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tiff" ContentType="image/tiff"/>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2"/>
  </p:notesMasterIdLst>
  <p:sldIdLst>
    <p:sldId id="340" r:id="rId2"/>
    <p:sldId id="520" r:id="rId3"/>
    <p:sldId id="541" r:id="rId4"/>
    <p:sldId id="554" r:id="rId5"/>
    <p:sldId id="522" r:id="rId6"/>
    <p:sldId id="542" r:id="rId7"/>
    <p:sldId id="546" r:id="rId8"/>
    <p:sldId id="545" r:id="rId9"/>
    <p:sldId id="549" r:id="rId10"/>
    <p:sldId id="555" r:id="rId11"/>
    <p:sldId id="548" r:id="rId12"/>
    <p:sldId id="550" r:id="rId13"/>
    <p:sldId id="543" r:id="rId14"/>
    <p:sldId id="559" r:id="rId15"/>
    <p:sldId id="553" r:id="rId16"/>
    <p:sldId id="556" r:id="rId17"/>
    <p:sldId id="558" r:id="rId18"/>
    <p:sldId id="557" r:id="rId19"/>
    <p:sldId id="551" r:id="rId20"/>
    <p:sldId id="544" r:id="rId21"/>
    <p:sldId id="523" r:id="rId22"/>
    <p:sldId id="570" r:id="rId23"/>
    <p:sldId id="560" r:id="rId24"/>
    <p:sldId id="561" r:id="rId25"/>
    <p:sldId id="562" r:id="rId26"/>
    <p:sldId id="563" r:id="rId27"/>
    <p:sldId id="571" r:id="rId28"/>
    <p:sldId id="574" r:id="rId29"/>
    <p:sldId id="577" r:id="rId30"/>
    <p:sldId id="576" r:id="rId31"/>
    <p:sldId id="564" r:id="rId32"/>
    <p:sldId id="572" r:id="rId33"/>
    <p:sldId id="573" r:id="rId34"/>
    <p:sldId id="565" r:id="rId35"/>
    <p:sldId id="566" r:id="rId36"/>
    <p:sldId id="567" r:id="rId37"/>
    <p:sldId id="588" r:id="rId38"/>
    <p:sldId id="568" r:id="rId39"/>
    <p:sldId id="569" r:id="rId40"/>
    <p:sldId id="578" r:id="rId41"/>
    <p:sldId id="579" r:id="rId42"/>
    <p:sldId id="581" r:id="rId43"/>
    <p:sldId id="582" r:id="rId44"/>
    <p:sldId id="583" r:id="rId45"/>
    <p:sldId id="580" r:id="rId46"/>
    <p:sldId id="584" r:id="rId47"/>
    <p:sldId id="585" r:id="rId48"/>
    <p:sldId id="586" r:id="rId49"/>
    <p:sldId id="587" r:id="rId50"/>
    <p:sldId id="261" r:id="rId5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05D005FB-1F80-42D3-AAEF-86A4217B13FB}">
          <p14:sldIdLst>
            <p14:sldId id="340"/>
            <p14:sldId id="520"/>
            <p14:sldId id="541"/>
            <p14:sldId id="554"/>
            <p14:sldId id="522"/>
            <p14:sldId id="542"/>
            <p14:sldId id="546"/>
            <p14:sldId id="545"/>
            <p14:sldId id="549"/>
            <p14:sldId id="555"/>
            <p14:sldId id="548"/>
            <p14:sldId id="550"/>
            <p14:sldId id="543"/>
            <p14:sldId id="559"/>
            <p14:sldId id="553"/>
            <p14:sldId id="556"/>
            <p14:sldId id="558"/>
            <p14:sldId id="557"/>
            <p14:sldId id="551"/>
            <p14:sldId id="544"/>
            <p14:sldId id="523"/>
            <p14:sldId id="570"/>
            <p14:sldId id="560"/>
            <p14:sldId id="561"/>
            <p14:sldId id="562"/>
            <p14:sldId id="563"/>
            <p14:sldId id="571"/>
            <p14:sldId id="574"/>
            <p14:sldId id="577"/>
            <p14:sldId id="576"/>
            <p14:sldId id="564"/>
            <p14:sldId id="572"/>
            <p14:sldId id="573"/>
            <p14:sldId id="565"/>
            <p14:sldId id="566"/>
            <p14:sldId id="567"/>
            <p14:sldId id="588"/>
            <p14:sldId id="568"/>
            <p14:sldId id="569"/>
            <p14:sldId id="578"/>
            <p14:sldId id="579"/>
            <p14:sldId id="581"/>
            <p14:sldId id="582"/>
            <p14:sldId id="583"/>
            <p14:sldId id="580"/>
            <p14:sldId id="584"/>
            <p14:sldId id="585"/>
            <p14:sldId id="586"/>
            <p14:sldId id="587"/>
            <p14:sldId id="26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8484D1"/>
    <a:srgbClr val="E51937"/>
    <a:srgbClr val="4747BA"/>
    <a:srgbClr val="0152D9"/>
    <a:srgbClr val="ADADE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C083E6E3-FA7D-4D7B-A595-EF9225AFEA82}" styleName="浅色样式 1 - 强调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460" autoAdjust="0"/>
    <p:restoredTop sz="88957" autoAdjust="0"/>
  </p:normalViewPr>
  <p:slideViewPr>
    <p:cSldViewPr snapToGrid="0">
      <p:cViewPr varScale="1">
        <p:scale>
          <a:sx n="78" d="100"/>
          <a:sy n="78" d="100"/>
        </p:scale>
        <p:origin x="108" y="75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DBAFB0F-6192-48FE-99AC-AF225DC028A7}" type="datetimeFigureOut">
              <a:rPr lang="zh-CN" altLang="en-US" smtClean="0"/>
              <a:t>2024/4/24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4B1677A-EDDD-4DA4-9464-453B9AC95701}" type="slidenum">
              <a:rPr lang="zh-CN" altLang="en-US" smtClean="0"/>
              <a:t>‹#›</a:t>
            </a:fld>
            <a:endParaRPr lang="zh-CN" altLang="en-US"/>
          </a:p>
        </p:txBody>
      </p:sp>
    </p:spTree>
    <p:extLst>
      <p:ext uri="{BB962C8B-B14F-4D97-AF65-F5344CB8AC3E}">
        <p14:creationId xmlns:p14="http://schemas.microsoft.com/office/powerpoint/2010/main" val="27657932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lgn="just">
              <a:buFont typeface="Arial" panose="020B0604020202020204" pitchFamily="34" charset="0"/>
              <a:buChar char="•"/>
            </a:pPr>
            <a:endParaRPr lang="e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E4FF5570-FE69-4FDF-99DA-8CDE436443CD}" type="slidenum">
              <a:rPr lang="en-US" smtClean="0"/>
              <a:t>1</a:t>
            </a:fld>
            <a:endParaRPr lang="en-US" dirty="0"/>
          </a:p>
        </p:txBody>
      </p:sp>
    </p:spTree>
    <p:extLst>
      <p:ext uri="{BB962C8B-B14F-4D97-AF65-F5344CB8AC3E}">
        <p14:creationId xmlns:p14="http://schemas.microsoft.com/office/powerpoint/2010/main" val="39459413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lgn="just">
              <a:spcAft>
                <a:spcPts val="1200"/>
              </a:spcAft>
              <a:buFont typeface="Arial" panose="020B0604020202020204" pitchFamily="34" charset="0"/>
              <a:buChar char="•"/>
            </a:pPr>
            <a:r>
              <a:rPr lang="en-US" altLang="zh-CN" sz="1200" dirty="0">
                <a:latin typeface="Constantia" panose="02030602050306030303" pitchFamily="18" charset="0"/>
              </a:rPr>
              <a:t>T</a:t>
            </a:r>
            <a:r>
              <a:rPr lang="en" altLang="zh-CN" sz="1200" dirty="0">
                <a:latin typeface="Constantia" panose="02030602050306030303" pitchFamily="18" charset="0"/>
              </a:rPr>
              <a:t>ransformer</a:t>
            </a:r>
            <a:r>
              <a:rPr lang="zh-CN" altLang="en-US" sz="1200" dirty="0">
                <a:latin typeface="Constantia" panose="02030602050306030303" pitchFamily="18" charset="0"/>
              </a:rPr>
              <a:t>回顾</a:t>
            </a:r>
            <a:endParaRPr lang="en-US" altLang="zh-CN" sz="1200" dirty="0">
              <a:latin typeface="Constantia" panose="02030602050306030303" pitchFamily="18" charset="0"/>
            </a:endParaRPr>
          </a:p>
          <a:p>
            <a:pPr marL="171450" indent="-171450" algn="just">
              <a:spcAft>
                <a:spcPts val="1200"/>
              </a:spcAft>
              <a:buFont typeface="Arial" panose="020B0604020202020204" pitchFamily="34" charset="0"/>
              <a:buChar char="•"/>
            </a:pPr>
            <a:r>
              <a:rPr lang="zh-CN" altLang="en-US" sz="1200" dirty="0">
                <a:latin typeface="Constantia" panose="02030602050306030303" pitchFamily="18" charset="0"/>
              </a:rPr>
              <a:t>关于</a:t>
            </a:r>
            <a:r>
              <a:rPr lang="en-US" altLang="zh-CN" sz="1200" dirty="0">
                <a:latin typeface="Constantia" panose="02030602050306030303" pitchFamily="18" charset="0"/>
              </a:rPr>
              <a:t>transformer</a:t>
            </a:r>
            <a:r>
              <a:rPr lang="zh-CN" altLang="en-US" sz="1200" dirty="0">
                <a:latin typeface="Constantia" panose="02030602050306030303" pitchFamily="18" charset="0"/>
              </a:rPr>
              <a:t>的基本结构</a:t>
            </a:r>
            <a:endParaRPr lang="en" altLang="zh-CN" sz="1200" dirty="0">
              <a:latin typeface="Constantia" panose="02030602050306030303" pitchFamily="18" charset="0"/>
            </a:endParaRP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4FF5570-FE69-4FDF-99DA-8CDE436443CD}" type="slidenum">
              <a:rPr kumimoji="0" lang="en-US" sz="1200" b="0" i="0" u="none" strike="noStrike" kern="1200" cap="none" spc="0" normalizeH="0" baseline="0" noProof="0" smtClean="0">
                <a:ln>
                  <a:noFill/>
                </a:ln>
                <a:solidFill>
                  <a:prstClr val="black"/>
                </a:solidFill>
                <a:effectLst/>
                <a:uLnTx/>
                <a:uFillTx/>
                <a:latin typeface="等线"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等线" panose="020F0502020204030204"/>
              <a:ea typeface="+mn-ea"/>
              <a:cs typeface="+mn-cs"/>
            </a:endParaRPr>
          </a:p>
        </p:txBody>
      </p:sp>
    </p:spTree>
    <p:extLst>
      <p:ext uri="{BB962C8B-B14F-4D97-AF65-F5344CB8AC3E}">
        <p14:creationId xmlns:p14="http://schemas.microsoft.com/office/powerpoint/2010/main" val="17237687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lgn="just">
              <a:spcAft>
                <a:spcPts val="1200"/>
              </a:spcAft>
              <a:buFont typeface="Arial" panose="020B0604020202020204" pitchFamily="34" charset="0"/>
              <a:buChar char="•"/>
            </a:pPr>
            <a:r>
              <a:rPr lang="zh-CN" altLang="en-US" b="0" i="0" dirty="0">
                <a:solidFill>
                  <a:srgbClr val="191B1F"/>
                </a:solidFill>
                <a:effectLst/>
                <a:latin typeface="-apple-system"/>
              </a:rPr>
              <a:t>基于此，文章提出了一种全新的基于</a:t>
            </a:r>
            <a:r>
              <a:rPr lang="en-US" altLang="zh-CN" b="0" i="0" dirty="0">
                <a:solidFill>
                  <a:srgbClr val="191B1F"/>
                </a:solidFill>
                <a:effectLst/>
                <a:latin typeface="-apple-system"/>
              </a:rPr>
              <a:t>Transformer</a:t>
            </a:r>
            <a:r>
              <a:rPr lang="zh-CN" altLang="en-US" b="0" i="0" dirty="0">
                <a:solidFill>
                  <a:srgbClr val="191B1F"/>
                </a:solidFill>
                <a:effectLst/>
                <a:latin typeface="-apple-system"/>
              </a:rPr>
              <a:t>的时序预测架构，并不改变</a:t>
            </a:r>
            <a:r>
              <a:rPr lang="en-US" altLang="zh-CN" b="0" i="0" dirty="0">
                <a:solidFill>
                  <a:srgbClr val="191B1F"/>
                </a:solidFill>
                <a:effectLst/>
                <a:latin typeface="-apple-system"/>
              </a:rPr>
              <a:t>transformer</a:t>
            </a:r>
            <a:r>
              <a:rPr lang="zh-CN" altLang="en-US" b="0" i="0" dirty="0">
                <a:solidFill>
                  <a:srgbClr val="191B1F"/>
                </a:solidFill>
                <a:effectLst/>
                <a:latin typeface="-apple-system"/>
              </a:rPr>
              <a:t>的网络架构，而是转换了注意力机制和前馈网络的作用。</a:t>
            </a:r>
            <a:r>
              <a:rPr lang="en-US" altLang="zh-CN" b="0" i="0" dirty="0" err="1">
                <a:solidFill>
                  <a:srgbClr val="191B1F"/>
                </a:solidFill>
                <a:effectLst/>
                <a:latin typeface="-apple-system"/>
              </a:rPr>
              <a:t>iTransformer</a:t>
            </a:r>
            <a:r>
              <a:rPr lang="zh-CN" altLang="en-US" b="0" i="0" dirty="0">
                <a:solidFill>
                  <a:srgbClr val="191B1F"/>
                </a:solidFill>
                <a:effectLst/>
                <a:latin typeface="-apple-system"/>
              </a:rPr>
              <a:t>将不同的变量分开考虑，每个变量被编码成独立的</a:t>
            </a:r>
            <a:r>
              <a:rPr lang="en-US" altLang="zh-CN" b="0" i="0" dirty="0" err="1">
                <a:solidFill>
                  <a:srgbClr val="191B1F"/>
                </a:solidFill>
                <a:effectLst/>
                <a:latin typeface="-apple-system"/>
              </a:rPr>
              <a:t>torken</a:t>
            </a:r>
            <a:r>
              <a:rPr lang="zh-CN" altLang="en-US" b="0" i="0" dirty="0">
                <a:solidFill>
                  <a:srgbClr val="191B1F"/>
                </a:solidFill>
                <a:effectLst/>
                <a:latin typeface="-apple-system"/>
              </a:rPr>
              <a:t>，利用注意力简直建模不同变量间的相关性，而利用前馈网络建模变变量的时序相关性，获取更好的序列时序表征</a:t>
            </a:r>
            <a:endParaRPr lang="en" altLang="zh-CN" sz="1200" dirty="0">
              <a:latin typeface="Constantia" panose="02030602050306030303" pitchFamily="18" charset="0"/>
            </a:endParaRP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4FF5570-FE69-4FDF-99DA-8CDE436443CD}" type="slidenum">
              <a:rPr kumimoji="0" lang="en-US" sz="1200" b="0" i="0" u="none" strike="noStrike" kern="1200" cap="none" spc="0" normalizeH="0" baseline="0" noProof="0" smtClean="0">
                <a:ln>
                  <a:noFill/>
                </a:ln>
                <a:solidFill>
                  <a:prstClr val="black"/>
                </a:solidFill>
                <a:effectLst/>
                <a:uLnTx/>
                <a:uFillTx/>
                <a:latin typeface="等线"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等线" panose="020F0502020204030204"/>
              <a:ea typeface="+mn-ea"/>
              <a:cs typeface="+mn-cs"/>
            </a:endParaRPr>
          </a:p>
        </p:txBody>
      </p:sp>
    </p:spTree>
    <p:extLst>
      <p:ext uri="{BB962C8B-B14F-4D97-AF65-F5344CB8AC3E}">
        <p14:creationId xmlns:p14="http://schemas.microsoft.com/office/powerpoint/2010/main" val="12981274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lgn="just">
              <a:spcAft>
                <a:spcPts val="1200"/>
              </a:spcAft>
              <a:buFont typeface="Arial" panose="020B0604020202020204" pitchFamily="34" charset="0"/>
              <a:buChar char="•"/>
            </a:pPr>
            <a:r>
              <a:rPr lang="en-US" altLang="zh-CN" sz="1200" dirty="0">
                <a:latin typeface="Constantia" panose="02030602050306030303" pitchFamily="18" charset="0"/>
              </a:rPr>
              <a:t>T</a:t>
            </a:r>
            <a:r>
              <a:rPr lang="en" altLang="zh-CN" sz="1200" dirty="0">
                <a:latin typeface="Constantia" panose="02030602050306030303" pitchFamily="18" charset="0"/>
              </a:rPr>
              <a:t>ransformer</a:t>
            </a:r>
            <a:r>
              <a:rPr lang="zh-CN" altLang="en-US" sz="1200" dirty="0">
                <a:latin typeface="Constantia" panose="02030602050306030303" pitchFamily="18" charset="0"/>
              </a:rPr>
              <a:t>回顾</a:t>
            </a:r>
            <a:endParaRPr lang="en-US" altLang="zh-CN" sz="1200" dirty="0">
              <a:latin typeface="Constantia" panose="02030602050306030303" pitchFamily="18" charset="0"/>
            </a:endParaRPr>
          </a:p>
          <a:p>
            <a:pPr marL="171450" indent="-171450" algn="just">
              <a:spcAft>
                <a:spcPts val="1200"/>
              </a:spcAft>
              <a:buFont typeface="Arial" panose="020B0604020202020204" pitchFamily="34" charset="0"/>
              <a:buChar char="•"/>
            </a:pPr>
            <a:r>
              <a:rPr lang="zh-CN" altLang="en-US" sz="1200" dirty="0">
                <a:latin typeface="Constantia" panose="02030602050306030303" pitchFamily="18" charset="0"/>
              </a:rPr>
              <a:t>关于</a:t>
            </a:r>
            <a:r>
              <a:rPr lang="en-US" altLang="zh-CN" sz="1200" dirty="0">
                <a:latin typeface="Constantia" panose="02030602050306030303" pitchFamily="18" charset="0"/>
              </a:rPr>
              <a:t>transformer</a:t>
            </a:r>
            <a:r>
              <a:rPr lang="zh-CN" altLang="en-US" sz="1200" dirty="0">
                <a:latin typeface="Constantia" panose="02030602050306030303" pitchFamily="18" charset="0"/>
              </a:rPr>
              <a:t>的基本结构</a:t>
            </a:r>
            <a:endParaRPr lang="en" altLang="zh-CN" sz="1200" dirty="0">
              <a:latin typeface="Constantia" panose="02030602050306030303" pitchFamily="18" charset="0"/>
            </a:endParaRP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4FF5570-FE69-4FDF-99DA-8CDE436443CD}" type="slidenum">
              <a:rPr kumimoji="0" lang="en-US" sz="1200" b="0" i="0" u="none" strike="noStrike" kern="1200" cap="none" spc="0" normalizeH="0" baseline="0" noProof="0" smtClean="0">
                <a:ln>
                  <a:noFill/>
                </a:ln>
                <a:solidFill>
                  <a:prstClr val="black"/>
                </a:solidFill>
                <a:effectLst/>
                <a:uLnTx/>
                <a:uFillTx/>
                <a:latin typeface="等线"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等线" panose="020F0502020204030204"/>
              <a:ea typeface="+mn-ea"/>
              <a:cs typeface="+mn-cs"/>
            </a:endParaRPr>
          </a:p>
        </p:txBody>
      </p:sp>
    </p:spTree>
    <p:extLst>
      <p:ext uri="{BB962C8B-B14F-4D97-AF65-F5344CB8AC3E}">
        <p14:creationId xmlns:p14="http://schemas.microsoft.com/office/powerpoint/2010/main" val="17463092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lgn="just">
              <a:spcAft>
                <a:spcPts val="1200"/>
              </a:spcAft>
              <a:buFont typeface="Arial" panose="020B0604020202020204" pitchFamily="34" charset="0"/>
              <a:buChar char="•"/>
            </a:pPr>
            <a:r>
              <a:rPr lang="zh-CN" altLang="en-US" sz="1200" dirty="0">
                <a:latin typeface="Constantia" panose="02030602050306030303" pitchFamily="18" charset="0"/>
              </a:rPr>
              <a:t>为用户新购买云盘选择合适的位置进行放置</a:t>
            </a:r>
            <a:r>
              <a:rPr lang="en-US" altLang="zh-CN" sz="1200" dirty="0">
                <a:latin typeface="Constantia" panose="02030602050306030303" pitchFamily="18" charset="0"/>
              </a:rPr>
              <a:t>-&gt;</a:t>
            </a:r>
            <a:r>
              <a:rPr lang="zh-CN" altLang="en-US" sz="1200" dirty="0">
                <a:latin typeface="Constantia" panose="02030602050306030303" pitchFamily="18" charset="0"/>
              </a:rPr>
              <a:t>云盘装箱</a:t>
            </a:r>
            <a:endParaRPr lang="en-US" altLang="zh-CN" sz="1200" dirty="0">
              <a:latin typeface="Constantia" panose="02030602050306030303" pitchFamily="18" charset="0"/>
            </a:endParaRPr>
          </a:p>
          <a:p>
            <a:pPr marL="171450" indent="-171450" algn="just">
              <a:spcAft>
                <a:spcPts val="1200"/>
              </a:spcAft>
              <a:buFont typeface="Arial" panose="020B0604020202020204" pitchFamily="34" charset="0"/>
              <a:buChar char="•"/>
            </a:pPr>
            <a:r>
              <a:rPr lang="zh-CN" altLang="en-US" sz="1200" dirty="0">
                <a:latin typeface="Constantia" panose="02030602050306030303" pitchFamily="18" charset="0"/>
              </a:rPr>
              <a:t>换而言之就是通过用户新购买云盘资源的需求量和现有仓库资源使用情况进行匹配，选择最为合适的仓库进行放置。</a:t>
            </a:r>
            <a:endParaRPr lang="en" altLang="zh-CN" sz="1200" dirty="0">
              <a:latin typeface="Constantia" panose="02030602050306030303" pitchFamily="18" charset="0"/>
            </a:endParaRPr>
          </a:p>
        </p:txBody>
      </p:sp>
      <p:sp>
        <p:nvSpPr>
          <p:cNvPr id="4" name="灯片编号占位符 3"/>
          <p:cNvSpPr>
            <a:spLocks noGrp="1"/>
          </p:cNvSpPr>
          <p:nvPr>
            <p:ph type="sldNum" sz="quarter" idx="10"/>
          </p:nvPr>
        </p:nvSpPr>
        <p:spPr/>
        <p:txBody>
          <a:bodyPr/>
          <a:lstStyle/>
          <a:p>
            <a:fld id="{E4FF5570-FE69-4FDF-99DA-8CDE436443CD}" type="slidenum">
              <a:rPr lang="en-US" smtClean="0"/>
              <a:t>13</a:t>
            </a:fld>
            <a:endParaRPr lang="en-US" dirty="0"/>
          </a:p>
        </p:txBody>
      </p:sp>
    </p:spTree>
    <p:extLst>
      <p:ext uri="{BB962C8B-B14F-4D97-AF65-F5344CB8AC3E}">
        <p14:creationId xmlns:p14="http://schemas.microsoft.com/office/powerpoint/2010/main" val="14712320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lgn="just">
              <a:spcAft>
                <a:spcPts val="1200"/>
              </a:spcAft>
              <a:buFont typeface="Arial" panose="020B0604020202020204" pitchFamily="34" charset="0"/>
              <a:buChar char="•"/>
            </a:pPr>
            <a:r>
              <a:rPr lang="zh-CN" altLang="en-US" sz="1200" dirty="0">
                <a:latin typeface="Constantia" panose="02030602050306030303" pitchFamily="18" charset="0"/>
              </a:rPr>
              <a:t>为用户新购买云盘选择合适的位置进行放置</a:t>
            </a:r>
            <a:r>
              <a:rPr lang="en-US" altLang="zh-CN" sz="1200" dirty="0">
                <a:latin typeface="Constantia" panose="02030602050306030303" pitchFamily="18" charset="0"/>
              </a:rPr>
              <a:t>-&gt;</a:t>
            </a:r>
            <a:r>
              <a:rPr lang="zh-CN" altLang="en-US" sz="1200" dirty="0">
                <a:latin typeface="Constantia" panose="02030602050306030303" pitchFamily="18" charset="0"/>
              </a:rPr>
              <a:t>云盘装箱</a:t>
            </a:r>
            <a:endParaRPr lang="en-US" altLang="zh-CN" sz="1200" dirty="0">
              <a:latin typeface="Constantia" panose="02030602050306030303" pitchFamily="18" charset="0"/>
            </a:endParaRPr>
          </a:p>
          <a:p>
            <a:pPr marL="171450" indent="-171450" algn="just">
              <a:spcAft>
                <a:spcPts val="1200"/>
              </a:spcAft>
              <a:buFont typeface="Arial" panose="020B0604020202020204" pitchFamily="34" charset="0"/>
              <a:buChar char="•"/>
            </a:pPr>
            <a:r>
              <a:rPr lang="zh-CN" altLang="en-US" sz="1200" dirty="0">
                <a:latin typeface="Constantia" panose="02030602050306030303" pitchFamily="18" charset="0"/>
              </a:rPr>
              <a:t>换而言之就是通过用户新购买云盘资源的需求量和现有仓库资源使用情况进行匹配，选择最为合适的仓库进行放置。</a:t>
            </a:r>
            <a:endParaRPr lang="en" altLang="zh-CN" sz="1200" dirty="0">
              <a:latin typeface="Constantia" panose="02030602050306030303" pitchFamily="18" charset="0"/>
            </a:endParaRP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4FF5570-FE69-4FDF-99DA-8CDE436443CD}" type="slidenum">
              <a:rPr kumimoji="0" lang="en-US" sz="1200" b="0" i="0" u="none" strike="noStrike" kern="1200" cap="none" spc="0" normalizeH="0" baseline="0" noProof="0" smtClean="0">
                <a:ln>
                  <a:noFill/>
                </a:ln>
                <a:solidFill>
                  <a:prstClr val="black"/>
                </a:solidFill>
                <a:effectLst/>
                <a:uLnTx/>
                <a:uFillTx/>
                <a:latin typeface="等线"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等线" panose="020F0502020204030204"/>
              <a:ea typeface="+mn-ea"/>
              <a:cs typeface="+mn-cs"/>
            </a:endParaRPr>
          </a:p>
        </p:txBody>
      </p:sp>
    </p:spTree>
    <p:extLst>
      <p:ext uri="{BB962C8B-B14F-4D97-AF65-F5344CB8AC3E}">
        <p14:creationId xmlns:p14="http://schemas.microsoft.com/office/powerpoint/2010/main" val="28668967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lgn="just">
              <a:spcAft>
                <a:spcPts val="1200"/>
              </a:spcAft>
              <a:buFont typeface="Arial" panose="020B0604020202020204" pitchFamily="34" charset="0"/>
              <a:buChar char="•"/>
            </a:pPr>
            <a:r>
              <a:rPr lang="en-US" altLang="zh-CN" sz="1200" dirty="0">
                <a:latin typeface="Constantia" panose="02030602050306030303" pitchFamily="18" charset="0"/>
              </a:rPr>
              <a:t>T</a:t>
            </a:r>
            <a:r>
              <a:rPr lang="en" altLang="zh-CN" sz="1200" dirty="0">
                <a:latin typeface="Constantia" panose="02030602050306030303" pitchFamily="18" charset="0"/>
              </a:rPr>
              <a:t>ransformer</a:t>
            </a:r>
            <a:r>
              <a:rPr lang="zh-CN" altLang="en-US" sz="1200" dirty="0">
                <a:latin typeface="Constantia" panose="02030602050306030303" pitchFamily="18" charset="0"/>
              </a:rPr>
              <a:t>回顾</a:t>
            </a:r>
            <a:endParaRPr lang="en-US" altLang="zh-CN" sz="1200" dirty="0">
              <a:latin typeface="Constantia" panose="02030602050306030303" pitchFamily="18" charset="0"/>
            </a:endParaRPr>
          </a:p>
          <a:p>
            <a:pPr marL="171450" indent="-171450" algn="just">
              <a:spcAft>
                <a:spcPts val="1200"/>
              </a:spcAft>
              <a:buFont typeface="Arial" panose="020B0604020202020204" pitchFamily="34" charset="0"/>
              <a:buChar char="•"/>
            </a:pPr>
            <a:r>
              <a:rPr lang="zh-CN" altLang="en-US" sz="1200" dirty="0">
                <a:latin typeface="Constantia" panose="02030602050306030303" pitchFamily="18" charset="0"/>
              </a:rPr>
              <a:t>关于</a:t>
            </a:r>
            <a:r>
              <a:rPr lang="en-US" altLang="zh-CN" sz="1200" dirty="0">
                <a:latin typeface="Constantia" panose="02030602050306030303" pitchFamily="18" charset="0"/>
              </a:rPr>
              <a:t>transformer</a:t>
            </a:r>
            <a:r>
              <a:rPr lang="zh-CN" altLang="en-US" sz="1200" dirty="0">
                <a:latin typeface="Constantia" panose="02030602050306030303" pitchFamily="18" charset="0"/>
              </a:rPr>
              <a:t>的基本结构</a:t>
            </a:r>
            <a:endParaRPr lang="en" altLang="zh-CN" sz="1200" dirty="0">
              <a:latin typeface="Constantia" panose="02030602050306030303" pitchFamily="18" charset="0"/>
            </a:endParaRP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4FF5570-FE69-4FDF-99DA-8CDE436443CD}" type="slidenum">
              <a:rPr kumimoji="0" lang="en-US" sz="1200" b="0" i="0" u="none" strike="noStrike" kern="1200" cap="none" spc="0" normalizeH="0" baseline="0" noProof="0" smtClean="0">
                <a:ln>
                  <a:noFill/>
                </a:ln>
                <a:solidFill>
                  <a:prstClr val="black"/>
                </a:solidFill>
                <a:effectLst/>
                <a:uLnTx/>
                <a:uFillTx/>
                <a:latin typeface="等线"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等线" panose="020F0502020204030204"/>
              <a:ea typeface="+mn-ea"/>
              <a:cs typeface="+mn-cs"/>
            </a:endParaRPr>
          </a:p>
        </p:txBody>
      </p:sp>
    </p:spTree>
    <p:extLst>
      <p:ext uri="{BB962C8B-B14F-4D97-AF65-F5344CB8AC3E}">
        <p14:creationId xmlns:p14="http://schemas.microsoft.com/office/powerpoint/2010/main" val="34932296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lgn="just">
              <a:spcAft>
                <a:spcPts val="1200"/>
              </a:spcAft>
              <a:buFont typeface="Arial" panose="020B0604020202020204" pitchFamily="34" charset="0"/>
              <a:buChar char="•"/>
            </a:pPr>
            <a:r>
              <a:rPr lang="en-US" altLang="zh-CN" sz="1200" dirty="0">
                <a:latin typeface="Constantia" panose="02030602050306030303" pitchFamily="18" charset="0"/>
              </a:rPr>
              <a:t>T</a:t>
            </a:r>
            <a:r>
              <a:rPr lang="en" altLang="zh-CN" sz="1200" dirty="0">
                <a:latin typeface="Constantia" panose="02030602050306030303" pitchFamily="18" charset="0"/>
              </a:rPr>
              <a:t>ransformer</a:t>
            </a:r>
            <a:r>
              <a:rPr lang="zh-CN" altLang="en-US" sz="1200" dirty="0">
                <a:latin typeface="Constantia" panose="02030602050306030303" pitchFamily="18" charset="0"/>
              </a:rPr>
              <a:t>回顾</a:t>
            </a:r>
            <a:endParaRPr lang="en-US" altLang="zh-CN" sz="1200" dirty="0">
              <a:latin typeface="Constantia" panose="02030602050306030303" pitchFamily="18" charset="0"/>
            </a:endParaRPr>
          </a:p>
          <a:p>
            <a:pPr marL="171450" indent="-171450" algn="just">
              <a:spcAft>
                <a:spcPts val="1200"/>
              </a:spcAft>
              <a:buFont typeface="Arial" panose="020B0604020202020204" pitchFamily="34" charset="0"/>
              <a:buChar char="•"/>
            </a:pPr>
            <a:r>
              <a:rPr lang="zh-CN" altLang="en-US" sz="1200" dirty="0">
                <a:latin typeface="Constantia" panose="02030602050306030303" pitchFamily="18" charset="0"/>
              </a:rPr>
              <a:t>关于</a:t>
            </a:r>
            <a:r>
              <a:rPr lang="en-US" altLang="zh-CN" sz="1200" dirty="0">
                <a:latin typeface="Constantia" panose="02030602050306030303" pitchFamily="18" charset="0"/>
              </a:rPr>
              <a:t>transformer</a:t>
            </a:r>
            <a:r>
              <a:rPr lang="zh-CN" altLang="en-US" sz="1200" dirty="0">
                <a:latin typeface="Constantia" panose="02030602050306030303" pitchFamily="18" charset="0"/>
              </a:rPr>
              <a:t>的基本结构</a:t>
            </a:r>
            <a:endParaRPr lang="en" altLang="zh-CN" sz="1200" dirty="0">
              <a:latin typeface="Constantia" panose="02030602050306030303" pitchFamily="18" charset="0"/>
            </a:endParaRP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4FF5570-FE69-4FDF-99DA-8CDE436443CD}" type="slidenum">
              <a:rPr kumimoji="0" lang="en-US" sz="1200" b="0" i="0" u="none" strike="noStrike" kern="1200" cap="none" spc="0" normalizeH="0" baseline="0" noProof="0" smtClean="0">
                <a:ln>
                  <a:noFill/>
                </a:ln>
                <a:solidFill>
                  <a:prstClr val="black"/>
                </a:solidFill>
                <a:effectLst/>
                <a:uLnTx/>
                <a:uFillTx/>
                <a:latin typeface="等线"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等线" panose="020F0502020204030204"/>
              <a:ea typeface="+mn-ea"/>
              <a:cs typeface="+mn-cs"/>
            </a:endParaRPr>
          </a:p>
        </p:txBody>
      </p:sp>
    </p:spTree>
    <p:extLst>
      <p:ext uri="{BB962C8B-B14F-4D97-AF65-F5344CB8AC3E}">
        <p14:creationId xmlns:p14="http://schemas.microsoft.com/office/powerpoint/2010/main" val="23901635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lgn="just">
              <a:spcAft>
                <a:spcPts val="1200"/>
              </a:spcAft>
              <a:buFont typeface="Arial" panose="020B0604020202020204" pitchFamily="34" charset="0"/>
              <a:buChar char="•"/>
            </a:pPr>
            <a:r>
              <a:rPr lang="en-US" altLang="zh-CN" sz="1200" dirty="0">
                <a:latin typeface="Constantia" panose="02030602050306030303" pitchFamily="18" charset="0"/>
              </a:rPr>
              <a:t>T</a:t>
            </a:r>
            <a:r>
              <a:rPr lang="en" altLang="zh-CN" sz="1200" dirty="0">
                <a:latin typeface="Constantia" panose="02030602050306030303" pitchFamily="18" charset="0"/>
              </a:rPr>
              <a:t>ransformer</a:t>
            </a:r>
            <a:r>
              <a:rPr lang="zh-CN" altLang="en-US" sz="1200" dirty="0">
                <a:latin typeface="Constantia" panose="02030602050306030303" pitchFamily="18" charset="0"/>
              </a:rPr>
              <a:t>回顾</a:t>
            </a:r>
            <a:endParaRPr lang="en-US" altLang="zh-CN" sz="1200" dirty="0">
              <a:latin typeface="Constantia" panose="02030602050306030303" pitchFamily="18" charset="0"/>
            </a:endParaRPr>
          </a:p>
          <a:p>
            <a:pPr marL="171450" indent="-171450" algn="just">
              <a:spcAft>
                <a:spcPts val="1200"/>
              </a:spcAft>
              <a:buFont typeface="Arial" panose="020B0604020202020204" pitchFamily="34" charset="0"/>
              <a:buChar char="•"/>
            </a:pPr>
            <a:r>
              <a:rPr lang="zh-CN" altLang="en-US" sz="1200" dirty="0">
                <a:latin typeface="Constantia" panose="02030602050306030303" pitchFamily="18" charset="0"/>
              </a:rPr>
              <a:t>关于</a:t>
            </a:r>
            <a:r>
              <a:rPr lang="en-US" altLang="zh-CN" sz="1200" dirty="0">
                <a:latin typeface="Constantia" panose="02030602050306030303" pitchFamily="18" charset="0"/>
              </a:rPr>
              <a:t>transformer</a:t>
            </a:r>
            <a:r>
              <a:rPr lang="zh-CN" altLang="en-US" sz="1200" dirty="0">
                <a:latin typeface="Constantia" panose="02030602050306030303" pitchFamily="18" charset="0"/>
              </a:rPr>
              <a:t>的基本结构</a:t>
            </a:r>
            <a:endParaRPr lang="en" altLang="zh-CN" sz="1200" dirty="0">
              <a:latin typeface="Constantia" panose="02030602050306030303" pitchFamily="18" charset="0"/>
            </a:endParaRP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4FF5570-FE69-4FDF-99DA-8CDE436443CD}" type="slidenum">
              <a:rPr kumimoji="0" lang="en-US" sz="1200" b="0" i="0" u="none" strike="noStrike" kern="1200" cap="none" spc="0" normalizeH="0" baseline="0" noProof="0" smtClean="0">
                <a:ln>
                  <a:noFill/>
                </a:ln>
                <a:solidFill>
                  <a:prstClr val="black"/>
                </a:solidFill>
                <a:effectLst/>
                <a:uLnTx/>
                <a:uFillTx/>
                <a:latin typeface="等线"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等线" panose="020F0502020204030204"/>
              <a:ea typeface="+mn-ea"/>
              <a:cs typeface="+mn-cs"/>
            </a:endParaRPr>
          </a:p>
        </p:txBody>
      </p:sp>
    </p:spTree>
    <p:extLst>
      <p:ext uri="{BB962C8B-B14F-4D97-AF65-F5344CB8AC3E}">
        <p14:creationId xmlns:p14="http://schemas.microsoft.com/office/powerpoint/2010/main" val="23442065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lgn="just">
              <a:spcAft>
                <a:spcPts val="1200"/>
              </a:spcAft>
              <a:buFont typeface="Arial" panose="020B0604020202020204" pitchFamily="34" charset="0"/>
              <a:buChar char="•"/>
            </a:pPr>
            <a:r>
              <a:rPr lang="en-US" altLang="zh-CN" sz="1200" dirty="0">
                <a:latin typeface="Constantia" panose="02030602050306030303" pitchFamily="18" charset="0"/>
              </a:rPr>
              <a:t>T</a:t>
            </a:r>
            <a:r>
              <a:rPr lang="en" altLang="zh-CN" sz="1200" dirty="0">
                <a:latin typeface="Constantia" panose="02030602050306030303" pitchFamily="18" charset="0"/>
              </a:rPr>
              <a:t>ransformer</a:t>
            </a:r>
            <a:r>
              <a:rPr lang="zh-CN" altLang="en-US" sz="1200" dirty="0">
                <a:latin typeface="Constantia" panose="02030602050306030303" pitchFamily="18" charset="0"/>
              </a:rPr>
              <a:t>回顾</a:t>
            </a:r>
            <a:endParaRPr lang="en-US" altLang="zh-CN" sz="1200" dirty="0">
              <a:latin typeface="Constantia" panose="02030602050306030303" pitchFamily="18" charset="0"/>
            </a:endParaRPr>
          </a:p>
          <a:p>
            <a:pPr marL="171450" indent="-171450" algn="just">
              <a:spcAft>
                <a:spcPts val="1200"/>
              </a:spcAft>
              <a:buFont typeface="Arial" panose="020B0604020202020204" pitchFamily="34" charset="0"/>
              <a:buChar char="•"/>
            </a:pPr>
            <a:r>
              <a:rPr lang="zh-CN" altLang="en-US" sz="1200" dirty="0">
                <a:latin typeface="Constantia" panose="02030602050306030303" pitchFamily="18" charset="0"/>
              </a:rPr>
              <a:t>关于</a:t>
            </a:r>
            <a:r>
              <a:rPr lang="en-US" altLang="zh-CN" sz="1200" dirty="0">
                <a:latin typeface="Constantia" panose="02030602050306030303" pitchFamily="18" charset="0"/>
              </a:rPr>
              <a:t>transformer</a:t>
            </a:r>
            <a:r>
              <a:rPr lang="zh-CN" altLang="en-US" sz="1200" dirty="0">
                <a:latin typeface="Constantia" panose="02030602050306030303" pitchFamily="18" charset="0"/>
              </a:rPr>
              <a:t>的基本结构</a:t>
            </a:r>
            <a:endParaRPr lang="en" altLang="zh-CN" sz="1200" dirty="0">
              <a:latin typeface="Constantia" panose="02030602050306030303" pitchFamily="18" charset="0"/>
            </a:endParaRP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4FF5570-FE69-4FDF-99DA-8CDE436443CD}" type="slidenum">
              <a:rPr kumimoji="0" lang="en-US" sz="1200" b="0" i="0" u="none" strike="noStrike" kern="1200" cap="none" spc="0" normalizeH="0" baseline="0" noProof="0" smtClean="0">
                <a:ln>
                  <a:noFill/>
                </a:ln>
                <a:solidFill>
                  <a:prstClr val="black"/>
                </a:solidFill>
                <a:effectLst/>
                <a:uLnTx/>
                <a:uFillTx/>
                <a:latin typeface="等线"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等线" panose="020F0502020204030204"/>
              <a:ea typeface="+mn-ea"/>
              <a:cs typeface="+mn-cs"/>
            </a:endParaRPr>
          </a:p>
        </p:txBody>
      </p:sp>
    </p:spTree>
    <p:extLst>
      <p:ext uri="{BB962C8B-B14F-4D97-AF65-F5344CB8AC3E}">
        <p14:creationId xmlns:p14="http://schemas.microsoft.com/office/powerpoint/2010/main" val="140862483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lgn="just">
              <a:spcAft>
                <a:spcPts val="1200"/>
              </a:spcAft>
              <a:buFont typeface="Arial" panose="020B0604020202020204" pitchFamily="34" charset="0"/>
              <a:buChar char="•"/>
            </a:pPr>
            <a:r>
              <a:rPr lang="en-US" altLang="zh-CN" sz="1200" dirty="0">
                <a:latin typeface="Constantia" panose="02030602050306030303" pitchFamily="18" charset="0"/>
              </a:rPr>
              <a:t>T</a:t>
            </a:r>
            <a:r>
              <a:rPr lang="en" altLang="zh-CN" sz="1200" dirty="0">
                <a:latin typeface="Constantia" panose="02030602050306030303" pitchFamily="18" charset="0"/>
              </a:rPr>
              <a:t>ransformer</a:t>
            </a:r>
            <a:r>
              <a:rPr lang="zh-CN" altLang="en-US" sz="1200" dirty="0">
                <a:latin typeface="Constantia" panose="02030602050306030303" pitchFamily="18" charset="0"/>
              </a:rPr>
              <a:t>回顾</a:t>
            </a:r>
            <a:endParaRPr lang="en-US" altLang="zh-CN" sz="1200" dirty="0">
              <a:latin typeface="Constantia" panose="02030602050306030303" pitchFamily="18" charset="0"/>
            </a:endParaRPr>
          </a:p>
          <a:p>
            <a:pPr marL="171450" indent="-171450" algn="just">
              <a:spcAft>
                <a:spcPts val="1200"/>
              </a:spcAft>
              <a:buFont typeface="Arial" panose="020B0604020202020204" pitchFamily="34" charset="0"/>
              <a:buChar char="•"/>
            </a:pPr>
            <a:r>
              <a:rPr lang="zh-CN" altLang="en-US" sz="1200" dirty="0">
                <a:latin typeface="Constantia" panose="02030602050306030303" pitchFamily="18" charset="0"/>
              </a:rPr>
              <a:t>关于</a:t>
            </a:r>
            <a:r>
              <a:rPr lang="en-US" altLang="zh-CN" sz="1200" dirty="0">
                <a:latin typeface="Constantia" panose="02030602050306030303" pitchFamily="18" charset="0"/>
              </a:rPr>
              <a:t>transformer</a:t>
            </a:r>
            <a:r>
              <a:rPr lang="zh-CN" altLang="en-US" sz="1200" dirty="0">
                <a:latin typeface="Constantia" panose="02030602050306030303" pitchFamily="18" charset="0"/>
              </a:rPr>
              <a:t>的基本结构</a:t>
            </a:r>
            <a:endParaRPr lang="en" altLang="zh-CN" sz="1200" dirty="0">
              <a:latin typeface="Constantia" panose="02030602050306030303" pitchFamily="18" charset="0"/>
            </a:endParaRP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4FF5570-FE69-4FDF-99DA-8CDE436443CD}" type="slidenum">
              <a:rPr kumimoji="0" lang="en-US" sz="1200" b="0" i="0" u="none" strike="noStrike" kern="1200" cap="none" spc="0" normalizeH="0" baseline="0" noProof="0" smtClean="0">
                <a:ln>
                  <a:noFill/>
                </a:ln>
                <a:solidFill>
                  <a:prstClr val="black"/>
                </a:solidFill>
                <a:effectLst/>
                <a:uLnTx/>
                <a:uFillTx/>
                <a:latin typeface="等线"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等线" panose="020F0502020204030204"/>
              <a:ea typeface="+mn-ea"/>
              <a:cs typeface="+mn-cs"/>
            </a:endParaRPr>
          </a:p>
        </p:txBody>
      </p:sp>
    </p:spTree>
    <p:extLst>
      <p:ext uri="{BB962C8B-B14F-4D97-AF65-F5344CB8AC3E}">
        <p14:creationId xmlns:p14="http://schemas.microsoft.com/office/powerpoint/2010/main" val="33513736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lgn="just">
              <a:spcAft>
                <a:spcPts val="1200"/>
              </a:spcAft>
              <a:buFont typeface="Arial" panose="020B0604020202020204" pitchFamily="34" charset="0"/>
              <a:buChar char="•"/>
            </a:pPr>
            <a:r>
              <a:rPr lang="zh-CN" altLang="en-US" sz="1200" dirty="0">
                <a:latin typeface="Constantia" panose="02030602050306030303" pitchFamily="18" charset="0"/>
              </a:rPr>
              <a:t>为用户新购买云盘选择合适的位置进行放置</a:t>
            </a:r>
            <a:r>
              <a:rPr lang="en-US" altLang="zh-CN" sz="1200" dirty="0">
                <a:latin typeface="Constantia" panose="02030602050306030303" pitchFamily="18" charset="0"/>
              </a:rPr>
              <a:t>-&gt;</a:t>
            </a:r>
            <a:r>
              <a:rPr lang="zh-CN" altLang="en-US" sz="1200" dirty="0">
                <a:latin typeface="Constantia" panose="02030602050306030303" pitchFamily="18" charset="0"/>
              </a:rPr>
              <a:t>云盘装箱</a:t>
            </a:r>
            <a:endParaRPr lang="en-US" altLang="zh-CN" sz="1200" dirty="0">
              <a:latin typeface="Constantia" panose="02030602050306030303" pitchFamily="18" charset="0"/>
            </a:endParaRPr>
          </a:p>
          <a:p>
            <a:pPr marL="171450" indent="-171450" algn="just">
              <a:spcAft>
                <a:spcPts val="1200"/>
              </a:spcAft>
              <a:buFont typeface="Arial" panose="020B0604020202020204" pitchFamily="34" charset="0"/>
              <a:buChar char="•"/>
            </a:pPr>
            <a:r>
              <a:rPr lang="zh-CN" altLang="en-US" sz="1200" dirty="0">
                <a:latin typeface="Constantia" panose="02030602050306030303" pitchFamily="18" charset="0"/>
              </a:rPr>
              <a:t>换而言之就是通过用户新购买云盘资源的需求量和现有仓库资源使用情况进行匹配，选择最为合适的仓库进行放置。</a:t>
            </a:r>
            <a:endParaRPr lang="en" altLang="zh-CN" sz="1200" dirty="0">
              <a:latin typeface="Constantia" panose="02030602050306030303" pitchFamily="18" charset="0"/>
            </a:endParaRPr>
          </a:p>
        </p:txBody>
      </p:sp>
      <p:sp>
        <p:nvSpPr>
          <p:cNvPr id="4" name="灯片编号占位符 3"/>
          <p:cNvSpPr>
            <a:spLocks noGrp="1"/>
          </p:cNvSpPr>
          <p:nvPr>
            <p:ph type="sldNum" sz="quarter" idx="10"/>
          </p:nvPr>
        </p:nvSpPr>
        <p:spPr/>
        <p:txBody>
          <a:bodyPr/>
          <a:lstStyle/>
          <a:p>
            <a:fld id="{E4FF5570-FE69-4FDF-99DA-8CDE436443CD}" type="slidenum">
              <a:rPr lang="en-US" smtClean="0"/>
              <a:t>2</a:t>
            </a:fld>
            <a:endParaRPr lang="en-US" dirty="0"/>
          </a:p>
        </p:txBody>
      </p:sp>
    </p:spTree>
    <p:extLst>
      <p:ext uri="{BB962C8B-B14F-4D97-AF65-F5344CB8AC3E}">
        <p14:creationId xmlns:p14="http://schemas.microsoft.com/office/powerpoint/2010/main" val="42219120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lgn="just">
              <a:spcAft>
                <a:spcPts val="1200"/>
              </a:spcAft>
              <a:buFont typeface="Arial" panose="020B0604020202020204" pitchFamily="34" charset="0"/>
              <a:buChar char="•"/>
            </a:pPr>
            <a:r>
              <a:rPr lang="zh-CN" altLang="en-US" sz="1200" dirty="0">
                <a:latin typeface="Constantia" panose="02030602050306030303" pitchFamily="18" charset="0"/>
              </a:rPr>
              <a:t>为用户新购买云盘选择合适的位置进行放置</a:t>
            </a:r>
            <a:r>
              <a:rPr lang="en-US" altLang="zh-CN" sz="1200" dirty="0">
                <a:latin typeface="Constantia" panose="02030602050306030303" pitchFamily="18" charset="0"/>
              </a:rPr>
              <a:t>-&gt;</a:t>
            </a:r>
            <a:r>
              <a:rPr lang="zh-CN" altLang="en-US" sz="1200" dirty="0">
                <a:latin typeface="Constantia" panose="02030602050306030303" pitchFamily="18" charset="0"/>
              </a:rPr>
              <a:t>云盘装箱</a:t>
            </a:r>
            <a:endParaRPr lang="en-US" altLang="zh-CN" sz="1200" dirty="0">
              <a:latin typeface="Constantia" panose="02030602050306030303" pitchFamily="18" charset="0"/>
            </a:endParaRPr>
          </a:p>
          <a:p>
            <a:pPr marL="171450" indent="-171450" algn="just">
              <a:spcAft>
                <a:spcPts val="1200"/>
              </a:spcAft>
              <a:buFont typeface="Arial" panose="020B0604020202020204" pitchFamily="34" charset="0"/>
              <a:buChar char="•"/>
            </a:pPr>
            <a:r>
              <a:rPr lang="zh-CN" altLang="en-US" sz="1200" dirty="0">
                <a:latin typeface="Constantia" panose="02030602050306030303" pitchFamily="18" charset="0"/>
              </a:rPr>
              <a:t>换而言之就是通过用户新购买云盘资源的需求量和现有仓库资源使用情况进行匹配，选择最为合适的仓库进行放置。</a:t>
            </a:r>
            <a:endParaRPr lang="en" altLang="zh-CN" sz="1200" dirty="0">
              <a:latin typeface="Constantia" panose="02030602050306030303" pitchFamily="18" charset="0"/>
            </a:endParaRPr>
          </a:p>
        </p:txBody>
      </p:sp>
      <p:sp>
        <p:nvSpPr>
          <p:cNvPr id="4" name="灯片编号占位符 3"/>
          <p:cNvSpPr>
            <a:spLocks noGrp="1"/>
          </p:cNvSpPr>
          <p:nvPr>
            <p:ph type="sldNum" sz="quarter" idx="10"/>
          </p:nvPr>
        </p:nvSpPr>
        <p:spPr/>
        <p:txBody>
          <a:bodyPr/>
          <a:lstStyle/>
          <a:p>
            <a:fld id="{E4FF5570-FE69-4FDF-99DA-8CDE436443CD}" type="slidenum">
              <a:rPr lang="en-US" smtClean="0"/>
              <a:t>20</a:t>
            </a:fld>
            <a:endParaRPr lang="en-US" dirty="0"/>
          </a:p>
        </p:txBody>
      </p:sp>
    </p:spTree>
    <p:extLst>
      <p:ext uri="{BB962C8B-B14F-4D97-AF65-F5344CB8AC3E}">
        <p14:creationId xmlns:p14="http://schemas.microsoft.com/office/powerpoint/2010/main" val="38305598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lgn="just">
              <a:spcAft>
                <a:spcPts val="1200"/>
              </a:spcAft>
              <a:buFont typeface="Arial" panose="020B0604020202020204" pitchFamily="34" charset="0"/>
              <a:buChar char="•"/>
            </a:pPr>
            <a:r>
              <a:rPr lang="zh-CN" altLang="en-US" sz="1200" dirty="0">
                <a:latin typeface="Constantia" panose="02030602050306030303" pitchFamily="18" charset="0"/>
              </a:rPr>
              <a:t>为用户新购买云盘选择合适的位置进行放置</a:t>
            </a:r>
            <a:r>
              <a:rPr lang="en-US" altLang="zh-CN" sz="1200" dirty="0">
                <a:latin typeface="Constantia" panose="02030602050306030303" pitchFamily="18" charset="0"/>
              </a:rPr>
              <a:t>-&gt;</a:t>
            </a:r>
            <a:r>
              <a:rPr lang="zh-CN" altLang="en-US" sz="1200" dirty="0">
                <a:latin typeface="Constantia" panose="02030602050306030303" pitchFamily="18" charset="0"/>
              </a:rPr>
              <a:t>云盘装箱</a:t>
            </a:r>
            <a:endParaRPr lang="en-US" altLang="zh-CN" sz="1200" dirty="0">
              <a:latin typeface="Constantia" panose="02030602050306030303" pitchFamily="18" charset="0"/>
            </a:endParaRPr>
          </a:p>
          <a:p>
            <a:pPr marL="171450" indent="-171450" algn="just">
              <a:spcAft>
                <a:spcPts val="1200"/>
              </a:spcAft>
              <a:buFont typeface="Arial" panose="020B0604020202020204" pitchFamily="34" charset="0"/>
              <a:buChar char="•"/>
            </a:pPr>
            <a:r>
              <a:rPr lang="zh-CN" altLang="en-US" sz="1200" dirty="0">
                <a:latin typeface="Constantia" panose="02030602050306030303" pitchFamily="18" charset="0"/>
              </a:rPr>
              <a:t>换而言之就是通过用户新购买云盘资源的需求量和现有仓库资源使用情况进行匹配，选择最为合适的仓库进行放置。</a:t>
            </a:r>
            <a:endParaRPr lang="en" altLang="zh-CN" sz="1200" dirty="0">
              <a:latin typeface="Constantia" panose="02030602050306030303" pitchFamily="18" charset="0"/>
            </a:endParaRPr>
          </a:p>
        </p:txBody>
      </p:sp>
      <p:sp>
        <p:nvSpPr>
          <p:cNvPr id="4" name="灯片编号占位符 3"/>
          <p:cNvSpPr>
            <a:spLocks noGrp="1"/>
          </p:cNvSpPr>
          <p:nvPr>
            <p:ph type="sldNum" sz="quarter" idx="10"/>
          </p:nvPr>
        </p:nvSpPr>
        <p:spPr/>
        <p:txBody>
          <a:bodyPr/>
          <a:lstStyle/>
          <a:p>
            <a:fld id="{E4FF5570-FE69-4FDF-99DA-8CDE436443CD}" type="slidenum">
              <a:rPr lang="en-US" smtClean="0"/>
              <a:t>21</a:t>
            </a:fld>
            <a:endParaRPr lang="en-US" dirty="0"/>
          </a:p>
        </p:txBody>
      </p:sp>
    </p:spTree>
    <p:extLst>
      <p:ext uri="{BB962C8B-B14F-4D97-AF65-F5344CB8AC3E}">
        <p14:creationId xmlns:p14="http://schemas.microsoft.com/office/powerpoint/2010/main" val="79789844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lgn="just">
              <a:spcAft>
                <a:spcPts val="1200"/>
              </a:spcAft>
              <a:buFont typeface="Arial" panose="020B0604020202020204" pitchFamily="34" charset="0"/>
              <a:buChar char="•"/>
            </a:pPr>
            <a:r>
              <a:rPr lang="zh-CN" altLang="en-US" sz="1200" dirty="0">
                <a:latin typeface="Constantia" panose="02030602050306030303" pitchFamily="18" charset="0"/>
              </a:rPr>
              <a:t>为用户新购买云盘选择合适的位置进行放置</a:t>
            </a:r>
            <a:r>
              <a:rPr lang="en-US" altLang="zh-CN" sz="1200" dirty="0">
                <a:latin typeface="Constantia" panose="02030602050306030303" pitchFamily="18" charset="0"/>
              </a:rPr>
              <a:t>-&gt;</a:t>
            </a:r>
            <a:r>
              <a:rPr lang="zh-CN" altLang="en-US" sz="1200" dirty="0">
                <a:latin typeface="Constantia" panose="02030602050306030303" pitchFamily="18" charset="0"/>
              </a:rPr>
              <a:t>云盘装箱</a:t>
            </a:r>
            <a:endParaRPr lang="en-US" altLang="zh-CN" sz="1200" dirty="0">
              <a:latin typeface="Constantia" panose="02030602050306030303" pitchFamily="18" charset="0"/>
            </a:endParaRPr>
          </a:p>
          <a:p>
            <a:pPr marL="171450" indent="-171450" algn="just">
              <a:spcAft>
                <a:spcPts val="1200"/>
              </a:spcAft>
              <a:buFont typeface="Arial" panose="020B0604020202020204" pitchFamily="34" charset="0"/>
              <a:buChar char="•"/>
            </a:pPr>
            <a:r>
              <a:rPr lang="zh-CN" altLang="en-US" sz="1200" dirty="0">
                <a:latin typeface="Constantia" panose="02030602050306030303" pitchFamily="18" charset="0"/>
              </a:rPr>
              <a:t>换而言之就是通过用户新购买云盘资源的需求量和现有仓库资源使用情况进行匹配，选择最为合适的仓库进行放置。</a:t>
            </a:r>
            <a:endParaRPr lang="en" altLang="zh-CN" sz="1200" dirty="0">
              <a:latin typeface="Constantia" panose="02030602050306030303" pitchFamily="18" charset="0"/>
            </a:endParaRP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4FF5570-FE69-4FDF-99DA-8CDE436443CD}" type="slidenum">
              <a:rPr kumimoji="0" lang="en-US" sz="1200" b="0" i="0" u="none" strike="noStrike" kern="1200" cap="none" spc="0" normalizeH="0" baseline="0" noProof="0" smtClean="0">
                <a:ln>
                  <a:noFill/>
                </a:ln>
                <a:solidFill>
                  <a:prstClr val="black"/>
                </a:solidFill>
                <a:effectLst/>
                <a:uLnTx/>
                <a:uFillTx/>
                <a:latin typeface="等线"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prstClr val="black"/>
              </a:solidFill>
              <a:effectLst/>
              <a:uLnTx/>
              <a:uFillTx/>
              <a:latin typeface="等线" panose="020F0502020204030204"/>
              <a:ea typeface="+mn-ea"/>
              <a:cs typeface="+mn-cs"/>
            </a:endParaRPr>
          </a:p>
        </p:txBody>
      </p:sp>
    </p:spTree>
    <p:extLst>
      <p:ext uri="{BB962C8B-B14F-4D97-AF65-F5344CB8AC3E}">
        <p14:creationId xmlns:p14="http://schemas.microsoft.com/office/powerpoint/2010/main" val="57068039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lgn="just">
              <a:spcAft>
                <a:spcPts val="1200"/>
              </a:spcAft>
              <a:buFont typeface="Arial" panose="020B0604020202020204" pitchFamily="34" charset="0"/>
              <a:buChar char="•"/>
            </a:pPr>
            <a:r>
              <a:rPr lang="zh-CN" altLang="en-US" sz="1200" dirty="0">
                <a:latin typeface="Constantia" panose="02030602050306030303" pitchFamily="18" charset="0"/>
              </a:rPr>
              <a:t>为用户新购买云盘选择合适的位置进行放置</a:t>
            </a:r>
            <a:r>
              <a:rPr lang="en-US" altLang="zh-CN" sz="1200" dirty="0">
                <a:latin typeface="Constantia" panose="02030602050306030303" pitchFamily="18" charset="0"/>
              </a:rPr>
              <a:t>-&gt;</a:t>
            </a:r>
            <a:r>
              <a:rPr lang="zh-CN" altLang="en-US" sz="1200" dirty="0">
                <a:latin typeface="Constantia" panose="02030602050306030303" pitchFamily="18" charset="0"/>
              </a:rPr>
              <a:t>云盘装箱</a:t>
            </a:r>
            <a:endParaRPr lang="en-US" altLang="zh-CN" sz="1200" dirty="0">
              <a:latin typeface="Constantia" panose="02030602050306030303" pitchFamily="18" charset="0"/>
            </a:endParaRPr>
          </a:p>
          <a:p>
            <a:pPr marL="171450" indent="-171450" algn="just">
              <a:spcAft>
                <a:spcPts val="1200"/>
              </a:spcAft>
              <a:buFont typeface="Arial" panose="020B0604020202020204" pitchFamily="34" charset="0"/>
              <a:buChar char="•"/>
            </a:pPr>
            <a:r>
              <a:rPr lang="zh-CN" altLang="en-US" sz="1200" dirty="0">
                <a:latin typeface="Constantia" panose="02030602050306030303" pitchFamily="18" charset="0"/>
              </a:rPr>
              <a:t>换而言之就是通过用户新购买云盘资源的需求量和现有仓库资源使用情况进行匹配，选择最为合适的仓库进行放置。</a:t>
            </a:r>
            <a:endParaRPr lang="en" altLang="zh-CN" sz="1200" dirty="0">
              <a:latin typeface="Constantia" panose="02030602050306030303" pitchFamily="18" charset="0"/>
            </a:endParaRPr>
          </a:p>
        </p:txBody>
      </p:sp>
      <p:sp>
        <p:nvSpPr>
          <p:cNvPr id="4" name="灯片编号占位符 3"/>
          <p:cNvSpPr>
            <a:spLocks noGrp="1"/>
          </p:cNvSpPr>
          <p:nvPr>
            <p:ph type="sldNum" sz="quarter" idx="10"/>
          </p:nvPr>
        </p:nvSpPr>
        <p:spPr/>
        <p:txBody>
          <a:bodyPr/>
          <a:lstStyle/>
          <a:p>
            <a:fld id="{E4FF5570-FE69-4FDF-99DA-8CDE436443CD}" type="slidenum">
              <a:rPr lang="en-US" smtClean="0"/>
              <a:t>23</a:t>
            </a:fld>
            <a:endParaRPr lang="en-US" dirty="0"/>
          </a:p>
        </p:txBody>
      </p:sp>
    </p:spTree>
    <p:extLst>
      <p:ext uri="{BB962C8B-B14F-4D97-AF65-F5344CB8AC3E}">
        <p14:creationId xmlns:p14="http://schemas.microsoft.com/office/powerpoint/2010/main" val="17893193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lgn="just">
              <a:spcAft>
                <a:spcPts val="1200"/>
              </a:spcAft>
              <a:buFont typeface="Arial" panose="020B0604020202020204" pitchFamily="34" charset="0"/>
              <a:buChar char="•"/>
            </a:pPr>
            <a:r>
              <a:rPr lang="zh-CN" altLang="en-US" sz="1200" dirty="0">
                <a:latin typeface="Constantia" panose="02030602050306030303" pitchFamily="18" charset="0"/>
              </a:rPr>
              <a:t>为用户新购买云盘选择合适的位置进行放置</a:t>
            </a:r>
            <a:r>
              <a:rPr lang="en-US" altLang="zh-CN" sz="1200" dirty="0">
                <a:latin typeface="Constantia" panose="02030602050306030303" pitchFamily="18" charset="0"/>
              </a:rPr>
              <a:t>-&gt;</a:t>
            </a:r>
            <a:r>
              <a:rPr lang="zh-CN" altLang="en-US" sz="1200" dirty="0">
                <a:latin typeface="Constantia" panose="02030602050306030303" pitchFamily="18" charset="0"/>
              </a:rPr>
              <a:t>云盘装箱</a:t>
            </a:r>
            <a:endParaRPr lang="en-US" altLang="zh-CN" sz="1200" dirty="0">
              <a:latin typeface="Constantia" panose="02030602050306030303" pitchFamily="18" charset="0"/>
            </a:endParaRPr>
          </a:p>
          <a:p>
            <a:pPr marL="171450" indent="-171450" algn="just">
              <a:spcAft>
                <a:spcPts val="1200"/>
              </a:spcAft>
              <a:buFont typeface="Arial" panose="020B0604020202020204" pitchFamily="34" charset="0"/>
              <a:buChar char="•"/>
            </a:pPr>
            <a:r>
              <a:rPr lang="zh-CN" altLang="en-US" sz="1200" dirty="0">
                <a:latin typeface="Constantia" panose="02030602050306030303" pitchFamily="18" charset="0"/>
              </a:rPr>
              <a:t>换而言之就是通过用户新购买云盘资源的需求量和现有仓库资源使用情况进行匹配，选择最为合适的仓库进行放置。</a:t>
            </a:r>
            <a:endParaRPr lang="en" altLang="zh-CN" sz="1200" dirty="0">
              <a:latin typeface="Constantia" panose="02030602050306030303" pitchFamily="18" charset="0"/>
            </a:endParaRPr>
          </a:p>
        </p:txBody>
      </p:sp>
      <p:sp>
        <p:nvSpPr>
          <p:cNvPr id="4" name="灯片编号占位符 3"/>
          <p:cNvSpPr>
            <a:spLocks noGrp="1"/>
          </p:cNvSpPr>
          <p:nvPr>
            <p:ph type="sldNum" sz="quarter" idx="10"/>
          </p:nvPr>
        </p:nvSpPr>
        <p:spPr/>
        <p:txBody>
          <a:bodyPr/>
          <a:lstStyle/>
          <a:p>
            <a:fld id="{E4FF5570-FE69-4FDF-99DA-8CDE436443CD}" type="slidenum">
              <a:rPr lang="en-US" smtClean="0"/>
              <a:t>24</a:t>
            </a:fld>
            <a:endParaRPr lang="en-US" dirty="0"/>
          </a:p>
        </p:txBody>
      </p:sp>
    </p:spTree>
    <p:extLst>
      <p:ext uri="{BB962C8B-B14F-4D97-AF65-F5344CB8AC3E}">
        <p14:creationId xmlns:p14="http://schemas.microsoft.com/office/powerpoint/2010/main" val="34705282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lgn="just">
              <a:spcAft>
                <a:spcPts val="1200"/>
              </a:spcAft>
              <a:buFont typeface="Arial" panose="020B0604020202020204" pitchFamily="34" charset="0"/>
              <a:buChar char="•"/>
            </a:pPr>
            <a:r>
              <a:rPr lang="zh-CN" altLang="en-US" sz="1200" dirty="0">
                <a:latin typeface="Constantia" panose="02030602050306030303" pitchFamily="18" charset="0"/>
              </a:rPr>
              <a:t>为用户新购买云盘选择合适的位置进行放置</a:t>
            </a:r>
            <a:r>
              <a:rPr lang="en-US" altLang="zh-CN" sz="1200" dirty="0">
                <a:latin typeface="Constantia" panose="02030602050306030303" pitchFamily="18" charset="0"/>
              </a:rPr>
              <a:t>-&gt;</a:t>
            </a:r>
            <a:r>
              <a:rPr lang="zh-CN" altLang="en-US" sz="1200" dirty="0">
                <a:latin typeface="Constantia" panose="02030602050306030303" pitchFamily="18" charset="0"/>
              </a:rPr>
              <a:t>云盘装箱</a:t>
            </a:r>
            <a:endParaRPr lang="en-US" altLang="zh-CN" sz="1200" dirty="0">
              <a:latin typeface="Constantia" panose="02030602050306030303" pitchFamily="18" charset="0"/>
            </a:endParaRPr>
          </a:p>
          <a:p>
            <a:pPr marL="171450" indent="-171450" algn="just">
              <a:spcAft>
                <a:spcPts val="1200"/>
              </a:spcAft>
              <a:buFont typeface="Arial" panose="020B0604020202020204" pitchFamily="34" charset="0"/>
              <a:buChar char="•"/>
            </a:pPr>
            <a:r>
              <a:rPr lang="zh-CN" altLang="en-US" sz="1200" dirty="0">
                <a:latin typeface="Constantia" panose="02030602050306030303" pitchFamily="18" charset="0"/>
              </a:rPr>
              <a:t>换而言之就是通过用户新购买云盘资源的需求量和现有仓库资源使用情况进行匹配，选择最为合适的仓库进行放置。</a:t>
            </a:r>
            <a:endParaRPr lang="en" altLang="zh-CN" sz="1200" dirty="0">
              <a:latin typeface="Constantia" panose="02030602050306030303" pitchFamily="18" charset="0"/>
            </a:endParaRPr>
          </a:p>
        </p:txBody>
      </p:sp>
      <p:sp>
        <p:nvSpPr>
          <p:cNvPr id="4" name="灯片编号占位符 3"/>
          <p:cNvSpPr>
            <a:spLocks noGrp="1"/>
          </p:cNvSpPr>
          <p:nvPr>
            <p:ph type="sldNum" sz="quarter" idx="10"/>
          </p:nvPr>
        </p:nvSpPr>
        <p:spPr/>
        <p:txBody>
          <a:bodyPr/>
          <a:lstStyle/>
          <a:p>
            <a:fld id="{E4FF5570-FE69-4FDF-99DA-8CDE436443CD}" type="slidenum">
              <a:rPr lang="en-US" smtClean="0"/>
              <a:t>25</a:t>
            </a:fld>
            <a:endParaRPr lang="en-US" dirty="0"/>
          </a:p>
        </p:txBody>
      </p:sp>
    </p:spTree>
    <p:extLst>
      <p:ext uri="{BB962C8B-B14F-4D97-AF65-F5344CB8AC3E}">
        <p14:creationId xmlns:p14="http://schemas.microsoft.com/office/powerpoint/2010/main" val="217740211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lgn="just">
              <a:spcAft>
                <a:spcPts val="1200"/>
              </a:spcAft>
              <a:buFont typeface="Arial" panose="020B0604020202020204" pitchFamily="34" charset="0"/>
              <a:buChar char="•"/>
            </a:pPr>
            <a:r>
              <a:rPr lang="zh-CN" altLang="en-US" sz="1200" dirty="0">
                <a:latin typeface="Constantia" panose="02030602050306030303" pitchFamily="18" charset="0"/>
              </a:rPr>
              <a:t>为用户新购买云盘选择合适的位置进行放置</a:t>
            </a:r>
            <a:r>
              <a:rPr lang="en-US" altLang="zh-CN" sz="1200" dirty="0">
                <a:latin typeface="Constantia" panose="02030602050306030303" pitchFamily="18" charset="0"/>
              </a:rPr>
              <a:t>-&gt;</a:t>
            </a:r>
            <a:r>
              <a:rPr lang="zh-CN" altLang="en-US" sz="1200" dirty="0">
                <a:latin typeface="Constantia" panose="02030602050306030303" pitchFamily="18" charset="0"/>
              </a:rPr>
              <a:t>云盘装箱</a:t>
            </a:r>
            <a:endParaRPr lang="en-US" altLang="zh-CN" sz="1200" dirty="0">
              <a:latin typeface="Constantia" panose="02030602050306030303" pitchFamily="18" charset="0"/>
            </a:endParaRPr>
          </a:p>
          <a:p>
            <a:pPr marL="171450" indent="-171450" algn="just">
              <a:spcAft>
                <a:spcPts val="1200"/>
              </a:spcAft>
              <a:buFont typeface="Arial" panose="020B0604020202020204" pitchFamily="34" charset="0"/>
              <a:buChar char="•"/>
            </a:pPr>
            <a:r>
              <a:rPr lang="zh-CN" altLang="en-US" sz="1200" dirty="0">
                <a:latin typeface="Constantia" panose="02030602050306030303" pitchFamily="18" charset="0"/>
              </a:rPr>
              <a:t>换而言之就是通过用户新购买云盘资源的需求量和现有仓库资源使用情况进行匹配，选择最为合适的仓库进行放置。</a:t>
            </a:r>
            <a:endParaRPr lang="en" altLang="zh-CN" sz="1200" dirty="0">
              <a:latin typeface="Constantia" panose="02030602050306030303" pitchFamily="18" charset="0"/>
            </a:endParaRPr>
          </a:p>
        </p:txBody>
      </p:sp>
      <p:sp>
        <p:nvSpPr>
          <p:cNvPr id="4" name="灯片编号占位符 3"/>
          <p:cNvSpPr>
            <a:spLocks noGrp="1"/>
          </p:cNvSpPr>
          <p:nvPr>
            <p:ph type="sldNum" sz="quarter" idx="10"/>
          </p:nvPr>
        </p:nvSpPr>
        <p:spPr/>
        <p:txBody>
          <a:bodyPr/>
          <a:lstStyle/>
          <a:p>
            <a:fld id="{E4FF5570-FE69-4FDF-99DA-8CDE436443CD}" type="slidenum">
              <a:rPr lang="en-US" smtClean="0"/>
              <a:t>26</a:t>
            </a:fld>
            <a:endParaRPr lang="en-US" dirty="0"/>
          </a:p>
        </p:txBody>
      </p:sp>
    </p:spTree>
    <p:extLst>
      <p:ext uri="{BB962C8B-B14F-4D97-AF65-F5344CB8AC3E}">
        <p14:creationId xmlns:p14="http://schemas.microsoft.com/office/powerpoint/2010/main" val="200559668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lgn="just">
              <a:spcAft>
                <a:spcPts val="1200"/>
              </a:spcAft>
              <a:buFont typeface="Arial" panose="020B0604020202020204" pitchFamily="34" charset="0"/>
              <a:buChar char="•"/>
            </a:pPr>
            <a:r>
              <a:rPr lang="zh-CN" altLang="en-US" sz="1200" dirty="0">
                <a:latin typeface="Constantia" panose="02030602050306030303" pitchFamily="18" charset="0"/>
              </a:rPr>
              <a:t>为用户新购买云盘选择合适的位置进行放置</a:t>
            </a:r>
            <a:r>
              <a:rPr lang="en-US" altLang="zh-CN" sz="1200" dirty="0">
                <a:latin typeface="Constantia" panose="02030602050306030303" pitchFamily="18" charset="0"/>
              </a:rPr>
              <a:t>-&gt;</a:t>
            </a:r>
            <a:r>
              <a:rPr lang="zh-CN" altLang="en-US" sz="1200" dirty="0">
                <a:latin typeface="Constantia" panose="02030602050306030303" pitchFamily="18" charset="0"/>
              </a:rPr>
              <a:t>云盘装箱</a:t>
            </a:r>
            <a:endParaRPr lang="en-US" altLang="zh-CN" sz="1200" dirty="0">
              <a:latin typeface="Constantia" panose="02030602050306030303" pitchFamily="18" charset="0"/>
            </a:endParaRPr>
          </a:p>
          <a:p>
            <a:pPr marL="171450" indent="-171450" algn="just">
              <a:spcAft>
                <a:spcPts val="1200"/>
              </a:spcAft>
              <a:buFont typeface="Arial" panose="020B0604020202020204" pitchFamily="34" charset="0"/>
              <a:buChar char="•"/>
            </a:pPr>
            <a:r>
              <a:rPr lang="zh-CN" altLang="en-US" sz="1200" dirty="0">
                <a:latin typeface="Constantia" panose="02030602050306030303" pitchFamily="18" charset="0"/>
              </a:rPr>
              <a:t>换而言之就是通过用户新购买云盘资源的需求量和现有仓库资源使用情况进行匹配，选择最为合适的仓库进行放置。</a:t>
            </a:r>
            <a:endParaRPr lang="en" altLang="zh-CN" sz="1200" dirty="0">
              <a:latin typeface="Constantia" panose="02030602050306030303" pitchFamily="18" charset="0"/>
            </a:endParaRP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4FF5570-FE69-4FDF-99DA-8CDE436443CD}" type="slidenum">
              <a:rPr kumimoji="0" lang="en-US" sz="1200" b="0" i="0" u="none" strike="noStrike" kern="1200" cap="none" spc="0" normalizeH="0" baseline="0" noProof="0" smtClean="0">
                <a:ln>
                  <a:noFill/>
                </a:ln>
                <a:solidFill>
                  <a:prstClr val="black"/>
                </a:solidFill>
                <a:effectLst/>
                <a:uLnTx/>
                <a:uFillTx/>
                <a:latin typeface="等线"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dirty="0">
              <a:ln>
                <a:noFill/>
              </a:ln>
              <a:solidFill>
                <a:prstClr val="black"/>
              </a:solidFill>
              <a:effectLst/>
              <a:uLnTx/>
              <a:uFillTx/>
              <a:latin typeface="等线" panose="020F0502020204030204"/>
              <a:ea typeface="+mn-ea"/>
              <a:cs typeface="+mn-cs"/>
            </a:endParaRPr>
          </a:p>
        </p:txBody>
      </p:sp>
    </p:spTree>
    <p:extLst>
      <p:ext uri="{BB962C8B-B14F-4D97-AF65-F5344CB8AC3E}">
        <p14:creationId xmlns:p14="http://schemas.microsoft.com/office/powerpoint/2010/main" val="403659768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lgn="just">
              <a:spcAft>
                <a:spcPts val="1200"/>
              </a:spcAft>
              <a:buFont typeface="Arial" panose="020B0604020202020204" pitchFamily="34" charset="0"/>
              <a:buChar char="•"/>
            </a:pPr>
            <a:r>
              <a:rPr lang="zh-CN" altLang="en-US" sz="1200" dirty="0">
                <a:latin typeface="Constantia" panose="02030602050306030303" pitchFamily="18" charset="0"/>
              </a:rPr>
              <a:t>为用户新购买云盘选择合适的位置进行放置</a:t>
            </a:r>
            <a:r>
              <a:rPr lang="en-US" altLang="zh-CN" sz="1200" dirty="0">
                <a:latin typeface="Constantia" panose="02030602050306030303" pitchFamily="18" charset="0"/>
              </a:rPr>
              <a:t>-&gt;</a:t>
            </a:r>
            <a:r>
              <a:rPr lang="zh-CN" altLang="en-US" sz="1200" dirty="0">
                <a:latin typeface="Constantia" panose="02030602050306030303" pitchFamily="18" charset="0"/>
              </a:rPr>
              <a:t>云盘装箱</a:t>
            </a:r>
            <a:endParaRPr lang="en-US" altLang="zh-CN" sz="1200" dirty="0">
              <a:latin typeface="Constantia" panose="02030602050306030303" pitchFamily="18" charset="0"/>
            </a:endParaRPr>
          </a:p>
          <a:p>
            <a:pPr marL="171450" indent="-171450" algn="just">
              <a:spcAft>
                <a:spcPts val="1200"/>
              </a:spcAft>
              <a:buFont typeface="Arial" panose="020B0604020202020204" pitchFamily="34" charset="0"/>
              <a:buChar char="•"/>
            </a:pPr>
            <a:r>
              <a:rPr lang="zh-CN" altLang="en-US" sz="1200" dirty="0">
                <a:latin typeface="Constantia" panose="02030602050306030303" pitchFamily="18" charset="0"/>
              </a:rPr>
              <a:t>换而言之就是通过用户新购买云盘资源的需求量和现有仓库资源使用情况进行匹配，选择最为合适的仓库进行放置。</a:t>
            </a:r>
            <a:endParaRPr lang="en" altLang="zh-CN" sz="1200" dirty="0">
              <a:latin typeface="Constantia" panose="02030602050306030303" pitchFamily="18" charset="0"/>
            </a:endParaRPr>
          </a:p>
        </p:txBody>
      </p:sp>
      <p:sp>
        <p:nvSpPr>
          <p:cNvPr id="4" name="灯片编号占位符 3"/>
          <p:cNvSpPr>
            <a:spLocks noGrp="1"/>
          </p:cNvSpPr>
          <p:nvPr>
            <p:ph type="sldNum" sz="quarter" idx="10"/>
          </p:nvPr>
        </p:nvSpPr>
        <p:spPr/>
        <p:txBody>
          <a:bodyPr/>
          <a:lstStyle/>
          <a:p>
            <a:fld id="{E4FF5570-FE69-4FDF-99DA-8CDE436443CD}" type="slidenum">
              <a:rPr lang="en-US" smtClean="0"/>
              <a:t>28</a:t>
            </a:fld>
            <a:endParaRPr lang="en-US" dirty="0"/>
          </a:p>
        </p:txBody>
      </p:sp>
    </p:spTree>
    <p:extLst>
      <p:ext uri="{BB962C8B-B14F-4D97-AF65-F5344CB8AC3E}">
        <p14:creationId xmlns:p14="http://schemas.microsoft.com/office/powerpoint/2010/main" val="237117812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lgn="just">
              <a:spcAft>
                <a:spcPts val="1200"/>
              </a:spcAft>
              <a:buFont typeface="Arial" panose="020B0604020202020204" pitchFamily="34" charset="0"/>
              <a:buChar char="•"/>
            </a:pPr>
            <a:r>
              <a:rPr lang="zh-CN" altLang="en-US" sz="1200" dirty="0">
                <a:latin typeface="Constantia" panose="02030602050306030303" pitchFamily="18" charset="0"/>
              </a:rPr>
              <a:t>为用户新购买云盘选择合适的位置进行放置</a:t>
            </a:r>
            <a:r>
              <a:rPr lang="en-US" altLang="zh-CN" sz="1200" dirty="0">
                <a:latin typeface="Constantia" panose="02030602050306030303" pitchFamily="18" charset="0"/>
              </a:rPr>
              <a:t>-&gt;</a:t>
            </a:r>
            <a:r>
              <a:rPr lang="zh-CN" altLang="en-US" sz="1200" dirty="0">
                <a:latin typeface="Constantia" panose="02030602050306030303" pitchFamily="18" charset="0"/>
              </a:rPr>
              <a:t>云盘装箱</a:t>
            </a:r>
            <a:endParaRPr lang="en-US" altLang="zh-CN" sz="1200" dirty="0">
              <a:latin typeface="Constantia" panose="02030602050306030303" pitchFamily="18" charset="0"/>
            </a:endParaRPr>
          </a:p>
          <a:p>
            <a:pPr marL="171450" indent="-171450" algn="just">
              <a:spcAft>
                <a:spcPts val="1200"/>
              </a:spcAft>
              <a:buFont typeface="Arial" panose="020B0604020202020204" pitchFamily="34" charset="0"/>
              <a:buChar char="•"/>
            </a:pPr>
            <a:r>
              <a:rPr lang="zh-CN" altLang="en-US" sz="1200" dirty="0">
                <a:latin typeface="Constantia" panose="02030602050306030303" pitchFamily="18" charset="0"/>
              </a:rPr>
              <a:t>换而言之就是通过用户新购买云盘资源的需求量和现有仓库资源使用情况进行匹配，选择最为合适的仓库进行放置。</a:t>
            </a:r>
            <a:endParaRPr lang="en" altLang="zh-CN" sz="1200" dirty="0">
              <a:latin typeface="Constantia" panose="02030602050306030303" pitchFamily="18" charset="0"/>
            </a:endParaRPr>
          </a:p>
        </p:txBody>
      </p:sp>
      <p:sp>
        <p:nvSpPr>
          <p:cNvPr id="4" name="灯片编号占位符 3"/>
          <p:cNvSpPr>
            <a:spLocks noGrp="1"/>
          </p:cNvSpPr>
          <p:nvPr>
            <p:ph type="sldNum" sz="quarter" idx="10"/>
          </p:nvPr>
        </p:nvSpPr>
        <p:spPr/>
        <p:txBody>
          <a:bodyPr/>
          <a:lstStyle/>
          <a:p>
            <a:fld id="{E4FF5570-FE69-4FDF-99DA-8CDE436443CD}" type="slidenum">
              <a:rPr lang="en-US" smtClean="0"/>
              <a:t>29</a:t>
            </a:fld>
            <a:endParaRPr lang="en-US" dirty="0"/>
          </a:p>
        </p:txBody>
      </p:sp>
    </p:spTree>
    <p:extLst>
      <p:ext uri="{BB962C8B-B14F-4D97-AF65-F5344CB8AC3E}">
        <p14:creationId xmlns:p14="http://schemas.microsoft.com/office/powerpoint/2010/main" val="29767281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lgn="just">
              <a:buFont typeface="Arial" panose="020B0604020202020204" pitchFamily="34" charset="0"/>
              <a:buChar char="•"/>
            </a:pPr>
            <a:endParaRPr lang="e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E4FF5570-FE69-4FDF-99DA-8CDE436443CD}" type="slidenum">
              <a:rPr lang="en-US" smtClean="0"/>
              <a:t>3</a:t>
            </a:fld>
            <a:endParaRPr lang="en-US" dirty="0"/>
          </a:p>
        </p:txBody>
      </p:sp>
    </p:spTree>
    <p:extLst>
      <p:ext uri="{BB962C8B-B14F-4D97-AF65-F5344CB8AC3E}">
        <p14:creationId xmlns:p14="http://schemas.microsoft.com/office/powerpoint/2010/main" val="407268200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lgn="just">
              <a:spcAft>
                <a:spcPts val="1200"/>
              </a:spcAft>
              <a:buFont typeface="Arial" panose="020B0604020202020204" pitchFamily="34" charset="0"/>
              <a:buChar char="•"/>
            </a:pPr>
            <a:r>
              <a:rPr lang="zh-CN" altLang="en-US" sz="1200" dirty="0">
                <a:latin typeface="Constantia" panose="02030602050306030303" pitchFamily="18" charset="0"/>
              </a:rPr>
              <a:t>为用户新购买云盘选择合适的位置进行放置</a:t>
            </a:r>
            <a:r>
              <a:rPr lang="en-US" altLang="zh-CN" sz="1200" dirty="0">
                <a:latin typeface="Constantia" panose="02030602050306030303" pitchFamily="18" charset="0"/>
              </a:rPr>
              <a:t>-&gt;</a:t>
            </a:r>
            <a:r>
              <a:rPr lang="zh-CN" altLang="en-US" sz="1200" dirty="0">
                <a:latin typeface="Constantia" panose="02030602050306030303" pitchFamily="18" charset="0"/>
              </a:rPr>
              <a:t>云盘装箱</a:t>
            </a:r>
            <a:endParaRPr lang="en-US" altLang="zh-CN" sz="1200" dirty="0">
              <a:latin typeface="Constantia" panose="02030602050306030303" pitchFamily="18" charset="0"/>
            </a:endParaRPr>
          </a:p>
          <a:p>
            <a:pPr marL="171450" indent="-171450" algn="just">
              <a:spcAft>
                <a:spcPts val="1200"/>
              </a:spcAft>
              <a:buFont typeface="Arial" panose="020B0604020202020204" pitchFamily="34" charset="0"/>
              <a:buChar char="•"/>
            </a:pPr>
            <a:r>
              <a:rPr lang="zh-CN" altLang="en-US" sz="1200" dirty="0">
                <a:latin typeface="Constantia" panose="02030602050306030303" pitchFamily="18" charset="0"/>
              </a:rPr>
              <a:t>换而言之就是通过用户新购买云盘资源的需求量和现有仓库资源使用情况进行匹配，选择最为合适的仓库进行放置。</a:t>
            </a:r>
            <a:endParaRPr lang="en" altLang="zh-CN" sz="1200" dirty="0">
              <a:latin typeface="Constantia" panose="02030602050306030303" pitchFamily="18" charset="0"/>
            </a:endParaRPr>
          </a:p>
        </p:txBody>
      </p:sp>
      <p:sp>
        <p:nvSpPr>
          <p:cNvPr id="4" name="灯片编号占位符 3"/>
          <p:cNvSpPr>
            <a:spLocks noGrp="1"/>
          </p:cNvSpPr>
          <p:nvPr>
            <p:ph type="sldNum" sz="quarter" idx="10"/>
          </p:nvPr>
        </p:nvSpPr>
        <p:spPr/>
        <p:txBody>
          <a:bodyPr/>
          <a:lstStyle/>
          <a:p>
            <a:fld id="{E4FF5570-FE69-4FDF-99DA-8CDE436443CD}" type="slidenum">
              <a:rPr lang="en-US" smtClean="0"/>
              <a:t>30</a:t>
            </a:fld>
            <a:endParaRPr lang="en-US" dirty="0"/>
          </a:p>
        </p:txBody>
      </p:sp>
    </p:spTree>
    <p:extLst>
      <p:ext uri="{BB962C8B-B14F-4D97-AF65-F5344CB8AC3E}">
        <p14:creationId xmlns:p14="http://schemas.microsoft.com/office/powerpoint/2010/main" val="90062289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lgn="just">
              <a:spcAft>
                <a:spcPts val="1200"/>
              </a:spcAft>
              <a:buFont typeface="Arial" panose="020B0604020202020204" pitchFamily="34" charset="0"/>
              <a:buChar char="•"/>
            </a:pPr>
            <a:r>
              <a:rPr lang="zh-CN" altLang="en-US" sz="1200" dirty="0">
                <a:latin typeface="Constantia" panose="02030602050306030303" pitchFamily="18" charset="0"/>
              </a:rPr>
              <a:t>为用户新购买云盘选择合适的位置进行放置</a:t>
            </a:r>
            <a:r>
              <a:rPr lang="en-US" altLang="zh-CN" sz="1200" dirty="0">
                <a:latin typeface="Constantia" panose="02030602050306030303" pitchFamily="18" charset="0"/>
              </a:rPr>
              <a:t>-&gt;</a:t>
            </a:r>
            <a:r>
              <a:rPr lang="zh-CN" altLang="en-US" sz="1200" dirty="0">
                <a:latin typeface="Constantia" panose="02030602050306030303" pitchFamily="18" charset="0"/>
              </a:rPr>
              <a:t>云盘装箱</a:t>
            </a:r>
            <a:endParaRPr lang="en-US" altLang="zh-CN" sz="1200" dirty="0">
              <a:latin typeface="Constantia" panose="02030602050306030303" pitchFamily="18" charset="0"/>
            </a:endParaRPr>
          </a:p>
          <a:p>
            <a:pPr marL="171450" indent="-171450" algn="just">
              <a:spcAft>
                <a:spcPts val="1200"/>
              </a:spcAft>
              <a:buFont typeface="Arial" panose="020B0604020202020204" pitchFamily="34" charset="0"/>
              <a:buChar char="•"/>
            </a:pPr>
            <a:r>
              <a:rPr lang="zh-CN" altLang="en-US" sz="1200" dirty="0">
                <a:latin typeface="Constantia" panose="02030602050306030303" pitchFamily="18" charset="0"/>
              </a:rPr>
              <a:t>换而言之就是通过用户新购买云盘资源的需求量和现有仓库资源使用情况进行匹配，选择最为合适的仓库进行放置。</a:t>
            </a:r>
            <a:endParaRPr lang="en" altLang="zh-CN" sz="1200" dirty="0">
              <a:latin typeface="Constantia" panose="02030602050306030303" pitchFamily="18" charset="0"/>
            </a:endParaRPr>
          </a:p>
        </p:txBody>
      </p:sp>
      <p:sp>
        <p:nvSpPr>
          <p:cNvPr id="4" name="灯片编号占位符 3"/>
          <p:cNvSpPr>
            <a:spLocks noGrp="1"/>
          </p:cNvSpPr>
          <p:nvPr>
            <p:ph type="sldNum" sz="quarter" idx="10"/>
          </p:nvPr>
        </p:nvSpPr>
        <p:spPr/>
        <p:txBody>
          <a:bodyPr/>
          <a:lstStyle/>
          <a:p>
            <a:fld id="{E4FF5570-FE69-4FDF-99DA-8CDE436443CD}" type="slidenum">
              <a:rPr lang="en-US" smtClean="0"/>
              <a:t>31</a:t>
            </a:fld>
            <a:endParaRPr lang="en-US" dirty="0"/>
          </a:p>
        </p:txBody>
      </p:sp>
    </p:spTree>
    <p:extLst>
      <p:ext uri="{BB962C8B-B14F-4D97-AF65-F5344CB8AC3E}">
        <p14:creationId xmlns:p14="http://schemas.microsoft.com/office/powerpoint/2010/main" val="425675944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lgn="just">
              <a:spcAft>
                <a:spcPts val="1200"/>
              </a:spcAft>
              <a:buFont typeface="Arial" panose="020B0604020202020204" pitchFamily="34" charset="0"/>
              <a:buChar char="•"/>
            </a:pPr>
            <a:r>
              <a:rPr lang="zh-CN" altLang="en-US" sz="1200" dirty="0">
                <a:latin typeface="Constantia" panose="02030602050306030303" pitchFamily="18" charset="0"/>
              </a:rPr>
              <a:t>为用户新购买云盘选择合适的位置进行放置</a:t>
            </a:r>
            <a:r>
              <a:rPr lang="en-US" altLang="zh-CN" sz="1200" dirty="0">
                <a:latin typeface="Constantia" panose="02030602050306030303" pitchFamily="18" charset="0"/>
              </a:rPr>
              <a:t>-&gt;</a:t>
            </a:r>
            <a:r>
              <a:rPr lang="zh-CN" altLang="en-US" sz="1200" dirty="0">
                <a:latin typeface="Constantia" panose="02030602050306030303" pitchFamily="18" charset="0"/>
              </a:rPr>
              <a:t>云盘装箱</a:t>
            </a:r>
            <a:endParaRPr lang="en-US" altLang="zh-CN" sz="1200" dirty="0">
              <a:latin typeface="Constantia" panose="02030602050306030303" pitchFamily="18" charset="0"/>
            </a:endParaRPr>
          </a:p>
          <a:p>
            <a:pPr marL="171450" indent="-171450" algn="just">
              <a:spcAft>
                <a:spcPts val="1200"/>
              </a:spcAft>
              <a:buFont typeface="Arial" panose="020B0604020202020204" pitchFamily="34" charset="0"/>
              <a:buChar char="•"/>
            </a:pPr>
            <a:r>
              <a:rPr lang="zh-CN" altLang="en-US" sz="1200" dirty="0">
                <a:latin typeface="Constantia" panose="02030602050306030303" pitchFamily="18" charset="0"/>
              </a:rPr>
              <a:t>换而言之就是通过用户新购买云盘资源的需求量和现有仓库资源使用情况进行匹配，选择最为合适的仓库进行放置。</a:t>
            </a:r>
            <a:endParaRPr lang="en" altLang="zh-CN" sz="1200" dirty="0">
              <a:latin typeface="Constantia" panose="02030602050306030303" pitchFamily="18" charset="0"/>
            </a:endParaRP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4FF5570-FE69-4FDF-99DA-8CDE436443CD}" type="slidenum">
              <a:rPr kumimoji="0" lang="en-US" sz="1200" b="0" i="0" u="none" strike="noStrike" kern="1200" cap="none" spc="0" normalizeH="0" baseline="0" noProof="0" smtClean="0">
                <a:ln>
                  <a:noFill/>
                </a:ln>
                <a:solidFill>
                  <a:prstClr val="black"/>
                </a:solidFill>
                <a:effectLst/>
                <a:uLnTx/>
                <a:uFillTx/>
                <a:latin typeface="等线"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dirty="0">
              <a:ln>
                <a:noFill/>
              </a:ln>
              <a:solidFill>
                <a:prstClr val="black"/>
              </a:solidFill>
              <a:effectLst/>
              <a:uLnTx/>
              <a:uFillTx/>
              <a:latin typeface="等线" panose="020F0502020204030204"/>
              <a:ea typeface="+mn-ea"/>
              <a:cs typeface="+mn-cs"/>
            </a:endParaRPr>
          </a:p>
        </p:txBody>
      </p:sp>
    </p:spTree>
    <p:extLst>
      <p:ext uri="{BB962C8B-B14F-4D97-AF65-F5344CB8AC3E}">
        <p14:creationId xmlns:p14="http://schemas.microsoft.com/office/powerpoint/2010/main" val="254928689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lgn="just">
              <a:spcAft>
                <a:spcPts val="1200"/>
              </a:spcAft>
              <a:buFont typeface="Arial" panose="020B0604020202020204" pitchFamily="34" charset="0"/>
              <a:buChar char="•"/>
            </a:pPr>
            <a:r>
              <a:rPr lang="zh-CN" altLang="en-US" sz="1200" dirty="0">
                <a:latin typeface="Constantia" panose="02030602050306030303" pitchFamily="18" charset="0"/>
              </a:rPr>
              <a:t>为用户新购买云盘选择合适的位置进行放置</a:t>
            </a:r>
            <a:r>
              <a:rPr lang="en-US" altLang="zh-CN" sz="1200" dirty="0">
                <a:latin typeface="Constantia" panose="02030602050306030303" pitchFamily="18" charset="0"/>
              </a:rPr>
              <a:t>-&gt;</a:t>
            </a:r>
            <a:r>
              <a:rPr lang="zh-CN" altLang="en-US" sz="1200" dirty="0">
                <a:latin typeface="Constantia" panose="02030602050306030303" pitchFamily="18" charset="0"/>
              </a:rPr>
              <a:t>云盘装箱</a:t>
            </a:r>
            <a:endParaRPr lang="en-US" altLang="zh-CN" sz="1200" dirty="0">
              <a:latin typeface="Constantia" panose="02030602050306030303" pitchFamily="18" charset="0"/>
            </a:endParaRPr>
          </a:p>
          <a:p>
            <a:pPr marL="171450" indent="-171450" algn="just">
              <a:spcAft>
                <a:spcPts val="1200"/>
              </a:spcAft>
              <a:buFont typeface="Arial" panose="020B0604020202020204" pitchFamily="34" charset="0"/>
              <a:buChar char="•"/>
            </a:pPr>
            <a:r>
              <a:rPr lang="zh-CN" altLang="en-US" sz="1200" dirty="0">
                <a:latin typeface="Constantia" panose="02030602050306030303" pitchFamily="18" charset="0"/>
              </a:rPr>
              <a:t>换而言之就是通过用户新购买云盘资源的需求量和现有仓库资源使用情况进行匹配，选择最为合适的仓库进行放置。</a:t>
            </a:r>
            <a:endParaRPr lang="en" altLang="zh-CN" sz="1200" dirty="0">
              <a:latin typeface="Constantia" panose="02030602050306030303" pitchFamily="18" charset="0"/>
            </a:endParaRP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4FF5570-FE69-4FDF-99DA-8CDE436443CD}" type="slidenum">
              <a:rPr kumimoji="0" lang="en-US" sz="1200" b="0" i="0" u="none" strike="noStrike" kern="1200" cap="none" spc="0" normalizeH="0" baseline="0" noProof="0" smtClean="0">
                <a:ln>
                  <a:noFill/>
                </a:ln>
                <a:solidFill>
                  <a:prstClr val="black"/>
                </a:solidFill>
                <a:effectLst/>
                <a:uLnTx/>
                <a:uFillTx/>
                <a:latin typeface="等线"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dirty="0">
              <a:ln>
                <a:noFill/>
              </a:ln>
              <a:solidFill>
                <a:prstClr val="black"/>
              </a:solidFill>
              <a:effectLst/>
              <a:uLnTx/>
              <a:uFillTx/>
              <a:latin typeface="等线" panose="020F0502020204030204"/>
              <a:ea typeface="+mn-ea"/>
              <a:cs typeface="+mn-cs"/>
            </a:endParaRPr>
          </a:p>
        </p:txBody>
      </p:sp>
    </p:spTree>
    <p:extLst>
      <p:ext uri="{BB962C8B-B14F-4D97-AF65-F5344CB8AC3E}">
        <p14:creationId xmlns:p14="http://schemas.microsoft.com/office/powerpoint/2010/main" val="225480545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lgn="just">
              <a:spcAft>
                <a:spcPts val="1200"/>
              </a:spcAft>
              <a:buFont typeface="Arial" panose="020B0604020202020204" pitchFamily="34" charset="0"/>
              <a:buChar char="•"/>
            </a:pPr>
            <a:r>
              <a:rPr lang="zh-CN" altLang="en-US" sz="1200" dirty="0">
                <a:latin typeface="Constantia" panose="02030602050306030303" pitchFamily="18" charset="0"/>
              </a:rPr>
              <a:t>为用户新购买云盘选择合适的位置进行放置</a:t>
            </a:r>
            <a:r>
              <a:rPr lang="en-US" altLang="zh-CN" sz="1200" dirty="0">
                <a:latin typeface="Constantia" panose="02030602050306030303" pitchFamily="18" charset="0"/>
              </a:rPr>
              <a:t>-&gt;</a:t>
            </a:r>
            <a:r>
              <a:rPr lang="zh-CN" altLang="en-US" sz="1200" dirty="0">
                <a:latin typeface="Constantia" panose="02030602050306030303" pitchFamily="18" charset="0"/>
              </a:rPr>
              <a:t>云盘装箱</a:t>
            </a:r>
            <a:endParaRPr lang="en-US" altLang="zh-CN" sz="1200" dirty="0">
              <a:latin typeface="Constantia" panose="02030602050306030303" pitchFamily="18" charset="0"/>
            </a:endParaRPr>
          </a:p>
          <a:p>
            <a:pPr marL="171450" indent="-171450" algn="just">
              <a:spcAft>
                <a:spcPts val="1200"/>
              </a:spcAft>
              <a:buFont typeface="Arial" panose="020B0604020202020204" pitchFamily="34" charset="0"/>
              <a:buChar char="•"/>
            </a:pPr>
            <a:r>
              <a:rPr lang="zh-CN" altLang="en-US" sz="1200" dirty="0">
                <a:latin typeface="Constantia" panose="02030602050306030303" pitchFamily="18" charset="0"/>
              </a:rPr>
              <a:t>换而言之就是通过用户新购买云盘资源的需求量和现有仓库资源使用情况进行匹配，选择最为合适的仓库进行放置。</a:t>
            </a:r>
            <a:endParaRPr lang="en" altLang="zh-CN" sz="1200" dirty="0">
              <a:latin typeface="Constantia" panose="02030602050306030303" pitchFamily="18" charset="0"/>
            </a:endParaRPr>
          </a:p>
        </p:txBody>
      </p:sp>
      <p:sp>
        <p:nvSpPr>
          <p:cNvPr id="4" name="灯片编号占位符 3"/>
          <p:cNvSpPr>
            <a:spLocks noGrp="1"/>
          </p:cNvSpPr>
          <p:nvPr>
            <p:ph type="sldNum" sz="quarter" idx="10"/>
          </p:nvPr>
        </p:nvSpPr>
        <p:spPr/>
        <p:txBody>
          <a:bodyPr/>
          <a:lstStyle/>
          <a:p>
            <a:fld id="{E4FF5570-FE69-4FDF-99DA-8CDE436443CD}" type="slidenum">
              <a:rPr lang="en-US" smtClean="0"/>
              <a:t>34</a:t>
            </a:fld>
            <a:endParaRPr lang="en-US" dirty="0"/>
          </a:p>
        </p:txBody>
      </p:sp>
    </p:spTree>
    <p:extLst>
      <p:ext uri="{BB962C8B-B14F-4D97-AF65-F5344CB8AC3E}">
        <p14:creationId xmlns:p14="http://schemas.microsoft.com/office/powerpoint/2010/main" val="141256465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lgn="just">
              <a:spcAft>
                <a:spcPts val="1200"/>
              </a:spcAft>
              <a:buFont typeface="Arial" panose="020B0604020202020204" pitchFamily="34" charset="0"/>
              <a:buChar char="•"/>
            </a:pPr>
            <a:r>
              <a:rPr lang="zh-CN" altLang="en-US" sz="1200" dirty="0">
                <a:latin typeface="Constantia" panose="02030602050306030303" pitchFamily="18" charset="0"/>
              </a:rPr>
              <a:t>为用户新购买云盘选择合适的位置进行放置</a:t>
            </a:r>
            <a:r>
              <a:rPr lang="en-US" altLang="zh-CN" sz="1200" dirty="0">
                <a:latin typeface="Constantia" panose="02030602050306030303" pitchFamily="18" charset="0"/>
              </a:rPr>
              <a:t>-&gt;</a:t>
            </a:r>
            <a:r>
              <a:rPr lang="zh-CN" altLang="en-US" sz="1200" dirty="0">
                <a:latin typeface="Constantia" panose="02030602050306030303" pitchFamily="18" charset="0"/>
              </a:rPr>
              <a:t>云盘装箱</a:t>
            </a:r>
            <a:endParaRPr lang="en-US" altLang="zh-CN" sz="1200" dirty="0">
              <a:latin typeface="Constantia" panose="02030602050306030303" pitchFamily="18" charset="0"/>
            </a:endParaRPr>
          </a:p>
          <a:p>
            <a:pPr marL="171450" indent="-171450" algn="just">
              <a:spcAft>
                <a:spcPts val="1200"/>
              </a:spcAft>
              <a:buFont typeface="Arial" panose="020B0604020202020204" pitchFamily="34" charset="0"/>
              <a:buChar char="•"/>
            </a:pPr>
            <a:r>
              <a:rPr lang="zh-CN" altLang="en-US" sz="1200" dirty="0">
                <a:latin typeface="Constantia" panose="02030602050306030303" pitchFamily="18" charset="0"/>
              </a:rPr>
              <a:t>换而言之就是通过用户新购买云盘资源的需求量和现有仓库资源使用情况进行匹配，选择最为合适的仓库进行放置。</a:t>
            </a:r>
            <a:endParaRPr lang="en" altLang="zh-CN" sz="1200" dirty="0">
              <a:latin typeface="Constantia" panose="02030602050306030303" pitchFamily="18" charset="0"/>
            </a:endParaRPr>
          </a:p>
        </p:txBody>
      </p:sp>
      <p:sp>
        <p:nvSpPr>
          <p:cNvPr id="4" name="灯片编号占位符 3"/>
          <p:cNvSpPr>
            <a:spLocks noGrp="1"/>
          </p:cNvSpPr>
          <p:nvPr>
            <p:ph type="sldNum" sz="quarter" idx="10"/>
          </p:nvPr>
        </p:nvSpPr>
        <p:spPr/>
        <p:txBody>
          <a:bodyPr/>
          <a:lstStyle/>
          <a:p>
            <a:fld id="{E4FF5570-FE69-4FDF-99DA-8CDE436443CD}" type="slidenum">
              <a:rPr lang="en-US" smtClean="0"/>
              <a:t>35</a:t>
            </a:fld>
            <a:endParaRPr lang="en-US" dirty="0"/>
          </a:p>
        </p:txBody>
      </p:sp>
    </p:spTree>
    <p:extLst>
      <p:ext uri="{BB962C8B-B14F-4D97-AF65-F5344CB8AC3E}">
        <p14:creationId xmlns:p14="http://schemas.microsoft.com/office/powerpoint/2010/main" val="405846552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lgn="just">
              <a:spcAft>
                <a:spcPts val="1200"/>
              </a:spcAft>
              <a:buFont typeface="Arial" panose="020B0604020202020204" pitchFamily="34" charset="0"/>
              <a:buChar char="•"/>
            </a:pPr>
            <a:r>
              <a:rPr lang="zh-CN" altLang="en-US" sz="1200" dirty="0">
                <a:latin typeface="Constantia" panose="02030602050306030303" pitchFamily="18" charset="0"/>
              </a:rPr>
              <a:t>为用户新购买云盘选择合适的位置进行放置</a:t>
            </a:r>
            <a:r>
              <a:rPr lang="en-US" altLang="zh-CN" sz="1200" dirty="0">
                <a:latin typeface="Constantia" panose="02030602050306030303" pitchFamily="18" charset="0"/>
              </a:rPr>
              <a:t>-&gt;</a:t>
            </a:r>
            <a:r>
              <a:rPr lang="zh-CN" altLang="en-US" sz="1200" dirty="0">
                <a:latin typeface="Constantia" panose="02030602050306030303" pitchFamily="18" charset="0"/>
              </a:rPr>
              <a:t>云盘装箱</a:t>
            </a:r>
            <a:endParaRPr lang="en-US" altLang="zh-CN" sz="1200" dirty="0">
              <a:latin typeface="Constantia" panose="02030602050306030303" pitchFamily="18" charset="0"/>
            </a:endParaRPr>
          </a:p>
          <a:p>
            <a:pPr marL="171450" indent="-171450" algn="just">
              <a:spcAft>
                <a:spcPts val="1200"/>
              </a:spcAft>
              <a:buFont typeface="Arial" panose="020B0604020202020204" pitchFamily="34" charset="0"/>
              <a:buChar char="•"/>
            </a:pPr>
            <a:r>
              <a:rPr lang="zh-CN" altLang="en-US" sz="1200" dirty="0">
                <a:latin typeface="Constantia" panose="02030602050306030303" pitchFamily="18" charset="0"/>
              </a:rPr>
              <a:t>换而言之就是通过用户新购买云盘资源的需求量和现有仓库资源使用情况进行匹配，选择最为合适的仓库进行放置。</a:t>
            </a:r>
            <a:endParaRPr lang="en" altLang="zh-CN" sz="1200" dirty="0">
              <a:latin typeface="Constantia" panose="02030602050306030303" pitchFamily="18" charset="0"/>
            </a:endParaRPr>
          </a:p>
        </p:txBody>
      </p:sp>
      <p:sp>
        <p:nvSpPr>
          <p:cNvPr id="4" name="灯片编号占位符 3"/>
          <p:cNvSpPr>
            <a:spLocks noGrp="1"/>
          </p:cNvSpPr>
          <p:nvPr>
            <p:ph type="sldNum" sz="quarter" idx="10"/>
          </p:nvPr>
        </p:nvSpPr>
        <p:spPr/>
        <p:txBody>
          <a:bodyPr/>
          <a:lstStyle/>
          <a:p>
            <a:fld id="{E4FF5570-FE69-4FDF-99DA-8CDE436443CD}" type="slidenum">
              <a:rPr lang="en-US" smtClean="0"/>
              <a:t>36</a:t>
            </a:fld>
            <a:endParaRPr lang="en-US" dirty="0"/>
          </a:p>
        </p:txBody>
      </p:sp>
    </p:spTree>
    <p:extLst>
      <p:ext uri="{BB962C8B-B14F-4D97-AF65-F5344CB8AC3E}">
        <p14:creationId xmlns:p14="http://schemas.microsoft.com/office/powerpoint/2010/main" val="151810480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lgn="just">
              <a:spcAft>
                <a:spcPts val="1200"/>
              </a:spcAft>
              <a:buFont typeface="Arial" panose="020B0604020202020204" pitchFamily="34" charset="0"/>
              <a:buChar char="•"/>
            </a:pPr>
            <a:r>
              <a:rPr lang="zh-CN" altLang="en-US" sz="1200" dirty="0">
                <a:latin typeface="Constantia" panose="02030602050306030303" pitchFamily="18" charset="0"/>
              </a:rPr>
              <a:t>为用户新购买云盘选择合适的位置进行放置</a:t>
            </a:r>
            <a:r>
              <a:rPr lang="en-US" altLang="zh-CN" sz="1200" dirty="0">
                <a:latin typeface="Constantia" panose="02030602050306030303" pitchFamily="18" charset="0"/>
              </a:rPr>
              <a:t>-&gt;</a:t>
            </a:r>
            <a:r>
              <a:rPr lang="zh-CN" altLang="en-US" sz="1200" dirty="0">
                <a:latin typeface="Constantia" panose="02030602050306030303" pitchFamily="18" charset="0"/>
              </a:rPr>
              <a:t>云盘装箱</a:t>
            </a:r>
            <a:endParaRPr lang="en-US" altLang="zh-CN" sz="1200" dirty="0">
              <a:latin typeface="Constantia" panose="02030602050306030303" pitchFamily="18" charset="0"/>
            </a:endParaRPr>
          </a:p>
          <a:p>
            <a:pPr marL="171450" indent="-171450" algn="just">
              <a:spcAft>
                <a:spcPts val="1200"/>
              </a:spcAft>
              <a:buFont typeface="Arial" panose="020B0604020202020204" pitchFamily="34" charset="0"/>
              <a:buChar char="•"/>
            </a:pPr>
            <a:r>
              <a:rPr lang="zh-CN" altLang="en-US" sz="1200" dirty="0">
                <a:latin typeface="Constantia" panose="02030602050306030303" pitchFamily="18" charset="0"/>
              </a:rPr>
              <a:t>换而言之就是通过用户新购买云盘资源的需求量和现有仓库资源使用情况进行匹配，选择最为合适的仓库进行放置。</a:t>
            </a:r>
            <a:endParaRPr lang="en" altLang="zh-CN" sz="1200" dirty="0">
              <a:latin typeface="Constantia" panose="02030602050306030303" pitchFamily="18" charset="0"/>
            </a:endParaRPr>
          </a:p>
        </p:txBody>
      </p:sp>
      <p:sp>
        <p:nvSpPr>
          <p:cNvPr id="4" name="灯片编号占位符 3"/>
          <p:cNvSpPr>
            <a:spLocks noGrp="1"/>
          </p:cNvSpPr>
          <p:nvPr>
            <p:ph type="sldNum" sz="quarter" idx="10"/>
          </p:nvPr>
        </p:nvSpPr>
        <p:spPr/>
        <p:txBody>
          <a:bodyPr/>
          <a:lstStyle/>
          <a:p>
            <a:fld id="{E4FF5570-FE69-4FDF-99DA-8CDE436443CD}" type="slidenum">
              <a:rPr lang="en-US" smtClean="0"/>
              <a:t>37</a:t>
            </a:fld>
            <a:endParaRPr lang="en-US" dirty="0"/>
          </a:p>
        </p:txBody>
      </p:sp>
    </p:spTree>
    <p:extLst>
      <p:ext uri="{BB962C8B-B14F-4D97-AF65-F5344CB8AC3E}">
        <p14:creationId xmlns:p14="http://schemas.microsoft.com/office/powerpoint/2010/main" val="14792473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lgn="just">
              <a:spcAft>
                <a:spcPts val="1200"/>
              </a:spcAft>
              <a:buFont typeface="Arial" panose="020B0604020202020204" pitchFamily="34" charset="0"/>
              <a:buChar char="•"/>
            </a:pPr>
            <a:r>
              <a:rPr lang="zh-CN" altLang="en-US" sz="1200" dirty="0">
                <a:latin typeface="Constantia" panose="02030602050306030303" pitchFamily="18" charset="0"/>
              </a:rPr>
              <a:t>为用户新购买云盘选择合适的位置进行放置</a:t>
            </a:r>
            <a:r>
              <a:rPr lang="en-US" altLang="zh-CN" sz="1200" dirty="0">
                <a:latin typeface="Constantia" panose="02030602050306030303" pitchFamily="18" charset="0"/>
              </a:rPr>
              <a:t>-&gt;</a:t>
            </a:r>
            <a:r>
              <a:rPr lang="zh-CN" altLang="en-US" sz="1200" dirty="0">
                <a:latin typeface="Constantia" panose="02030602050306030303" pitchFamily="18" charset="0"/>
              </a:rPr>
              <a:t>云盘装箱</a:t>
            </a:r>
            <a:endParaRPr lang="en-US" altLang="zh-CN" sz="1200" dirty="0">
              <a:latin typeface="Constantia" panose="02030602050306030303" pitchFamily="18" charset="0"/>
            </a:endParaRPr>
          </a:p>
          <a:p>
            <a:pPr marL="171450" indent="-171450" algn="just">
              <a:spcAft>
                <a:spcPts val="1200"/>
              </a:spcAft>
              <a:buFont typeface="Arial" panose="020B0604020202020204" pitchFamily="34" charset="0"/>
              <a:buChar char="•"/>
            </a:pPr>
            <a:r>
              <a:rPr lang="zh-CN" altLang="en-US" sz="1200" dirty="0">
                <a:latin typeface="Constantia" panose="02030602050306030303" pitchFamily="18" charset="0"/>
              </a:rPr>
              <a:t>换而言之就是通过用户新购买云盘资源的需求量和现有仓库资源使用情况进行匹配，选择最为合适的仓库进行放置。</a:t>
            </a:r>
            <a:endParaRPr lang="en" altLang="zh-CN" sz="1200" dirty="0">
              <a:latin typeface="Constantia" panose="02030602050306030303" pitchFamily="18" charset="0"/>
            </a:endParaRPr>
          </a:p>
        </p:txBody>
      </p:sp>
      <p:sp>
        <p:nvSpPr>
          <p:cNvPr id="4" name="灯片编号占位符 3"/>
          <p:cNvSpPr>
            <a:spLocks noGrp="1"/>
          </p:cNvSpPr>
          <p:nvPr>
            <p:ph type="sldNum" sz="quarter" idx="10"/>
          </p:nvPr>
        </p:nvSpPr>
        <p:spPr/>
        <p:txBody>
          <a:bodyPr/>
          <a:lstStyle/>
          <a:p>
            <a:fld id="{E4FF5570-FE69-4FDF-99DA-8CDE436443CD}" type="slidenum">
              <a:rPr lang="en-US" smtClean="0"/>
              <a:t>38</a:t>
            </a:fld>
            <a:endParaRPr lang="en-US" dirty="0"/>
          </a:p>
        </p:txBody>
      </p:sp>
    </p:spTree>
    <p:extLst>
      <p:ext uri="{BB962C8B-B14F-4D97-AF65-F5344CB8AC3E}">
        <p14:creationId xmlns:p14="http://schemas.microsoft.com/office/powerpoint/2010/main" val="69949015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lgn="just">
              <a:spcAft>
                <a:spcPts val="1200"/>
              </a:spcAft>
              <a:buFont typeface="Arial" panose="020B0604020202020204" pitchFamily="34" charset="0"/>
              <a:buChar char="•"/>
            </a:pPr>
            <a:r>
              <a:rPr lang="zh-CN" altLang="en-US" sz="1200" dirty="0">
                <a:latin typeface="Constantia" panose="02030602050306030303" pitchFamily="18" charset="0"/>
              </a:rPr>
              <a:t>为用户新购买云盘选择合适的位置进行放置</a:t>
            </a:r>
            <a:r>
              <a:rPr lang="en-US" altLang="zh-CN" sz="1200" dirty="0">
                <a:latin typeface="Constantia" panose="02030602050306030303" pitchFamily="18" charset="0"/>
              </a:rPr>
              <a:t>-&gt;</a:t>
            </a:r>
            <a:r>
              <a:rPr lang="zh-CN" altLang="en-US" sz="1200" dirty="0">
                <a:latin typeface="Constantia" panose="02030602050306030303" pitchFamily="18" charset="0"/>
              </a:rPr>
              <a:t>云盘装箱</a:t>
            </a:r>
            <a:endParaRPr lang="en-US" altLang="zh-CN" sz="1200" dirty="0">
              <a:latin typeface="Constantia" panose="02030602050306030303" pitchFamily="18" charset="0"/>
            </a:endParaRPr>
          </a:p>
          <a:p>
            <a:pPr marL="171450" indent="-171450" algn="just">
              <a:spcAft>
                <a:spcPts val="1200"/>
              </a:spcAft>
              <a:buFont typeface="Arial" panose="020B0604020202020204" pitchFamily="34" charset="0"/>
              <a:buChar char="•"/>
            </a:pPr>
            <a:r>
              <a:rPr lang="zh-CN" altLang="en-US" sz="1200" dirty="0">
                <a:latin typeface="Constantia" panose="02030602050306030303" pitchFamily="18" charset="0"/>
              </a:rPr>
              <a:t>换而言之就是通过用户新购买云盘资源的需求量和现有仓库资源使用情况进行匹配，选择最为合适的仓库进行放置。</a:t>
            </a:r>
            <a:endParaRPr lang="en" altLang="zh-CN" sz="1200" dirty="0">
              <a:latin typeface="Constantia" panose="02030602050306030303" pitchFamily="18" charset="0"/>
            </a:endParaRPr>
          </a:p>
        </p:txBody>
      </p:sp>
      <p:sp>
        <p:nvSpPr>
          <p:cNvPr id="4" name="灯片编号占位符 3"/>
          <p:cNvSpPr>
            <a:spLocks noGrp="1"/>
          </p:cNvSpPr>
          <p:nvPr>
            <p:ph type="sldNum" sz="quarter" idx="10"/>
          </p:nvPr>
        </p:nvSpPr>
        <p:spPr/>
        <p:txBody>
          <a:bodyPr/>
          <a:lstStyle/>
          <a:p>
            <a:fld id="{E4FF5570-FE69-4FDF-99DA-8CDE436443CD}" type="slidenum">
              <a:rPr lang="en-US" smtClean="0"/>
              <a:t>39</a:t>
            </a:fld>
            <a:endParaRPr lang="en-US" dirty="0"/>
          </a:p>
        </p:txBody>
      </p:sp>
    </p:spTree>
    <p:extLst>
      <p:ext uri="{BB962C8B-B14F-4D97-AF65-F5344CB8AC3E}">
        <p14:creationId xmlns:p14="http://schemas.microsoft.com/office/powerpoint/2010/main" val="20269807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lgn="just">
              <a:spcAft>
                <a:spcPts val="1200"/>
              </a:spcAft>
              <a:buFont typeface="Arial" panose="020B0604020202020204" pitchFamily="34" charset="0"/>
              <a:buChar char="•"/>
            </a:pPr>
            <a:r>
              <a:rPr lang="en-US" altLang="zh-CN" sz="1200" dirty="0">
                <a:latin typeface="Constantia" panose="02030602050306030303" pitchFamily="18" charset="0"/>
              </a:rPr>
              <a:t>T</a:t>
            </a:r>
            <a:r>
              <a:rPr lang="en" altLang="zh-CN" sz="1200" dirty="0">
                <a:latin typeface="Constantia" panose="02030602050306030303" pitchFamily="18" charset="0"/>
              </a:rPr>
              <a:t>ransformer</a:t>
            </a:r>
            <a:r>
              <a:rPr lang="zh-CN" altLang="en-US" sz="1200" dirty="0">
                <a:latin typeface="Constantia" panose="02030602050306030303" pitchFamily="18" charset="0"/>
              </a:rPr>
              <a:t>回顾</a:t>
            </a:r>
            <a:endParaRPr lang="en-US" altLang="zh-CN" sz="1200" dirty="0">
              <a:latin typeface="Constantia" panose="02030602050306030303" pitchFamily="18" charset="0"/>
            </a:endParaRPr>
          </a:p>
          <a:p>
            <a:pPr marL="171450" indent="-171450" algn="just">
              <a:spcAft>
                <a:spcPts val="1200"/>
              </a:spcAft>
              <a:buFont typeface="Arial" panose="020B0604020202020204" pitchFamily="34" charset="0"/>
              <a:buChar char="•"/>
            </a:pPr>
            <a:r>
              <a:rPr lang="zh-CN" altLang="en-US" sz="1200" dirty="0">
                <a:latin typeface="Constantia" panose="02030602050306030303" pitchFamily="18" charset="0"/>
              </a:rPr>
              <a:t>关于</a:t>
            </a:r>
            <a:r>
              <a:rPr lang="en-US" altLang="zh-CN" sz="1200" dirty="0">
                <a:latin typeface="Constantia" panose="02030602050306030303" pitchFamily="18" charset="0"/>
              </a:rPr>
              <a:t>transformer</a:t>
            </a:r>
            <a:r>
              <a:rPr lang="zh-CN" altLang="en-US" sz="1200" dirty="0">
                <a:latin typeface="Constantia" panose="02030602050306030303" pitchFamily="18" charset="0"/>
              </a:rPr>
              <a:t>的基本结构</a:t>
            </a:r>
            <a:endParaRPr lang="en" altLang="zh-CN" sz="1200" dirty="0">
              <a:latin typeface="Constantia" panose="02030602050306030303" pitchFamily="18" charset="0"/>
            </a:endParaRPr>
          </a:p>
        </p:txBody>
      </p:sp>
      <p:sp>
        <p:nvSpPr>
          <p:cNvPr id="4" name="灯片编号占位符 3"/>
          <p:cNvSpPr>
            <a:spLocks noGrp="1"/>
          </p:cNvSpPr>
          <p:nvPr>
            <p:ph type="sldNum" sz="quarter" idx="10"/>
          </p:nvPr>
        </p:nvSpPr>
        <p:spPr/>
        <p:txBody>
          <a:bodyPr/>
          <a:lstStyle/>
          <a:p>
            <a:fld id="{E4FF5570-FE69-4FDF-99DA-8CDE436443CD}" type="slidenum">
              <a:rPr lang="en-US" smtClean="0"/>
              <a:t>4</a:t>
            </a:fld>
            <a:endParaRPr lang="en-US" dirty="0"/>
          </a:p>
        </p:txBody>
      </p:sp>
    </p:spTree>
    <p:extLst>
      <p:ext uri="{BB962C8B-B14F-4D97-AF65-F5344CB8AC3E}">
        <p14:creationId xmlns:p14="http://schemas.microsoft.com/office/powerpoint/2010/main" val="102321692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lgn="just">
              <a:spcAft>
                <a:spcPts val="1200"/>
              </a:spcAft>
              <a:buFont typeface="Arial" panose="020B0604020202020204" pitchFamily="34" charset="0"/>
              <a:buChar char="•"/>
            </a:pPr>
            <a:r>
              <a:rPr lang="zh-CN" altLang="en-US" sz="1200" dirty="0">
                <a:latin typeface="Constantia" panose="02030602050306030303" pitchFamily="18" charset="0"/>
              </a:rPr>
              <a:t>为用户新购买云盘选择合适的位置进行放置</a:t>
            </a:r>
            <a:r>
              <a:rPr lang="en-US" altLang="zh-CN" sz="1200" dirty="0">
                <a:latin typeface="Constantia" panose="02030602050306030303" pitchFamily="18" charset="0"/>
              </a:rPr>
              <a:t>-&gt;</a:t>
            </a:r>
            <a:r>
              <a:rPr lang="zh-CN" altLang="en-US" sz="1200" dirty="0">
                <a:latin typeface="Constantia" panose="02030602050306030303" pitchFamily="18" charset="0"/>
              </a:rPr>
              <a:t>云盘装箱</a:t>
            </a:r>
            <a:endParaRPr lang="en-US" altLang="zh-CN" sz="1200" dirty="0">
              <a:latin typeface="Constantia" panose="02030602050306030303" pitchFamily="18" charset="0"/>
            </a:endParaRPr>
          </a:p>
          <a:p>
            <a:pPr marL="171450" indent="-171450" algn="just">
              <a:spcAft>
                <a:spcPts val="1200"/>
              </a:spcAft>
              <a:buFont typeface="Arial" panose="020B0604020202020204" pitchFamily="34" charset="0"/>
              <a:buChar char="•"/>
            </a:pPr>
            <a:r>
              <a:rPr lang="zh-CN" altLang="en-US" sz="1200" dirty="0">
                <a:latin typeface="Constantia" panose="02030602050306030303" pitchFamily="18" charset="0"/>
              </a:rPr>
              <a:t>换而言之就是通过用户新购买云盘资源的需求量和现有仓库资源使用情况进行匹配，选择最为合适的仓库进行放置。</a:t>
            </a:r>
            <a:endParaRPr lang="en" altLang="zh-CN" sz="1200" dirty="0">
              <a:latin typeface="Constantia" panose="02030602050306030303" pitchFamily="18" charset="0"/>
            </a:endParaRPr>
          </a:p>
        </p:txBody>
      </p:sp>
      <p:sp>
        <p:nvSpPr>
          <p:cNvPr id="4" name="灯片编号占位符 3"/>
          <p:cNvSpPr>
            <a:spLocks noGrp="1"/>
          </p:cNvSpPr>
          <p:nvPr>
            <p:ph type="sldNum" sz="quarter" idx="10"/>
          </p:nvPr>
        </p:nvSpPr>
        <p:spPr/>
        <p:txBody>
          <a:bodyPr/>
          <a:lstStyle/>
          <a:p>
            <a:fld id="{E4FF5570-FE69-4FDF-99DA-8CDE436443CD}" type="slidenum">
              <a:rPr lang="en-US" smtClean="0"/>
              <a:t>40</a:t>
            </a:fld>
            <a:endParaRPr lang="en-US" dirty="0"/>
          </a:p>
        </p:txBody>
      </p:sp>
    </p:spTree>
    <p:extLst>
      <p:ext uri="{BB962C8B-B14F-4D97-AF65-F5344CB8AC3E}">
        <p14:creationId xmlns:p14="http://schemas.microsoft.com/office/powerpoint/2010/main" val="175243333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lgn="just">
              <a:spcAft>
                <a:spcPts val="1200"/>
              </a:spcAft>
              <a:buFont typeface="Arial" panose="020B0604020202020204" pitchFamily="34" charset="0"/>
              <a:buChar char="•"/>
            </a:pPr>
            <a:r>
              <a:rPr lang="zh-CN" altLang="en-US" sz="1200" dirty="0">
                <a:latin typeface="Constantia" panose="02030602050306030303" pitchFamily="18" charset="0"/>
              </a:rPr>
              <a:t>为用户新购买云盘选择合适的位置进行放置</a:t>
            </a:r>
            <a:r>
              <a:rPr lang="en-US" altLang="zh-CN" sz="1200" dirty="0">
                <a:latin typeface="Constantia" panose="02030602050306030303" pitchFamily="18" charset="0"/>
              </a:rPr>
              <a:t>-&gt;</a:t>
            </a:r>
            <a:r>
              <a:rPr lang="zh-CN" altLang="en-US" sz="1200" dirty="0">
                <a:latin typeface="Constantia" panose="02030602050306030303" pitchFamily="18" charset="0"/>
              </a:rPr>
              <a:t>云盘装箱</a:t>
            </a:r>
            <a:endParaRPr lang="en-US" altLang="zh-CN" sz="1200" dirty="0">
              <a:latin typeface="Constantia" panose="02030602050306030303" pitchFamily="18" charset="0"/>
            </a:endParaRPr>
          </a:p>
          <a:p>
            <a:pPr marL="171450" indent="-171450" algn="just">
              <a:spcAft>
                <a:spcPts val="1200"/>
              </a:spcAft>
              <a:buFont typeface="Arial" panose="020B0604020202020204" pitchFamily="34" charset="0"/>
              <a:buChar char="•"/>
            </a:pPr>
            <a:r>
              <a:rPr lang="zh-CN" altLang="en-US" sz="1200" dirty="0">
                <a:latin typeface="Constantia" panose="02030602050306030303" pitchFamily="18" charset="0"/>
              </a:rPr>
              <a:t>换而言之就是通过用户新购买云盘资源的需求量和现有仓库资源使用情况进行匹配，选择最为合适的仓库进行放置。</a:t>
            </a:r>
            <a:endParaRPr lang="en" altLang="zh-CN" sz="1200" dirty="0">
              <a:latin typeface="Constantia" panose="02030602050306030303" pitchFamily="18" charset="0"/>
            </a:endParaRPr>
          </a:p>
        </p:txBody>
      </p:sp>
      <p:sp>
        <p:nvSpPr>
          <p:cNvPr id="4" name="灯片编号占位符 3"/>
          <p:cNvSpPr>
            <a:spLocks noGrp="1"/>
          </p:cNvSpPr>
          <p:nvPr>
            <p:ph type="sldNum" sz="quarter" idx="10"/>
          </p:nvPr>
        </p:nvSpPr>
        <p:spPr/>
        <p:txBody>
          <a:bodyPr/>
          <a:lstStyle/>
          <a:p>
            <a:fld id="{E4FF5570-FE69-4FDF-99DA-8CDE436443CD}" type="slidenum">
              <a:rPr lang="en-US" smtClean="0"/>
              <a:t>41</a:t>
            </a:fld>
            <a:endParaRPr lang="en-US" dirty="0"/>
          </a:p>
        </p:txBody>
      </p:sp>
    </p:spTree>
    <p:extLst>
      <p:ext uri="{BB962C8B-B14F-4D97-AF65-F5344CB8AC3E}">
        <p14:creationId xmlns:p14="http://schemas.microsoft.com/office/powerpoint/2010/main" val="107424507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lgn="just">
              <a:spcAft>
                <a:spcPts val="1200"/>
              </a:spcAft>
              <a:buFont typeface="Arial" panose="020B0604020202020204" pitchFamily="34" charset="0"/>
              <a:buChar char="•"/>
            </a:pPr>
            <a:r>
              <a:rPr lang="zh-CN" altLang="en-US" sz="1200" dirty="0">
                <a:latin typeface="Constantia" panose="02030602050306030303" pitchFamily="18" charset="0"/>
              </a:rPr>
              <a:t>为用户新购买云盘选择合适的位置进行放置</a:t>
            </a:r>
            <a:r>
              <a:rPr lang="en-US" altLang="zh-CN" sz="1200" dirty="0">
                <a:latin typeface="Constantia" panose="02030602050306030303" pitchFamily="18" charset="0"/>
              </a:rPr>
              <a:t>-&gt;</a:t>
            </a:r>
            <a:r>
              <a:rPr lang="zh-CN" altLang="en-US" sz="1200" dirty="0">
                <a:latin typeface="Constantia" panose="02030602050306030303" pitchFamily="18" charset="0"/>
              </a:rPr>
              <a:t>云盘装箱</a:t>
            </a:r>
            <a:endParaRPr lang="en-US" altLang="zh-CN" sz="1200" dirty="0">
              <a:latin typeface="Constantia" panose="02030602050306030303" pitchFamily="18" charset="0"/>
            </a:endParaRPr>
          </a:p>
          <a:p>
            <a:pPr marL="171450" indent="-171450" algn="just">
              <a:spcAft>
                <a:spcPts val="1200"/>
              </a:spcAft>
              <a:buFont typeface="Arial" panose="020B0604020202020204" pitchFamily="34" charset="0"/>
              <a:buChar char="•"/>
            </a:pPr>
            <a:r>
              <a:rPr lang="zh-CN" altLang="en-US" sz="1200" dirty="0">
                <a:latin typeface="Constantia" panose="02030602050306030303" pitchFamily="18" charset="0"/>
              </a:rPr>
              <a:t>换而言之就是通过用户新购买云盘资源的需求量和现有仓库资源使用情况进行匹配，选择最为合适的仓库进行放置。</a:t>
            </a:r>
            <a:endParaRPr lang="en" altLang="zh-CN" sz="1200" dirty="0">
              <a:latin typeface="Constantia" panose="02030602050306030303" pitchFamily="18" charset="0"/>
            </a:endParaRPr>
          </a:p>
        </p:txBody>
      </p:sp>
      <p:sp>
        <p:nvSpPr>
          <p:cNvPr id="4" name="灯片编号占位符 3"/>
          <p:cNvSpPr>
            <a:spLocks noGrp="1"/>
          </p:cNvSpPr>
          <p:nvPr>
            <p:ph type="sldNum" sz="quarter" idx="10"/>
          </p:nvPr>
        </p:nvSpPr>
        <p:spPr/>
        <p:txBody>
          <a:bodyPr/>
          <a:lstStyle/>
          <a:p>
            <a:fld id="{E4FF5570-FE69-4FDF-99DA-8CDE436443CD}" type="slidenum">
              <a:rPr lang="en-US" smtClean="0"/>
              <a:t>42</a:t>
            </a:fld>
            <a:endParaRPr lang="en-US" dirty="0"/>
          </a:p>
        </p:txBody>
      </p:sp>
    </p:spTree>
    <p:extLst>
      <p:ext uri="{BB962C8B-B14F-4D97-AF65-F5344CB8AC3E}">
        <p14:creationId xmlns:p14="http://schemas.microsoft.com/office/powerpoint/2010/main" val="170447445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lgn="just">
              <a:spcAft>
                <a:spcPts val="1200"/>
              </a:spcAft>
              <a:buFont typeface="Arial" panose="020B0604020202020204" pitchFamily="34" charset="0"/>
              <a:buChar char="•"/>
            </a:pPr>
            <a:r>
              <a:rPr lang="zh-CN" altLang="en-US" sz="1200" dirty="0">
                <a:latin typeface="Constantia" panose="02030602050306030303" pitchFamily="18" charset="0"/>
              </a:rPr>
              <a:t>为用户新购买云盘选择合适的位置进行放置</a:t>
            </a:r>
            <a:r>
              <a:rPr lang="en-US" altLang="zh-CN" sz="1200" dirty="0">
                <a:latin typeface="Constantia" panose="02030602050306030303" pitchFamily="18" charset="0"/>
              </a:rPr>
              <a:t>-&gt;</a:t>
            </a:r>
            <a:r>
              <a:rPr lang="zh-CN" altLang="en-US" sz="1200" dirty="0">
                <a:latin typeface="Constantia" panose="02030602050306030303" pitchFamily="18" charset="0"/>
              </a:rPr>
              <a:t>云盘装箱</a:t>
            </a:r>
            <a:endParaRPr lang="en-US" altLang="zh-CN" sz="1200" dirty="0">
              <a:latin typeface="Constantia" panose="02030602050306030303" pitchFamily="18" charset="0"/>
            </a:endParaRPr>
          </a:p>
          <a:p>
            <a:pPr marL="171450" indent="-171450" algn="just">
              <a:spcAft>
                <a:spcPts val="1200"/>
              </a:spcAft>
              <a:buFont typeface="Arial" panose="020B0604020202020204" pitchFamily="34" charset="0"/>
              <a:buChar char="•"/>
            </a:pPr>
            <a:r>
              <a:rPr lang="zh-CN" altLang="en-US" sz="1200" dirty="0">
                <a:latin typeface="Constantia" panose="02030602050306030303" pitchFamily="18" charset="0"/>
              </a:rPr>
              <a:t>换而言之就是通过用户新购买云盘资源的需求量和现有仓库资源使用情况进行匹配，选择最为合适的仓库进行放置。</a:t>
            </a:r>
            <a:endParaRPr lang="en" altLang="zh-CN" sz="1200" dirty="0">
              <a:latin typeface="Constantia" panose="02030602050306030303" pitchFamily="18" charset="0"/>
            </a:endParaRPr>
          </a:p>
        </p:txBody>
      </p:sp>
      <p:sp>
        <p:nvSpPr>
          <p:cNvPr id="4" name="灯片编号占位符 3"/>
          <p:cNvSpPr>
            <a:spLocks noGrp="1"/>
          </p:cNvSpPr>
          <p:nvPr>
            <p:ph type="sldNum" sz="quarter" idx="10"/>
          </p:nvPr>
        </p:nvSpPr>
        <p:spPr/>
        <p:txBody>
          <a:bodyPr/>
          <a:lstStyle/>
          <a:p>
            <a:fld id="{E4FF5570-FE69-4FDF-99DA-8CDE436443CD}" type="slidenum">
              <a:rPr lang="en-US" smtClean="0"/>
              <a:t>43</a:t>
            </a:fld>
            <a:endParaRPr lang="en-US" dirty="0"/>
          </a:p>
        </p:txBody>
      </p:sp>
    </p:spTree>
    <p:extLst>
      <p:ext uri="{BB962C8B-B14F-4D97-AF65-F5344CB8AC3E}">
        <p14:creationId xmlns:p14="http://schemas.microsoft.com/office/powerpoint/2010/main" val="298774151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lgn="just">
              <a:spcAft>
                <a:spcPts val="1200"/>
              </a:spcAft>
              <a:buFont typeface="Arial" panose="020B0604020202020204" pitchFamily="34" charset="0"/>
              <a:buChar char="•"/>
            </a:pPr>
            <a:r>
              <a:rPr lang="zh-CN" altLang="en-US" sz="1200" dirty="0">
                <a:latin typeface="Constantia" panose="02030602050306030303" pitchFamily="18" charset="0"/>
              </a:rPr>
              <a:t>为用户新购买云盘选择合适的位置进行放置</a:t>
            </a:r>
            <a:r>
              <a:rPr lang="en-US" altLang="zh-CN" sz="1200" dirty="0">
                <a:latin typeface="Constantia" panose="02030602050306030303" pitchFamily="18" charset="0"/>
              </a:rPr>
              <a:t>-&gt;</a:t>
            </a:r>
            <a:r>
              <a:rPr lang="zh-CN" altLang="en-US" sz="1200" dirty="0">
                <a:latin typeface="Constantia" panose="02030602050306030303" pitchFamily="18" charset="0"/>
              </a:rPr>
              <a:t>云盘装箱</a:t>
            </a:r>
            <a:endParaRPr lang="en-US" altLang="zh-CN" sz="1200" dirty="0">
              <a:latin typeface="Constantia" panose="02030602050306030303" pitchFamily="18" charset="0"/>
            </a:endParaRPr>
          </a:p>
          <a:p>
            <a:pPr marL="171450" indent="-171450" algn="just">
              <a:spcAft>
                <a:spcPts val="1200"/>
              </a:spcAft>
              <a:buFont typeface="Arial" panose="020B0604020202020204" pitchFamily="34" charset="0"/>
              <a:buChar char="•"/>
            </a:pPr>
            <a:r>
              <a:rPr lang="zh-CN" altLang="en-US" sz="1200" dirty="0">
                <a:latin typeface="Constantia" panose="02030602050306030303" pitchFamily="18" charset="0"/>
              </a:rPr>
              <a:t>换而言之就是通过用户新购买云盘资源的需求量和现有仓库资源使用情况进行匹配，选择最为合适的仓库进行放置。</a:t>
            </a:r>
            <a:endParaRPr lang="en" altLang="zh-CN" sz="1200" dirty="0">
              <a:latin typeface="Constantia" panose="02030602050306030303" pitchFamily="18" charset="0"/>
            </a:endParaRP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4FF5570-FE69-4FDF-99DA-8CDE436443CD}" type="slidenum">
              <a:rPr kumimoji="0" lang="en-US" sz="1200" b="0" i="0" u="none" strike="noStrike" kern="1200" cap="none" spc="0" normalizeH="0" baseline="0" noProof="0" smtClean="0">
                <a:ln>
                  <a:noFill/>
                </a:ln>
                <a:solidFill>
                  <a:prstClr val="black"/>
                </a:solidFill>
                <a:effectLst/>
                <a:uLnTx/>
                <a:uFillTx/>
                <a:latin typeface="等线"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dirty="0">
              <a:ln>
                <a:noFill/>
              </a:ln>
              <a:solidFill>
                <a:prstClr val="black"/>
              </a:solidFill>
              <a:effectLst/>
              <a:uLnTx/>
              <a:uFillTx/>
              <a:latin typeface="等线" panose="020F0502020204030204"/>
              <a:ea typeface="+mn-ea"/>
              <a:cs typeface="+mn-cs"/>
            </a:endParaRPr>
          </a:p>
        </p:txBody>
      </p:sp>
    </p:spTree>
    <p:extLst>
      <p:ext uri="{BB962C8B-B14F-4D97-AF65-F5344CB8AC3E}">
        <p14:creationId xmlns:p14="http://schemas.microsoft.com/office/powerpoint/2010/main" val="367089863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lgn="just">
              <a:spcAft>
                <a:spcPts val="1200"/>
              </a:spcAft>
              <a:buFont typeface="Arial" panose="020B0604020202020204" pitchFamily="34" charset="0"/>
              <a:buChar char="•"/>
            </a:pPr>
            <a:r>
              <a:rPr lang="zh-CN" altLang="en-US" sz="1200" dirty="0">
                <a:latin typeface="Constantia" panose="02030602050306030303" pitchFamily="18" charset="0"/>
              </a:rPr>
              <a:t>为用户新购买云盘选择合适的位置进行放置</a:t>
            </a:r>
            <a:r>
              <a:rPr lang="en-US" altLang="zh-CN" sz="1200" dirty="0">
                <a:latin typeface="Constantia" panose="02030602050306030303" pitchFamily="18" charset="0"/>
              </a:rPr>
              <a:t>-&gt;</a:t>
            </a:r>
            <a:r>
              <a:rPr lang="zh-CN" altLang="en-US" sz="1200" dirty="0">
                <a:latin typeface="Constantia" panose="02030602050306030303" pitchFamily="18" charset="0"/>
              </a:rPr>
              <a:t>云盘装箱</a:t>
            </a:r>
            <a:endParaRPr lang="en-US" altLang="zh-CN" sz="1200" dirty="0">
              <a:latin typeface="Constantia" panose="02030602050306030303" pitchFamily="18" charset="0"/>
            </a:endParaRPr>
          </a:p>
          <a:p>
            <a:pPr marL="171450" indent="-171450" algn="just">
              <a:spcAft>
                <a:spcPts val="1200"/>
              </a:spcAft>
              <a:buFont typeface="Arial" panose="020B0604020202020204" pitchFamily="34" charset="0"/>
              <a:buChar char="•"/>
            </a:pPr>
            <a:r>
              <a:rPr lang="zh-CN" altLang="en-US" sz="1200" dirty="0">
                <a:latin typeface="Constantia" panose="02030602050306030303" pitchFamily="18" charset="0"/>
              </a:rPr>
              <a:t>换而言之就是通过用户新购买云盘资源的需求量和现有仓库资源使用情况进行匹配，选择最为合适的仓库进行放置。</a:t>
            </a:r>
            <a:endParaRPr lang="en" altLang="zh-CN" sz="1200" dirty="0">
              <a:latin typeface="Constantia" panose="02030602050306030303" pitchFamily="18" charset="0"/>
            </a:endParaRP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4FF5570-FE69-4FDF-99DA-8CDE436443CD}" type="slidenum">
              <a:rPr kumimoji="0" lang="en-US" sz="1200" b="0" i="0" u="none" strike="noStrike" kern="1200" cap="none" spc="0" normalizeH="0" baseline="0" noProof="0" smtClean="0">
                <a:ln>
                  <a:noFill/>
                </a:ln>
                <a:solidFill>
                  <a:prstClr val="black"/>
                </a:solidFill>
                <a:effectLst/>
                <a:uLnTx/>
                <a:uFillTx/>
                <a:latin typeface="等线"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dirty="0">
              <a:ln>
                <a:noFill/>
              </a:ln>
              <a:solidFill>
                <a:prstClr val="black"/>
              </a:solidFill>
              <a:effectLst/>
              <a:uLnTx/>
              <a:uFillTx/>
              <a:latin typeface="等线" panose="020F0502020204030204"/>
              <a:ea typeface="+mn-ea"/>
              <a:cs typeface="+mn-cs"/>
            </a:endParaRPr>
          </a:p>
        </p:txBody>
      </p:sp>
    </p:spTree>
    <p:extLst>
      <p:ext uri="{BB962C8B-B14F-4D97-AF65-F5344CB8AC3E}">
        <p14:creationId xmlns:p14="http://schemas.microsoft.com/office/powerpoint/2010/main" val="319574867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lgn="just">
              <a:spcAft>
                <a:spcPts val="1200"/>
              </a:spcAft>
              <a:buFont typeface="Arial" panose="020B0604020202020204" pitchFamily="34" charset="0"/>
              <a:buChar char="•"/>
            </a:pPr>
            <a:r>
              <a:rPr lang="zh-CN" altLang="en-US" sz="1200" dirty="0">
                <a:latin typeface="Constantia" panose="02030602050306030303" pitchFamily="18" charset="0"/>
              </a:rPr>
              <a:t>为用户新购买云盘选择合适的位置进行放置</a:t>
            </a:r>
            <a:r>
              <a:rPr lang="en-US" altLang="zh-CN" sz="1200" dirty="0">
                <a:latin typeface="Constantia" panose="02030602050306030303" pitchFamily="18" charset="0"/>
              </a:rPr>
              <a:t>-&gt;</a:t>
            </a:r>
            <a:r>
              <a:rPr lang="zh-CN" altLang="en-US" sz="1200" dirty="0">
                <a:latin typeface="Constantia" panose="02030602050306030303" pitchFamily="18" charset="0"/>
              </a:rPr>
              <a:t>云盘装箱</a:t>
            </a:r>
            <a:endParaRPr lang="en-US" altLang="zh-CN" sz="1200" dirty="0">
              <a:latin typeface="Constantia" panose="02030602050306030303" pitchFamily="18" charset="0"/>
            </a:endParaRPr>
          </a:p>
          <a:p>
            <a:pPr marL="171450" indent="-171450" algn="just">
              <a:spcAft>
                <a:spcPts val="1200"/>
              </a:spcAft>
              <a:buFont typeface="Arial" panose="020B0604020202020204" pitchFamily="34" charset="0"/>
              <a:buChar char="•"/>
            </a:pPr>
            <a:r>
              <a:rPr lang="zh-CN" altLang="en-US" sz="1200" dirty="0">
                <a:latin typeface="Constantia" panose="02030602050306030303" pitchFamily="18" charset="0"/>
              </a:rPr>
              <a:t>换而言之就是通过用户新购买云盘资源的需求量和现有仓库资源使用情况进行匹配，选择最为合适的仓库进行放置。</a:t>
            </a:r>
            <a:endParaRPr lang="en" altLang="zh-CN" sz="1200" dirty="0">
              <a:latin typeface="Constantia" panose="02030602050306030303" pitchFamily="18" charset="0"/>
            </a:endParaRP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4FF5570-FE69-4FDF-99DA-8CDE436443CD}" type="slidenum">
              <a:rPr kumimoji="0" lang="en-US" sz="1200" b="0" i="0" u="none" strike="noStrike" kern="1200" cap="none" spc="0" normalizeH="0" baseline="0" noProof="0" smtClean="0">
                <a:ln>
                  <a:noFill/>
                </a:ln>
                <a:solidFill>
                  <a:prstClr val="black"/>
                </a:solidFill>
                <a:effectLst/>
                <a:uLnTx/>
                <a:uFillTx/>
                <a:latin typeface="等线"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dirty="0">
              <a:ln>
                <a:noFill/>
              </a:ln>
              <a:solidFill>
                <a:prstClr val="black"/>
              </a:solidFill>
              <a:effectLst/>
              <a:uLnTx/>
              <a:uFillTx/>
              <a:latin typeface="等线" panose="020F0502020204030204"/>
              <a:ea typeface="+mn-ea"/>
              <a:cs typeface="+mn-cs"/>
            </a:endParaRPr>
          </a:p>
        </p:txBody>
      </p:sp>
    </p:spTree>
    <p:extLst>
      <p:ext uri="{BB962C8B-B14F-4D97-AF65-F5344CB8AC3E}">
        <p14:creationId xmlns:p14="http://schemas.microsoft.com/office/powerpoint/2010/main" val="174451351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lgn="just">
              <a:spcAft>
                <a:spcPts val="1200"/>
              </a:spcAft>
              <a:buFont typeface="Arial" panose="020B0604020202020204" pitchFamily="34" charset="0"/>
              <a:buChar char="•"/>
            </a:pPr>
            <a:r>
              <a:rPr lang="zh-CN" altLang="en-US" sz="1200" dirty="0">
                <a:latin typeface="Constantia" panose="02030602050306030303" pitchFamily="18" charset="0"/>
              </a:rPr>
              <a:t>为用户新购买云盘选择合适的位置进行放置</a:t>
            </a:r>
            <a:r>
              <a:rPr lang="en-US" altLang="zh-CN" sz="1200" dirty="0">
                <a:latin typeface="Constantia" panose="02030602050306030303" pitchFamily="18" charset="0"/>
              </a:rPr>
              <a:t>-&gt;</a:t>
            </a:r>
            <a:r>
              <a:rPr lang="zh-CN" altLang="en-US" sz="1200" dirty="0">
                <a:latin typeface="Constantia" panose="02030602050306030303" pitchFamily="18" charset="0"/>
              </a:rPr>
              <a:t>云盘装箱</a:t>
            </a:r>
            <a:endParaRPr lang="en-US" altLang="zh-CN" sz="1200" dirty="0">
              <a:latin typeface="Constantia" panose="02030602050306030303" pitchFamily="18" charset="0"/>
            </a:endParaRPr>
          </a:p>
          <a:p>
            <a:pPr marL="171450" indent="-171450" algn="just">
              <a:spcAft>
                <a:spcPts val="1200"/>
              </a:spcAft>
              <a:buFont typeface="Arial" panose="020B0604020202020204" pitchFamily="34" charset="0"/>
              <a:buChar char="•"/>
            </a:pPr>
            <a:r>
              <a:rPr lang="zh-CN" altLang="en-US" sz="1200" dirty="0">
                <a:latin typeface="Constantia" panose="02030602050306030303" pitchFamily="18" charset="0"/>
              </a:rPr>
              <a:t>换而言之就是通过用户新购买云盘资源的需求量和现有仓库资源使用情况进行匹配，选择最为合适的仓库进行放置。</a:t>
            </a:r>
            <a:endParaRPr lang="en" altLang="zh-CN" sz="1200" dirty="0">
              <a:latin typeface="Constantia" panose="02030602050306030303" pitchFamily="18" charset="0"/>
            </a:endParaRP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4FF5570-FE69-4FDF-99DA-8CDE436443CD}" type="slidenum">
              <a:rPr kumimoji="0" lang="en-US" sz="1200" b="0" i="0" u="none" strike="noStrike" kern="1200" cap="none" spc="0" normalizeH="0" baseline="0" noProof="0" smtClean="0">
                <a:ln>
                  <a:noFill/>
                </a:ln>
                <a:solidFill>
                  <a:prstClr val="black"/>
                </a:solidFill>
                <a:effectLst/>
                <a:uLnTx/>
                <a:uFillTx/>
                <a:latin typeface="等线"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dirty="0">
              <a:ln>
                <a:noFill/>
              </a:ln>
              <a:solidFill>
                <a:prstClr val="black"/>
              </a:solidFill>
              <a:effectLst/>
              <a:uLnTx/>
              <a:uFillTx/>
              <a:latin typeface="等线" panose="020F0502020204030204"/>
              <a:ea typeface="+mn-ea"/>
              <a:cs typeface="+mn-cs"/>
            </a:endParaRPr>
          </a:p>
        </p:txBody>
      </p:sp>
    </p:spTree>
    <p:extLst>
      <p:ext uri="{BB962C8B-B14F-4D97-AF65-F5344CB8AC3E}">
        <p14:creationId xmlns:p14="http://schemas.microsoft.com/office/powerpoint/2010/main" val="178174309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lgn="just">
              <a:spcAft>
                <a:spcPts val="1200"/>
              </a:spcAft>
              <a:buFont typeface="Arial" panose="020B0604020202020204" pitchFamily="34" charset="0"/>
              <a:buChar char="•"/>
            </a:pPr>
            <a:r>
              <a:rPr lang="zh-CN" altLang="en-US" sz="1200" dirty="0">
                <a:latin typeface="Constantia" panose="02030602050306030303" pitchFamily="18" charset="0"/>
              </a:rPr>
              <a:t>为用户新购买云盘选择合适的位置进行放置</a:t>
            </a:r>
            <a:r>
              <a:rPr lang="en-US" altLang="zh-CN" sz="1200" dirty="0">
                <a:latin typeface="Constantia" panose="02030602050306030303" pitchFamily="18" charset="0"/>
              </a:rPr>
              <a:t>-&gt;</a:t>
            </a:r>
            <a:r>
              <a:rPr lang="zh-CN" altLang="en-US" sz="1200" dirty="0">
                <a:latin typeface="Constantia" panose="02030602050306030303" pitchFamily="18" charset="0"/>
              </a:rPr>
              <a:t>云盘装箱</a:t>
            </a:r>
            <a:endParaRPr lang="en-US" altLang="zh-CN" sz="1200" dirty="0">
              <a:latin typeface="Constantia" panose="02030602050306030303" pitchFamily="18" charset="0"/>
            </a:endParaRPr>
          </a:p>
          <a:p>
            <a:pPr marL="171450" indent="-171450" algn="just">
              <a:spcAft>
                <a:spcPts val="1200"/>
              </a:spcAft>
              <a:buFont typeface="Arial" panose="020B0604020202020204" pitchFamily="34" charset="0"/>
              <a:buChar char="•"/>
            </a:pPr>
            <a:r>
              <a:rPr lang="zh-CN" altLang="en-US" sz="1200" dirty="0">
                <a:latin typeface="Constantia" panose="02030602050306030303" pitchFamily="18" charset="0"/>
              </a:rPr>
              <a:t>换而言之就是通过用户新购买云盘资源的需求量和现有仓库资源使用情况进行匹配，选择最为合适的仓库进行放置。</a:t>
            </a:r>
            <a:endParaRPr lang="en" altLang="zh-CN" sz="1200" dirty="0">
              <a:latin typeface="Constantia" panose="02030602050306030303" pitchFamily="18" charset="0"/>
            </a:endParaRP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4FF5570-FE69-4FDF-99DA-8CDE436443CD}" type="slidenum">
              <a:rPr kumimoji="0" lang="en-US" sz="1200" b="0" i="0" u="none" strike="noStrike" kern="1200" cap="none" spc="0" normalizeH="0" baseline="0" noProof="0" smtClean="0">
                <a:ln>
                  <a:noFill/>
                </a:ln>
                <a:solidFill>
                  <a:prstClr val="black"/>
                </a:solidFill>
                <a:effectLst/>
                <a:uLnTx/>
                <a:uFillTx/>
                <a:latin typeface="等线"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dirty="0">
              <a:ln>
                <a:noFill/>
              </a:ln>
              <a:solidFill>
                <a:prstClr val="black"/>
              </a:solidFill>
              <a:effectLst/>
              <a:uLnTx/>
              <a:uFillTx/>
              <a:latin typeface="等线" panose="020F0502020204030204"/>
              <a:ea typeface="+mn-ea"/>
              <a:cs typeface="+mn-cs"/>
            </a:endParaRPr>
          </a:p>
        </p:txBody>
      </p:sp>
    </p:spTree>
    <p:extLst>
      <p:ext uri="{BB962C8B-B14F-4D97-AF65-F5344CB8AC3E}">
        <p14:creationId xmlns:p14="http://schemas.microsoft.com/office/powerpoint/2010/main" val="344258622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lgn="just">
              <a:spcAft>
                <a:spcPts val="1200"/>
              </a:spcAft>
              <a:buFont typeface="Arial" panose="020B0604020202020204" pitchFamily="34" charset="0"/>
              <a:buChar char="•"/>
            </a:pPr>
            <a:r>
              <a:rPr lang="zh-CN" altLang="en-US" sz="1200" dirty="0">
                <a:latin typeface="Constantia" panose="02030602050306030303" pitchFamily="18" charset="0"/>
              </a:rPr>
              <a:t>为用户新购买云盘选择合适的位置进行放置</a:t>
            </a:r>
            <a:r>
              <a:rPr lang="en-US" altLang="zh-CN" sz="1200" dirty="0">
                <a:latin typeface="Constantia" panose="02030602050306030303" pitchFamily="18" charset="0"/>
              </a:rPr>
              <a:t>-&gt;</a:t>
            </a:r>
            <a:r>
              <a:rPr lang="zh-CN" altLang="en-US" sz="1200" dirty="0">
                <a:latin typeface="Constantia" panose="02030602050306030303" pitchFamily="18" charset="0"/>
              </a:rPr>
              <a:t>云盘装箱</a:t>
            </a:r>
            <a:endParaRPr lang="en-US" altLang="zh-CN" sz="1200" dirty="0">
              <a:latin typeface="Constantia" panose="02030602050306030303" pitchFamily="18" charset="0"/>
            </a:endParaRPr>
          </a:p>
          <a:p>
            <a:pPr marL="171450" indent="-171450" algn="just">
              <a:spcAft>
                <a:spcPts val="1200"/>
              </a:spcAft>
              <a:buFont typeface="Arial" panose="020B0604020202020204" pitchFamily="34" charset="0"/>
              <a:buChar char="•"/>
            </a:pPr>
            <a:r>
              <a:rPr lang="zh-CN" altLang="en-US" sz="1200" dirty="0">
                <a:latin typeface="Constantia" panose="02030602050306030303" pitchFamily="18" charset="0"/>
              </a:rPr>
              <a:t>换而言之就是通过用户新购买云盘资源的需求量和现有仓库资源使用情况进行匹配，选择最为合适的仓库进行放置。</a:t>
            </a:r>
            <a:endParaRPr lang="en" altLang="zh-CN" sz="1200" dirty="0">
              <a:latin typeface="Constantia" panose="02030602050306030303" pitchFamily="18" charset="0"/>
            </a:endParaRP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4FF5570-FE69-4FDF-99DA-8CDE436443CD}" type="slidenum">
              <a:rPr kumimoji="0" lang="en-US" sz="1200" b="0" i="0" u="none" strike="noStrike" kern="1200" cap="none" spc="0" normalizeH="0" baseline="0" noProof="0" smtClean="0">
                <a:ln>
                  <a:noFill/>
                </a:ln>
                <a:solidFill>
                  <a:prstClr val="black"/>
                </a:solidFill>
                <a:effectLst/>
                <a:uLnTx/>
                <a:uFillTx/>
                <a:latin typeface="等线"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dirty="0">
              <a:ln>
                <a:noFill/>
              </a:ln>
              <a:solidFill>
                <a:prstClr val="black"/>
              </a:solidFill>
              <a:effectLst/>
              <a:uLnTx/>
              <a:uFillTx/>
              <a:latin typeface="等线" panose="020F0502020204030204"/>
              <a:ea typeface="+mn-ea"/>
              <a:cs typeface="+mn-cs"/>
            </a:endParaRPr>
          </a:p>
        </p:txBody>
      </p:sp>
    </p:spTree>
    <p:extLst>
      <p:ext uri="{BB962C8B-B14F-4D97-AF65-F5344CB8AC3E}">
        <p14:creationId xmlns:p14="http://schemas.microsoft.com/office/powerpoint/2010/main" val="2861848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lgn="just">
              <a:spcAft>
                <a:spcPts val="1200"/>
              </a:spcAft>
              <a:buFont typeface="Arial" panose="020B0604020202020204" pitchFamily="34" charset="0"/>
              <a:buChar char="•"/>
            </a:pPr>
            <a:r>
              <a:rPr lang="en-US" altLang="zh-CN" sz="1200" dirty="0">
                <a:latin typeface="Constantia" panose="02030602050306030303" pitchFamily="18" charset="0"/>
              </a:rPr>
              <a:t>T</a:t>
            </a:r>
            <a:r>
              <a:rPr lang="en" altLang="zh-CN" sz="1200" dirty="0">
                <a:latin typeface="Constantia" panose="02030602050306030303" pitchFamily="18" charset="0"/>
              </a:rPr>
              <a:t>ransformer</a:t>
            </a:r>
            <a:r>
              <a:rPr lang="zh-CN" altLang="en-US" sz="1200" dirty="0">
                <a:latin typeface="Constantia" panose="02030602050306030303" pitchFamily="18" charset="0"/>
              </a:rPr>
              <a:t>回顾</a:t>
            </a:r>
            <a:endParaRPr lang="en-US" altLang="zh-CN" sz="1200" dirty="0">
              <a:latin typeface="Constantia" panose="02030602050306030303" pitchFamily="18" charset="0"/>
            </a:endParaRPr>
          </a:p>
          <a:p>
            <a:pPr marL="171450" indent="-171450" algn="just">
              <a:spcAft>
                <a:spcPts val="1200"/>
              </a:spcAft>
              <a:buFont typeface="Arial" panose="020B0604020202020204" pitchFamily="34" charset="0"/>
              <a:buChar char="•"/>
            </a:pPr>
            <a:r>
              <a:rPr lang="zh-CN" altLang="en-US" sz="1200" dirty="0">
                <a:latin typeface="Constantia" panose="02030602050306030303" pitchFamily="18" charset="0"/>
              </a:rPr>
              <a:t>关于</a:t>
            </a:r>
            <a:r>
              <a:rPr lang="en-US" altLang="zh-CN" sz="1200" dirty="0">
                <a:latin typeface="Constantia" panose="02030602050306030303" pitchFamily="18" charset="0"/>
              </a:rPr>
              <a:t>transformer</a:t>
            </a:r>
            <a:r>
              <a:rPr lang="zh-CN" altLang="en-US" sz="1200" dirty="0">
                <a:latin typeface="Constantia" panose="02030602050306030303" pitchFamily="18" charset="0"/>
              </a:rPr>
              <a:t>的基本结构</a:t>
            </a:r>
            <a:endParaRPr lang="en" altLang="zh-CN" sz="1200" dirty="0">
              <a:latin typeface="Constantia" panose="02030602050306030303" pitchFamily="18" charset="0"/>
            </a:endParaRPr>
          </a:p>
        </p:txBody>
      </p:sp>
      <p:sp>
        <p:nvSpPr>
          <p:cNvPr id="4" name="灯片编号占位符 3"/>
          <p:cNvSpPr>
            <a:spLocks noGrp="1"/>
          </p:cNvSpPr>
          <p:nvPr>
            <p:ph type="sldNum" sz="quarter" idx="10"/>
          </p:nvPr>
        </p:nvSpPr>
        <p:spPr/>
        <p:txBody>
          <a:bodyPr/>
          <a:lstStyle/>
          <a:p>
            <a:fld id="{E4FF5570-FE69-4FDF-99DA-8CDE436443CD}" type="slidenum">
              <a:rPr lang="en-US" smtClean="0"/>
              <a:t>5</a:t>
            </a:fld>
            <a:endParaRPr lang="en-US" dirty="0"/>
          </a:p>
        </p:txBody>
      </p:sp>
    </p:spTree>
    <p:extLst>
      <p:ext uri="{BB962C8B-B14F-4D97-AF65-F5344CB8AC3E}">
        <p14:creationId xmlns:p14="http://schemas.microsoft.com/office/powerpoint/2010/main" val="49145721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Thanks</a:t>
            </a:r>
            <a:r>
              <a:rPr kumimoji="1" lang="zh-CN" altLang="en-US" dirty="0"/>
              <a:t> </a:t>
            </a:r>
            <a:r>
              <a:rPr kumimoji="1" lang="en-US" altLang="zh-CN" dirty="0"/>
              <a:t>for</a:t>
            </a:r>
            <a:r>
              <a:rPr kumimoji="1" lang="zh-CN" altLang="en-US" dirty="0"/>
              <a:t> </a:t>
            </a:r>
            <a:r>
              <a:rPr kumimoji="1" lang="en-US" altLang="zh-CN" dirty="0"/>
              <a:t>listening!</a:t>
            </a:r>
            <a:endParaRPr kumimoji="1" lang="zh-CN" altLang="en-US" dirty="0"/>
          </a:p>
        </p:txBody>
      </p:sp>
      <p:sp>
        <p:nvSpPr>
          <p:cNvPr id="4" name="幻灯片编号占位符 3"/>
          <p:cNvSpPr>
            <a:spLocks noGrp="1"/>
          </p:cNvSpPr>
          <p:nvPr>
            <p:ph type="sldNum" sz="quarter" idx="10"/>
          </p:nvPr>
        </p:nvSpPr>
        <p:spPr/>
        <p:txBody>
          <a:bodyPr/>
          <a:lstStyle/>
          <a:p>
            <a:fld id="{94B1677A-EDDD-4DA4-9464-453B9AC95701}" type="slidenum">
              <a:rPr lang="zh-CN" altLang="en-US" smtClean="0"/>
              <a:t>50</a:t>
            </a:fld>
            <a:endParaRPr lang="zh-CN" altLang="en-US"/>
          </a:p>
        </p:txBody>
      </p:sp>
    </p:spTree>
    <p:extLst>
      <p:ext uri="{BB962C8B-B14F-4D97-AF65-F5344CB8AC3E}">
        <p14:creationId xmlns:p14="http://schemas.microsoft.com/office/powerpoint/2010/main" val="11059314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lgn="just">
              <a:spcAft>
                <a:spcPts val="1200"/>
              </a:spcAft>
              <a:buFont typeface="Arial" panose="020B0604020202020204" pitchFamily="34" charset="0"/>
              <a:buChar char="•"/>
            </a:pPr>
            <a:r>
              <a:rPr lang="en-US" altLang="zh-CN" sz="1200" dirty="0">
                <a:latin typeface="Constantia" panose="02030602050306030303" pitchFamily="18" charset="0"/>
              </a:rPr>
              <a:t>T</a:t>
            </a:r>
            <a:r>
              <a:rPr lang="en" altLang="zh-CN" sz="1200" dirty="0">
                <a:latin typeface="Constantia" panose="02030602050306030303" pitchFamily="18" charset="0"/>
              </a:rPr>
              <a:t>ransformer</a:t>
            </a:r>
            <a:r>
              <a:rPr lang="zh-CN" altLang="en-US" sz="1200" dirty="0">
                <a:latin typeface="Constantia" panose="02030602050306030303" pitchFamily="18" charset="0"/>
              </a:rPr>
              <a:t>回顾</a:t>
            </a:r>
            <a:endParaRPr lang="en-US" altLang="zh-CN" sz="1200" dirty="0">
              <a:latin typeface="Constantia" panose="02030602050306030303" pitchFamily="18" charset="0"/>
            </a:endParaRPr>
          </a:p>
          <a:p>
            <a:pPr marL="171450" indent="-171450" algn="just">
              <a:spcAft>
                <a:spcPts val="1200"/>
              </a:spcAft>
              <a:buFont typeface="Arial" panose="020B0604020202020204" pitchFamily="34" charset="0"/>
              <a:buChar char="•"/>
            </a:pPr>
            <a:r>
              <a:rPr lang="zh-CN" altLang="en-US" sz="1200" dirty="0">
                <a:latin typeface="Constantia" panose="02030602050306030303" pitchFamily="18" charset="0"/>
              </a:rPr>
              <a:t>关于</a:t>
            </a:r>
            <a:r>
              <a:rPr lang="en-US" altLang="zh-CN" sz="1200" dirty="0">
                <a:latin typeface="Constantia" panose="02030602050306030303" pitchFamily="18" charset="0"/>
              </a:rPr>
              <a:t>transformer</a:t>
            </a:r>
            <a:r>
              <a:rPr lang="zh-CN" altLang="en-US" sz="1200" dirty="0">
                <a:latin typeface="Constantia" panose="02030602050306030303" pitchFamily="18" charset="0"/>
              </a:rPr>
              <a:t>的基本结构</a:t>
            </a:r>
            <a:endParaRPr lang="en" altLang="zh-CN" sz="1200" dirty="0">
              <a:latin typeface="Constantia" panose="02030602050306030303" pitchFamily="18" charset="0"/>
            </a:endParaRPr>
          </a:p>
        </p:txBody>
      </p:sp>
      <p:sp>
        <p:nvSpPr>
          <p:cNvPr id="4" name="灯片编号占位符 3"/>
          <p:cNvSpPr>
            <a:spLocks noGrp="1"/>
          </p:cNvSpPr>
          <p:nvPr>
            <p:ph type="sldNum" sz="quarter" idx="10"/>
          </p:nvPr>
        </p:nvSpPr>
        <p:spPr/>
        <p:txBody>
          <a:bodyPr/>
          <a:lstStyle/>
          <a:p>
            <a:fld id="{E4FF5570-FE69-4FDF-99DA-8CDE436443CD}" type="slidenum">
              <a:rPr lang="en-US" smtClean="0"/>
              <a:t>6</a:t>
            </a:fld>
            <a:endParaRPr lang="en-US" dirty="0"/>
          </a:p>
        </p:txBody>
      </p:sp>
    </p:spTree>
    <p:extLst>
      <p:ext uri="{BB962C8B-B14F-4D97-AF65-F5344CB8AC3E}">
        <p14:creationId xmlns:p14="http://schemas.microsoft.com/office/powerpoint/2010/main" val="38549177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lgn="just">
              <a:spcAft>
                <a:spcPts val="1200"/>
              </a:spcAft>
              <a:buFont typeface="Arial" panose="020B0604020202020204" pitchFamily="34" charset="0"/>
              <a:buChar char="•"/>
            </a:pPr>
            <a:r>
              <a:rPr lang="en-US" altLang="zh-CN" sz="1200" dirty="0">
                <a:latin typeface="Constantia" panose="02030602050306030303" pitchFamily="18" charset="0"/>
              </a:rPr>
              <a:t>T</a:t>
            </a:r>
            <a:r>
              <a:rPr lang="en" altLang="zh-CN" sz="1200" dirty="0">
                <a:latin typeface="Constantia" panose="02030602050306030303" pitchFamily="18" charset="0"/>
              </a:rPr>
              <a:t>ransformer</a:t>
            </a:r>
            <a:r>
              <a:rPr lang="zh-CN" altLang="en-US" sz="1200" dirty="0">
                <a:latin typeface="Constantia" panose="02030602050306030303" pitchFamily="18" charset="0"/>
              </a:rPr>
              <a:t>回顾</a:t>
            </a:r>
            <a:endParaRPr lang="en-US" altLang="zh-CN" sz="1200" dirty="0">
              <a:latin typeface="Constantia" panose="02030602050306030303" pitchFamily="18" charset="0"/>
            </a:endParaRPr>
          </a:p>
          <a:p>
            <a:pPr marL="171450" indent="-171450" algn="just">
              <a:spcAft>
                <a:spcPts val="1200"/>
              </a:spcAft>
              <a:buFont typeface="Arial" panose="020B0604020202020204" pitchFamily="34" charset="0"/>
              <a:buChar char="•"/>
            </a:pPr>
            <a:r>
              <a:rPr lang="zh-CN" altLang="en-US" sz="1200" dirty="0">
                <a:latin typeface="Constantia" panose="02030602050306030303" pitchFamily="18" charset="0"/>
              </a:rPr>
              <a:t>关于</a:t>
            </a:r>
            <a:r>
              <a:rPr lang="en-US" altLang="zh-CN" sz="1200" dirty="0">
                <a:latin typeface="Constantia" panose="02030602050306030303" pitchFamily="18" charset="0"/>
              </a:rPr>
              <a:t>transformer</a:t>
            </a:r>
            <a:r>
              <a:rPr lang="zh-CN" altLang="en-US" sz="1200" dirty="0">
                <a:latin typeface="Constantia" panose="02030602050306030303" pitchFamily="18" charset="0"/>
              </a:rPr>
              <a:t>的基本结构</a:t>
            </a:r>
            <a:endParaRPr lang="en" altLang="zh-CN" sz="1200" dirty="0">
              <a:latin typeface="Constantia" panose="02030602050306030303" pitchFamily="18" charset="0"/>
            </a:endParaRPr>
          </a:p>
        </p:txBody>
      </p:sp>
      <p:sp>
        <p:nvSpPr>
          <p:cNvPr id="4" name="灯片编号占位符 3"/>
          <p:cNvSpPr>
            <a:spLocks noGrp="1"/>
          </p:cNvSpPr>
          <p:nvPr>
            <p:ph type="sldNum" sz="quarter" idx="10"/>
          </p:nvPr>
        </p:nvSpPr>
        <p:spPr/>
        <p:txBody>
          <a:bodyPr/>
          <a:lstStyle/>
          <a:p>
            <a:fld id="{E4FF5570-FE69-4FDF-99DA-8CDE436443CD}" type="slidenum">
              <a:rPr lang="en-US" smtClean="0"/>
              <a:t>7</a:t>
            </a:fld>
            <a:endParaRPr lang="en-US" dirty="0"/>
          </a:p>
        </p:txBody>
      </p:sp>
    </p:spTree>
    <p:extLst>
      <p:ext uri="{BB962C8B-B14F-4D97-AF65-F5344CB8AC3E}">
        <p14:creationId xmlns:p14="http://schemas.microsoft.com/office/powerpoint/2010/main" val="12504525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lgn="just">
              <a:spcAft>
                <a:spcPts val="1200"/>
              </a:spcAft>
              <a:buFont typeface="Arial" panose="020B0604020202020204" pitchFamily="34" charset="0"/>
              <a:buChar char="•"/>
            </a:pPr>
            <a:r>
              <a:rPr lang="zh-CN" altLang="en-US" sz="1200" dirty="0">
                <a:latin typeface="Constantia" panose="02030602050306030303" pitchFamily="18" charset="0"/>
              </a:rPr>
              <a:t>为用户新购买云盘选择合适的位置进行放置</a:t>
            </a:r>
            <a:r>
              <a:rPr lang="en-US" altLang="zh-CN" sz="1200" dirty="0">
                <a:latin typeface="Constantia" panose="02030602050306030303" pitchFamily="18" charset="0"/>
              </a:rPr>
              <a:t>-&gt;</a:t>
            </a:r>
            <a:r>
              <a:rPr lang="zh-CN" altLang="en-US" sz="1200" dirty="0">
                <a:latin typeface="Constantia" panose="02030602050306030303" pitchFamily="18" charset="0"/>
              </a:rPr>
              <a:t>云盘装箱</a:t>
            </a:r>
            <a:endParaRPr lang="en-US" altLang="zh-CN" sz="1200" dirty="0">
              <a:latin typeface="Constantia" panose="02030602050306030303" pitchFamily="18" charset="0"/>
            </a:endParaRPr>
          </a:p>
          <a:p>
            <a:pPr marL="171450" indent="-171450" algn="just">
              <a:spcAft>
                <a:spcPts val="1200"/>
              </a:spcAft>
              <a:buFont typeface="Arial" panose="020B0604020202020204" pitchFamily="34" charset="0"/>
              <a:buChar char="•"/>
            </a:pPr>
            <a:r>
              <a:rPr lang="zh-CN" altLang="en-US" sz="1200" dirty="0">
                <a:latin typeface="Constantia" panose="02030602050306030303" pitchFamily="18" charset="0"/>
              </a:rPr>
              <a:t>换而言之就是通过用户新购买云盘资源的需求量和现有仓库资源使用情况进行匹配，选择最为合适的仓库进行放置。</a:t>
            </a:r>
            <a:endParaRPr lang="en" altLang="zh-CN" sz="1200" dirty="0">
              <a:latin typeface="Constantia" panose="02030602050306030303" pitchFamily="18" charset="0"/>
            </a:endParaRPr>
          </a:p>
        </p:txBody>
      </p:sp>
      <p:sp>
        <p:nvSpPr>
          <p:cNvPr id="4" name="灯片编号占位符 3"/>
          <p:cNvSpPr>
            <a:spLocks noGrp="1"/>
          </p:cNvSpPr>
          <p:nvPr>
            <p:ph type="sldNum" sz="quarter" idx="10"/>
          </p:nvPr>
        </p:nvSpPr>
        <p:spPr/>
        <p:txBody>
          <a:bodyPr/>
          <a:lstStyle/>
          <a:p>
            <a:fld id="{E4FF5570-FE69-4FDF-99DA-8CDE436443CD}" type="slidenum">
              <a:rPr lang="en-US" smtClean="0"/>
              <a:t>8</a:t>
            </a:fld>
            <a:endParaRPr lang="en-US" dirty="0"/>
          </a:p>
        </p:txBody>
      </p:sp>
    </p:spTree>
    <p:extLst>
      <p:ext uri="{BB962C8B-B14F-4D97-AF65-F5344CB8AC3E}">
        <p14:creationId xmlns:p14="http://schemas.microsoft.com/office/powerpoint/2010/main" val="3607767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lgn="just">
              <a:spcAft>
                <a:spcPts val="1200"/>
              </a:spcAft>
              <a:buFont typeface="Arial" panose="020B0604020202020204" pitchFamily="34" charset="0"/>
              <a:buChar char="•"/>
            </a:pPr>
            <a:r>
              <a:rPr lang="en-US" altLang="zh-CN" sz="1200" dirty="0">
                <a:latin typeface="Constantia" panose="02030602050306030303" pitchFamily="18" charset="0"/>
              </a:rPr>
              <a:t>T</a:t>
            </a:r>
            <a:r>
              <a:rPr lang="en" altLang="zh-CN" sz="1200" dirty="0">
                <a:latin typeface="Constantia" panose="02030602050306030303" pitchFamily="18" charset="0"/>
              </a:rPr>
              <a:t>ransformer</a:t>
            </a:r>
            <a:r>
              <a:rPr lang="zh-CN" altLang="en-US" sz="1200" dirty="0">
                <a:latin typeface="Constantia" panose="02030602050306030303" pitchFamily="18" charset="0"/>
              </a:rPr>
              <a:t>回顾</a:t>
            </a:r>
            <a:endParaRPr lang="en-US" altLang="zh-CN" sz="1200" dirty="0">
              <a:latin typeface="Constantia" panose="02030602050306030303" pitchFamily="18" charset="0"/>
            </a:endParaRPr>
          </a:p>
          <a:p>
            <a:pPr marL="171450" indent="-171450" algn="just">
              <a:spcAft>
                <a:spcPts val="1200"/>
              </a:spcAft>
              <a:buFont typeface="Arial" panose="020B0604020202020204" pitchFamily="34" charset="0"/>
              <a:buChar char="•"/>
            </a:pPr>
            <a:r>
              <a:rPr lang="zh-CN" altLang="en-US" sz="1200" dirty="0">
                <a:latin typeface="Constantia" panose="02030602050306030303" pitchFamily="18" charset="0"/>
              </a:rPr>
              <a:t>关于</a:t>
            </a:r>
            <a:r>
              <a:rPr lang="en-US" altLang="zh-CN" sz="1200" dirty="0">
                <a:latin typeface="Constantia" panose="02030602050306030303" pitchFamily="18" charset="0"/>
              </a:rPr>
              <a:t>transformer</a:t>
            </a:r>
            <a:r>
              <a:rPr lang="zh-CN" altLang="en-US" sz="1200" dirty="0">
                <a:latin typeface="Constantia" panose="02030602050306030303" pitchFamily="18" charset="0"/>
              </a:rPr>
              <a:t>的基本结构</a:t>
            </a:r>
            <a:endParaRPr lang="en" altLang="zh-CN" sz="1200" dirty="0">
              <a:latin typeface="Constantia" panose="02030602050306030303" pitchFamily="18" charset="0"/>
            </a:endParaRP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4FF5570-FE69-4FDF-99DA-8CDE436443CD}" type="slidenum">
              <a:rPr kumimoji="0" lang="en-US" sz="1200" b="0" i="0" u="none" strike="noStrike" kern="1200" cap="none" spc="0" normalizeH="0" baseline="0" noProof="0" smtClean="0">
                <a:ln>
                  <a:noFill/>
                </a:ln>
                <a:solidFill>
                  <a:prstClr val="black"/>
                </a:solidFill>
                <a:effectLst/>
                <a:uLnTx/>
                <a:uFillTx/>
                <a:latin typeface="等线"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等线" panose="020F0502020204030204"/>
              <a:ea typeface="+mn-ea"/>
              <a:cs typeface="+mn-cs"/>
            </a:endParaRPr>
          </a:p>
        </p:txBody>
      </p:sp>
    </p:spTree>
    <p:extLst>
      <p:ext uri="{BB962C8B-B14F-4D97-AF65-F5344CB8AC3E}">
        <p14:creationId xmlns:p14="http://schemas.microsoft.com/office/powerpoint/2010/main" val="31203296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p>
            <a:fld id="{B3A1CB8A-CC46-473E-BAED-B264D45A45B1}" type="datetimeFigureOut">
              <a:rPr lang="zh-CN" altLang="en-US" smtClean="0"/>
              <a:t>2024/4/24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DB86486-090B-4251-B152-8050B4D26FD2}" type="slidenum">
              <a:rPr lang="zh-CN" altLang="en-US" smtClean="0"/>
              <a:t>‹#›</a:t>
            </a:fld>
            <a:endParaRPr lang="zh-CN" altLang="en-US"/>
          </a:p>
        </p:txBody>
      </p:sp>
    </p:spTree>
    <p:extLst>
      <p:ext uri="{BB962C8B-B14F-4D97-AF65-F5344CB8AC3E}">
        <p14:creationId xmlns:p14="http://schemas.microsoft.com/office/powerpoint/2010/main" val="174358327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B3A1CB8A-CC46-473E-BAED-B264D45A45B1}" type="datetimeFigureOut">
              <a:rPr lang="zh-CN" altLang="en-US" smtClean="0"/>
              <a:t>2024/4/24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DB86486-090B-4251-B152-8050B4D26FD2}" type="slidenum">
              <a:rPr lang="zh-CN" altLang="en-US" smtClean="0"/>
              <a:t>‹#›</a:t>
            </a:fld>
            <a:endParaRPr lang="zh-CN" altLang="en-US"/>
          </a:p>
        </p:txBody>
      </p:sp>
    </p:spTree>
    <p:extLst>
      <p:ext uri="{BB962C8B-B14F-4D97-AF65-F5344CB8AC3E}">
        <p14:creationId xmlns:p14="http://schemas.microsoft.com/office/powerpoint/2010/main" val="98406895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B3A1CB8A-CC46-473E-BAED-B264D45A45B1}" type="datetimeFigureOut">
              <a:rPr lang="zh-CN" altLang="en-US" smtClean="0"/>
              <a:t>2024/4/24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DB86486-090B-4251-B152-8050B4D26FD2}" type="slidenum">
              <a:rPr lang="zh-CN" altLang="en-US" smtClean="0"/>
              <a:t>‹#›</a:t>
            </a:fld>
            <a:endParaRPr lang="zh-CN" altLang="en-US"/>
          </a:p>
        </p:txBody>
      </p:sp>
    </p:spTree>
    <p:extLst>
      <p:ext uri="{BB962C8B-B14F-4D97-AF65-F5344CB8AC3E}">
        <p14:creationId xmlns:p14="http://schemas.microsoft.com/office/powerpoint/2010/main" val="352554494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B3A1CB8A-CC46-473E-BAED-B264D45A45B1}" type="datetimeFigureOut">
              <a:rPr lang="zh-CN" altLang="en-US" smtClean="0"/>
              <a:t>2024/4/24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DB86486-090B-4251-B152-8050B4D26FD2}" type="slidenum">
              <a:rPr lang="zh-CN" altLang="en-US" smtClean="0"/>
              <a:t>‹#›</a:t>
            </a:fld>
            <a:endParaRPr lang="zh-CN" altLang="en-US"/>
          </a:p>
        </p:txBody>
      </p:sp>
    </p:spTree>
    <p:extLst>
      <p:ext uri="{BB962C8B-B14F-4D97-AF65-F5344CB8AC3E}">
        <p14:creationId xmlns:p14="http://schemas.microsoft.com/office/powerpoint/2010/main" val="129644433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B3A1CB8A-CC46-473E-BAED-B264D45A45B1}" type="datetimeFigureOut">
              <a:rPr lang="zh-CN" altLang="en-US" smtClean="0"/>
              <a:t>2024/4/24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DB86486-090B-4251-B152-8050B4D26FD2}" type="slidenum">
              <a:rPr lang="zh-CN" altLang="en-US" smtClean="0"/>
              <a:t>‹#›</a:t>
            </a:fld>
            <a:endParaRPr lang="zh-CN" altLang="en-US"/>
          </a:p>
        </p:txBody>
      </p:sp>
    </p:spTree>
    <p:extLst>
      <p:ext uri="{BB962C8B-B14F-4D97-AF65-F5344CB8AC3E}">
        <p14:creationId xmlns:p14="http://schemas.microsoft.com/office/powerpoint/2010/main" val="280423457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B3A1CB8A-CC46-473E-BAED-B264D45A45B1}" type="datetimeFigureOut">
              <a:rPr lang="zh-CN" altLang="en-US" smtClean="0"/>
              <a:t>2024/4/24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DB86486-090B-4251-B152-8050B4D26FD2}" type="slidenum">
              <a:rPr lang="zh-CN" altLang="en-US" smtClean="0"/>
              <a:t>‹#›</a:t>
            </a:fld>
            <a:endParaRPr lang="zh-CN" altLang="en-US"/>
          </a:p>
        </p:txBody>
      </p:sp>
    </p:spTree>
    <p:extLst>
      <p:ext uri="{BB962C8B-B14F-4D97-AF65-F5344CB8AC3E}">
        <p14:creationId xmlns:p14="http://schemas.microsoft.com/office/powerpoint/2010/main" val="336954208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B3A1CB8A-CC46-473E-BAED-B264D45A45B1}" type="datetimeFigureOut">
              <a:rPr lang="zh-CN" altLang="en-US" smtClean="0"/>
              <a:t>2024/4/24</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2DB86486-090B-4251-B152-8050B4D26FD2}" type="slidenum">
              <a:rPr lang="zh-CN" altLang="en-US" smtClean="0"/>
              <a:t>‹#›</a:t>
            </a:fld>
            <a:endParaRPr lang="zh-CN" altLang="en-US"/>
          </a:p>
        </p:txBody>
      </p:sp>
    </p:spTree>
    <p:extLst>
      <p:ext uri="{BB962C8B-B14F-4D97-AF65-F5344CB8AC3E}">
        <p14:creationId xmlns:p14="http://schemas.microsoft.com/office/powerpoint/2010/main" val="183751963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B3A1CB8A-CC46-473E-BAED-B264D45A45B1}" type="datetimeFigureOut">
              <a:rPr lang="zh-CN" altLang="en-US" smtClean="0"/>
              <a:t>2024/4/24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2DB86486-090B-4251-B152-8050B4D26FD2}" type="slidenum">
              <a:rPr lang="zh-CN" altLang="en-US" smtClean="0"/>
              <a:t>‹#›</a:t>
            </a:fld>
            <a:endParaRPr lang="zh-CN" altLang="en-US"/>
          </a:p>
        </p:txBody>
      </p:sp>
    </p:spTree>
    <p:extLst>
      <p:ext uri="{BB962C8B-B14F-4D97-AF65-F5344CB8AC3E}">
        <p14:creationId xmlns:p14="http://schemas.microsoft.com/office/powerpoint/2010/main" val="148697933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B3A1CB8A-CC46-473E-BAED-B264D45A45B1}" type="datetimeFigureOut">
              <a:rPr lang="zh-CN" altLang="en-US" smtClean="0"/>
              <a:t>2024/4/24</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2DB86486-090B-4251-B152-8050B4D26FD2}" type="slidenum">
              <a:rPr lang="zh-CN" altLang="en-US" smtClean="0"/>
              <a:t>‹#›</a:t>
            </a:fld>
            <a:endParaRPr lang="zh-CN" altLang="en-US"/>
          </a:p>
        </p:txBody>
      </p:sp>
    </p:spTree>
    <p:extLst>
      <p:ext uri="{BB962C8B-B14F-4D97-AF65-F5344CB8AC3E}">
        <p14:creationId xmlns:p14="http://schemas.microsoft.com/office/powerpoint/2010/main" val="155030894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B3A1CB8A-CC46-473E-BAED-B264D45A45B1}" type="datetimeFigureOut">
              <a:rPr lang="zh-CN" altLang="en-US" smtClean="0"/>
              <a:t>2024/4/24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DB86486-090B-4251-B152-8050B4D26FD2}" type="slidenum">
              <a:rPr lang="zh-CN" altLang="en-US" smtClean="0"/>
              <a:t>‹#›</a:t>
            </a:fld>
            <a:endParaRPr lang="zh-CN" altLang="en-US"/>
          </a:p>
        </p:txBody>
      </p:sp>
    </p:spTree>
    <p:extLst>
      <p:ext uri="{BB962C8B-B14F-4D97-AF65-F5344CB8AC3E}">
        <p14:creationId xmlns:p14="http://schemas.microsoft.com/office/powerpoint/2010/main" val="51361077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B3A1CB8A-CC46-473E-BAED-B264D45A45B1}" type="datetimeFigureOut">
              <a:rPr lang="zh-CN" altLang="en-US" smtClean="0"/>
              <a:t>2024/4/24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DB86486-090B-4251-B152-8050B4D26FD2}" type="slidenum">
              <a:rPr lang="zh-CN" altLang="en-US" smtClean="0"/>
              <a:t>‹#›</a:t>
            </a:fld>
            <a:endParaRPr lang="zh-CN" altLang="en-US"/>
          </a:p>
        </p:txBody>
      </p:sp>
    </p:spTree>
    <p:extLst>
      <p:ext uri="{BB962C8B-B14F-4D97-AF65-F5344CB8AC3E}">
        <p14:creationId xmlns:p14="http://schemas.microsoft.com/office/powerpoint/2010/main" val="400969024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3A1CB8A-CC46-473E-BAED-B264D45A45B1}" type="datetimeFigureOut">
              <a:rPr lang="zh-CN" altLang="en-US" smtClean="0"/>
              <a:t>2024/4/24</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DB86486-090B-4251-B152-8050B4D26FD2}" type="slidenum">
              <a:rPr lang="zh-CN" altLang="en-US" smtClean="0"/>
              <a:t>‹#›</a:t>
            </a:fld>
            <a:endParaRPr lang="zh-CN" altLang="en-US"/>
          </a:p>
        </p:txBody>
      </p:sp>
    </p:spTree>
    <p:extLst>
      <p:ext uri="{BB962C8B-B14F-4D97-AF65-F5344CB8AC3E}">
        <p14:creationId xmlns:p14="http://schemas.microsoft.com/office/powerpoint/2010/main" val="26359999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p14:dur="0" advClick="0"/>
    </mc:Choice>
    <mc:Fallback xmlns="">
      <p:transition advClick="0"/>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8" Type="http://schemas.openxmlformats.org/officeDocument/2006/relationships/oleObject" Target="../embeddings/oleObject2.bin"/><Relationship Id="rId3" Type="http://schemas.openxmlformats.org/officeDocument/2006/relationships/image" Target="../media/image3.jpeg"/><Relationship Id="rId7" Type="http://schemas.openxmlformats.org/officeDocument/2006/relationships/image" Target="../media/image19.wmf"/><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oleObject" Target="../embeddings/oleObject1.bin"/><Relationship Id="rId11" Type="http://schemas.openxmlformats.org/officeDocument/2006/relationships/image" Target="../media/image21.png"/><Relationship Id="rId5" Type="http://schemas.openxmlformats.org/officeDocument/2006/relationships/image" Target="../media/image18.png"/><Relationship Id="rId10" Type="http://schemas.openxmlformats.org/officeDocument/2006/relationships/oleObject" Target="../embeddings/oleObject3.bin"/><Relationship Id="rId4" Type="http://schemas.openxmlformats.org/officeDocument/2006/relationships/image" Target="../media/image2.png"/><Relationship Id="rId9" Type="http://schemas.openxmlformats.org/officeDocument/2006/relationships/image" Target="../media/image20.wmf"/></Relationships>
</file>

<file path=ppt/slides/_rels/slide14.xml.rels><?xml version="1.0" encoding="UTF-8" standalone="yes"?>
<Relationships xmlns="http://schemas.openxmlformats.org/package/2006/relationships"><Relationship Id="rId8" Type="http://schemas.openxmlformats.org/officeDocument/2006/relationships/oleObject" Target="../embeddings/oleObject2.bin"/><Relationship Id="rId3" Type="http://schemas.openxmlformats.org/officeDocument/2006/relationships/image" Target="../media/image3.jpeg"/><Relationship Id="rId7" Type="http://schemas.openxmlformats.org/officeDocument/2006/relationships/image" Target="../media/image19.wmf"/><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oleObject" Target="../embeddings/oleObject1.bin"/><Relationship Id="rId11" Type="http://schemas.openxmlformats.org/officeDocument/2006/relationships/image" Target="../media/image22.png"/><Relationship Id="rId5" Type="http://schemas.openxmlformats.org/officeDocument/2006/relationships/image" Target="../media/image18.png"/><Relationship Id="rId10" Type="http://schemas.openxmlformats.org/officeDocument/2006/relationships/oleObject" Target="../embeddings/oleObject3.bin"/><Relationship Id="rId4" Type="http://schemas.openxmlformats.org/officeDocument/2006/relationships/image" Target="../media/image2.png"/><Relationship Id="rId9" Type="http://schemas.openxmlformats.org/officeDocument/2006/relationships/image" Target="../media/image20.wmf"/></Relationships>
</file>

<file path=ppt/slides/_rels/slide1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openxmlformats.org/officeDocument/2006/relationships/image" Target="../media/image23.png"/><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6.xml"/><Relationship Id="rId1" Type="http://schemas.openxmlformats.org/officeDocument/2006/relationships/slideLayout" Target="../slideLayouts/slideLayout7.xml"/><Relationship Id="rId5" Type="http://schemas.openxmlformats.org/officeDocument/2006/relationships/image" Target="../media/image24.png"/><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8.xml"/><Relationship Id="rId1" Type="http://schemas.openxmlformats.org/officeDocument/2006/relationships/slideLayout" Target="../slideLayouts/slideLayout7.xml"/><Relationship Id="rId5" Type="http://schemas.openxmlformats.org/officeDocument/2006/relationships/image" Target="../media/image26.png"/><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image" Target="../media/image3.jpeg"/><Relationship Id="rId7"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1.xml"/><Relationship Id="rId1" Type="http://schemas.openxmlformats.org/officeDocument/2006/relationships/slideLayout" Target="../slideLayouts/slideLayout7.xml"/><Relationship Id="rId5" Type="http://schemas.openxmlformats.org/officeDocument/2006/relationships/image" Target="../media/image30.png"/><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3" Type="http://schemas.openxmlformats.org/officeDocument/2006/relationships/image" Target="../media/image3.jpeg"/><Relationship Id="rId7" Type="http://schemas.openxmlformats.org/officeDocument/2006/relationships/image" Target="../media/image35.png"/><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3" Type="http://schemas.openxmlformats.org/officeDocument/2006/relationships/image" Target="../media/image3.jpeg"/><Relationship Id="rId7" Type="http://schemas.openxmlformats.org/officeDocument/2006/relationships/image" Target="../media/image38.png"/><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2.png"/></Relationships>
</file>

<file path=ppt/slides/_rels/slide2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6.xml"/><Relationship Id="rId1" Type="http://schemas.openxmlformats.org/officeDocument/2006/relationships/slideLayout" Target="../slideLayouts/slideLayout7.xml"/><Relationship Id="rId5" Type="http://schemas.openxmlformats.org/officeDocument/2006/relationships/image" Target="../media/image39.png"/><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8.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41.png"/><Relationship Id="rId2" Type="http://schemas.openxmlformats.org/officeDocument/2006/relationships/notesSlide" Target="../notesSlides/notesSlide28.xml"/><Relationship Id="rId1" Type="http://schemas.openxmlformats.org/officeDocument/2006/relationships/slideLayout" Target="../slideLayouts/slideLayout7.xml"/><Relationship Id="rId6" Type="http://schemas.openxmlformats.org/officeDocument/2006/relationships/hyperlink" Target="https://proceedings.neurips.cc/paper/2020/hash/102f0bb6efb3a6128a3c750dd16729be-Abstract.html" TargetMode="External"/><Relationship Id="rId5" Type="http://schemas.openxmlformats.org/officeDocument/2006/relationships/image" Target="../media/image2.png"/><Relationship Id="rId4" Type="http://schemas.openxmlformats.org/officeDocument/2006/relationships/image" Target="../media/image3.jpeg"/></Relationships>
</file>

<file path=ppt/slides/_rels/slide29.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jpeg"/><Relationship Id="rId7" Type="http://schemas.openxmlformats.org/officeDocument/2006/relationships/image" Target="../media/image43.png"/><Relationship Id="rId2" Type="http://schemas.openxmlformats.org/officeDocument/2006/relationships/notesSlide" Target="../notesSlides/notesSlide29.xml"/><Relationship Id="rId1" Type="http://schemas.openxmlformats.org/officeDocument/2006/relationships/slideLayout" Target="../slideLayouts/slideLayout7.xml"/><Relationship Id="rId6" Type="http://schemas.openxmlformats.org/officeDocument/2006/relationships/image" Target="../media/image42.png"/><Relationship Id="rId5" Type="http://schemas.openxmlformats.org/officeDocument/2006/relationships/hyperlink" Target="https://proceedings.neurips.cc/paper/2020/hash/102f0bb6efb3a6128a3c750dd16729be-Abstract.html" TargetMode="Externa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0.xml"/><Relationship Id="rId1" Type="http://schemas.openxmlformats.org/officeDocument/2006/relationships/slideLayout" Target="../slideLayouts/slideLayout7.xml"/><Relationship Id="rId6" Type="http://schemas.openxmlformats.org/officeDocument/2006/relationships/image" Target="../media/image45.png"/><Relationship Id="rId5" Type="http://schemas.openxmlformats.org/officeDocument/2006/relationships/hyperlink" Target="https://proceedings.neurips.cc/paper/2020/hash/102f0bb6efb3a6128a3c750dd16729be-Abstract.html" TargetMode="External"/><Relationship Id="rId4" Type="http://schemas.openxmlformats.org/officeDocument/2006/relationships/image" Target="../media/image2.png"/></Relationships>
</file>

<file path=ppt/slides/_rels/slide3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1.xml"/><Relationship Id="rId1" Type="http://schemas.openxmlformats.org/officeDocument/2006/relationships/slideLayout" Target="../slideLayouts/slideLayout7.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2.png"/></Relationships>
</file>

<file path=ppt/slides/_rels/slide3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2.xml"/><Relationship Id="rId1" Type="http://schemas.openxmlformats.org/officeDocument/2006/relationships/slideLayout" Target="../slideLayouts/slideLayout7.xml"/><Relationship Id="rId6" Type="http://schemas.openxmlformats.org/officeDocument/2006/relationships/image" Target="../media/image48.png"/><Relationship Id="rId5" Type="http://schemas.openxmlformats.org/officeDocument/2006/relationships/image" Target="../media/image46.png"/><Relationship Id="rId4" Type="http://schemas.openxmlformats.org/officeDocument/2006/relationships/image" Target="../media/image2.png"/></Relationships>
</file>

<file path=ppt/slides/_rels/slide3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3.xml"/><Relationship Id="rId1" Type="http://schemas.openxmlformats.org/officeDocument/2006/relationships/slideLayout" Target="../slideLayouts/slideLayout7.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2.png"/></Relationships>
</file>

<file path=ppt/slides/_rels/slide34.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51.png"/><Relationship Id="rId7" Type="http://schemas.openxmlformats.org/officeDocument/2006/relationships/image" Target="../media/image53.png"/><Relationship Id="rId2" Type="http://schemas.openxmlformats.org/officeDocument/2006/relationships/notesSlide" Target="../notesSlides/notesSlide34.xml"/><Relationship Id="rId1" Type="http://schemas.openxmlformats.org/officeDocument/2006/relationships/slideLayout" Target="../slideLayouts/slideLayout7.xml"/><Relationship Id="rId6" Type="http://schemas.openxmlformats.org/officeDocument/2006/relationships/image" Target="../media/image52.png"/><Relationship Id="rId5" Type="http://schemas.openxmlformats.org/officeDocument/2006/relationships/image" Target="../media/image2.png"/><Relationship Id="rId4" Type="http://schemas.openxmlformats.org/officeDocument/2006/relationships/image" Target="../media/image3.jpeg"/></Relationships>
</file>

<file path=ppt/slides/_rels/slide35.xml.rels><?xml version="1.0" encoding="UTF-8" standalone="yes"?>
<Relationships xmlns="http://schemas.openxmlformats.org/package/2006/relationships"><Relationship Id="rId3" Type="http://schemas.openxmlformats.org/officeDocument/2006/relationships/image" Target="../media/image3.jpeg"/><Relationship Id="rId7" Type="http://schemas.openxmlformats.org/officeDocument/2006/relationships/image" Target="../media/image55.png"/><Relationship Id="rId2" Type="http://schemas.openxmlformats.org/officeDocument/2006/relationships/notesSlide" Target="../notesSlides/notesSlide35.xml"/><Relationship Id="rId1" Type="http://schemas.openxmlformats.org/officeDocument/2006/relationships/slideLayout" Target="../slideLayouts/slideLayout7.xml"/><Relationship Id="rId6" Type="http://schemas.openxmlformats.org/officeDocument/2006/relationships/image" Target="../media/image46.png"/><Relationship Id="rId5" Type="http://schemas.openxmlformats.org/officeDocument/2006/relationships/image" Target="../media/image54.png"/><Relationship Id="rId4" Type="http://schemas.openxmlformats.org/officeDocument/2006/relationships/image" Target="../media/image2.png"/></Relationships>
</file>

<file path=ppt/slides/_rels/slide36.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3.jpeg"/><Relationship Id="rId7" Type="http://schemas.openxmlformats.org/officeDocument/2006/relationships/image" Target="../media/image58.png"/><Relationship Id="rId2" Type="http://schemas.openxmlformats.org/officeDocument/2006/relationships/notesSlide" Target="../notesSlides/notesSlide36.xml"/><Relationship Id="rId1" Type="http://schemas.openxmlformats.org/officeDocument/2006/relationships/slideLayout" Target="../slideLayouts/slideLayout7.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2.png"/></Relationships>
</file>

<file path=ppt/slides/_rels/slide3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7.xml"/><Relationship Id="rId1" Type="http://schemas.openxmlformats.org/officeDocument/2006/relationships/slideLayout" Target="../slideLayouts/slideLayout7.xml"/><Relationship Id="rId5" Type="http://schemas.openxmlformats.org/officeDocument/2006/relationships/image" Target="../media/image59.png"/><Relationship Id="rId4" Type="http://schemas.openxmlformats.org/officeDocument/2006/relationships/image" Target="../media/image2.png"/></Relationships>
</file>

<file path=ppt/slides/_rels/slide3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8.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3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9.xml"/><Relationship Id="rId1" Type="http://schemas.openxmlformats.org/officeDocument/2006/relationships/slideLayout" Target="../slideLayouts/slideLayout7.xml"/><Relationship Id="rId5" Type="http://schemas.openxmlformats.org/officeDocument/2006/relationships/image" Target="../media/image60.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0.xml"/><Relationship Id="rId1" Type="http://schemas.openxmlformats.org/officeDocument/2006/relationships/slideLayout" Target="../slideLayouts/slideLayout7.xml"/><Relationship Id="rId5" Type="http://schemas.openxmlformats.org/officeDocument/2006/relationships/image" Target="../media/image61.png"/><Relationship Id="rId4" Type="http://schemas.openxmlformats.org/officeDocument/2006/relationships/image" Target="../media/image2.png"/></Relationships>
</file>

<file path=ppt/slides/_rels/slide4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1.xml"/><Relationship Id="rId1" Type="http://schemas.openxmlformats.org/officeDocument/2006/relationships/slideLayout" Target="../slideLayouts/slideLayout7.xml"/><Relationship Id="rId5" Type="http://schemas.openxmlformats.org/officeDocument/2006/relationships/image" Target="../media/image62.png"/><Relationship Id="rId4" Type="http://schemas.openxmlformats.org/officeDocument/2006/relationships/image" Target="../media/image2.png"/></Relationships>
</file>

<file path=ppt/slides/_rels/slide42.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3.jpeg"/><Relationship Id="rId7" Type="http://schemas.openxmlformats.org/officeDocument/2006/relationships/image" Target="../media/image65.png"/><Relationship Id="rId2" Type="http://schemas.openxmlformats.org/officeDocument/2006/relationships/notesSlide" Target="../notesSlides/notesSlide42.xml"/><Relationship Id="rId1" Type="http://schemas.openxmlformats.org/officeDocument/2006/relationships/slideLayout" Target="../slideLayouts/slideLayout7.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2.png"/></Relationships>
</file>

<file path=ppt/slides/_rels/slide4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3.xml"/><Relationship Id="rId1" Type="http://schemas.openxmlformats.org/officeDocument/2006/relationships/slideLayout" Target="../slideLayouts/slideLayout7.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2.png"/></Relationships>
</file>

<file path=ppt/slides/_rels/slide4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4.xml"/><Relationship Id="rId1" Type="http://schemas.openxmlformats.org/officeDocument/2006/relationships/slideLayout" Target="../slideLayouts/slideLayout7.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2.png"/></Relationships>
</file>

<file path=ppt/slides/_rels/slide4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5.xml"/><Relationship Id="rId1" Type="http://schemas.openxmlformats.org/officeDocument/2006/relationships/slideLayout" Target="../slideLayouts/slideLayout7.xml"/><Relationship Id="rId5" Type="http://schemas.openxmlformats.org/officeDocument/2006/relationships/image" Target="../media/image71.png"/><Relationship Id="rId4" Type="http://schemas.openxmlformats.org/officeDocument/2006/relationships/image" Target="../media/image2.png"/></Relationships>
</file>

<file path=ppt/slides/_rels/slide4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6.xml"/><Relationship Id="rId1" Type="http://schemas.openxmlformats.org/officeDocument/2006/relationships/slideLayout" Target="../slideLayouts/slideLayout7.xml"/><Relationship Id="rId5" Type="http://schemas.openxmlformats.org/officeDocument/2006/relationships/image" Target="../media/image72.png"/><Relationship Id="rId4" Type="http://schemas.openxmlformats.org/officeDocument/2006/relationships/image" Target="../media/image2.png"/></Relationships>
</file>

<file path=ppt/slides/_rels/slide4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7.xml"/><Relationship Id="rId1" Type="http://schemas.openxmlformats.org/officeDocument/2006/relationships/slideLayout" Target="../slideLayouts/slideLayout7.xml"/><Relationship Id="rId5" Type="http://schemas.openxmlformats.org/officeDocument/2006/relationships/image" Target="../media/image73.png"/><Relationship Id="rId4" Type="http://schemas.openxmlformats.org/officeDocument/2006/relationships/image" Target="../media/image2.png"/></Relationships>
</file>

<file path=ppt/slides/_rels/slide4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8.xml"/><Relationship Id="rId1" Type="http://schemas.openxmlformats.org/officeDocument/2006/relationships/slideLayout" Target="../slideLayouts/slideLayout7.xml"/><Relationship Id="rId5" Type="http://schemas.openxmlformats.org/officeDocument/2006/relationships/image" Target="../media/image74.png"/><Relationship Id="rId4" Type="http://schemas.openxmlformats.org/officeDocument/2006/relationships/image" Target="../media/image2.png"/></Relationships>
</file>

<file path=ppt/slides/_rels/slide4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9.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2.png"/></Relationships>
</file>

<file path=ppt/slides/_rels/slide5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0.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3.jpeg"/><Relationship Id="rId7"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2.png"/><Relationship Id="rId9"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a:extLst>
              <a:ext uri="{FF2B5EF4-FFF2-40B4-BE49-F238E27FC236}">
                <a16:creationId xmlns:a16="http://schemas.microsoft.com/office/drawing/2014/main" id="{2578B9E4-7351-4340-9BAC-4D885C36E6D1}"/>
              </a:ext>
            </a:extLst>
          </p:cNvPr>
          <p:cNvSpPr/>
          <p:nvPr/>
        </p:nvSpPr>
        <p:spPr>
          <a:xfrm>
            <a:off x="0" y="6522720"/>
            <a:ext cx="4267200" cy="335280"/>
          </a:xfrm>
          <a:prstGeom prst="rect">
            <a:avLst/>
          </a:prstGeom>
          <a:solidFill>
            <a:srgbClr val="4747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89F279D7-716D-41DC-91D1-CF67A641CB66}"/>
              </a:ext>
            </a:extLst>
          </p:cNvPr>
          <p:cNvSpPr/>
          <p:nvPr/>
        </p:nvSpPr>
        <p:spPr>
          <a:xfrm>
            <a:off x="4267200" y="6522720"/>
            <a:ext cx="4267200" cy="335280"/>
          </a:xfrm>
          <a:prstGeom prst="rect">
            <a:avLst/>
          </a:prstGeom>
          <a:solidFill>
            <a:srgbClr val="8484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onstantia" panose="02030602050306030303" pitchFamily="18" charset="0"/>
            </a:endParaRPr>
          </a:p>
        </p:txBody>
      </p:sp>
      <p:sp>
        <p:nvSpPr>
          <p:cNvPr id="12" name="矩形 11">
            <a:extLst>
              <a:ext uri="{FF2B5EF4-FFF2-40B4-BE49-F238E27FC236}">
                <a16:creationId xmlns:a16="http://schemas.microsoft.com/office/drawing/2014/main" id="{995050F5-8F30-4A70-A69E-F6B787105A13}"/>
              </a:ext>
            </a:extLst>
          </p:cNvPr>
          <p:cNvSpPr/>
          <p:nvPr/>
        </p:nvSpPr>
        <p:spPr>
          <a:xfrm>
            <a:off x="8534400" y="6522720"/>
            <a:ext cx="3657600" cy="335280"/>
          </a:xfrm>
          <a:prstGeom prst="rect">
            <a:avLst/>
          </a:prstGeom>
          <a:solidFill>
            <a:srgbClr val="ADADE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endParaRPr>
          </a:p>
        </p:txBody>
      </p:sp>
      <p:sp>
        <p:nvSpPr>
          <p:cNvPr id="14" name="日期占位符 7">
            <a:extLst>
              <a:ext uri="{FF2B5EF4-FFF2-40B4-BE49-F238E27FC236}">
                <a16:creationId xmlns:a16="http://schemas.microsoft.com/office/drawing/2014/main" id="{A0076C24-50E0-45A9-96B9-F8F6ABD87F0F}"/>
              </a:ext>
            </a:extLst>
          </p:cNvPr>
          <p:cNvSpPr>
            <a:spLocks noGrp="1"/>
          </p:cNvSpPr>
          <p:nvPr>
            <p:ph type="dt" sz="half" idx="10"/>
          </p:nvPr>
        </p:nvSpPr>
        <p:spPr>
          <a:xfrm>
            <a:off x="1209907" y="6494974"/>
            <a:ext cx="1847385" cy="365125"/>
          </a:xfrm>
        </p:spPr>
        <p:txBody>
          <a:bodyPr/>
          <a:lstStyle/>
          <a:p>
            <a:r>
              <a:rPr lang="en-US" altLang="zh-CN" sz="1400" b="1" dirty="0">
                <a:solidFill>
                  <a:schemeClr val="bg1"/>
                </a:solidFill>
                <a:latin typeface="Constantia" panose="02030602050306030303" pitchFamily="18" charset="0"/>
                <a:cs typeface="Times" panose="02020603050405020304" pitchFamily="18" charset="0"/>
              </a:rPr>
              <a:t>April 24, 2024</a:t>
            </a:r>
            <a:endParaRPr lang="zh-CN" altLang="en-US" sz="1400" b="1" dirty="0">
              <a:solidFill>
                <a:schemeClr val="bg1"/>
              </a:solidFill>
              <a:latin typeface="Constantia" panose="02030602050306030303" pitchFamily="18" charset="0"/>
              <a:cs typeface="Times" panose="02020603050405020304" pitchFamily="18" charset="0"/>
            </a:endParaRPr>
          </a:p>
        </p:txBody>
      </p:sp>
      <p:sp>
        <p:nvSpPr>
          <p:cNvPr id="17" name="矩形 16">
            <a:extLst>
              <a:ext uri="{FF2B5EF4-FFF2-40B4-BE49-F238E27FC236}">
                <a16:creationId xmlns:a16="http://schemas.microsoft.com/office/drawing/2014/main" id="{B4AF9F1A-FCAA-4005-A145-35FCDE54E4B4}"/>
              </a:ext>
            </a:extLst>
          </p:cNvPr>
          <p:cNvSpPr/>
          <p:nvPr/>
        </p:nvSpPr>
        <p:spPr>
          <a:xfrm>
            <a:off x="380118" y="1710599"/>
            <a:ext cx="11180509" cy="2585323"/>
          </a:xfrm>
          <a:prstGeom prst="rect">
            <a:avLst/>
          </a:prstGeom>
        </p:spPr>
        <p:txBody>
          <a:bodyPr wrap="square">
            <a:spAutoFit/>
          </a:bodyPr>
          <a:lstStyle/>
          <a:p>
            <a:pPr algn="ctr"/>
            <a:r>
              <a:rPr lang="en-US" altLang="zh-CN" sz="5400" b="1" dirty="0" err="1">
                <a:solidFill>
                  <a:srgbClr val="4747BA"/>
                </a:solidFill>
                <a:latin typeface="Constantia" panose="02030602050306030303" pitchFamily="18" charset="0"/>
                <a:ea typeface="微软雅黑" charset="0"/>
                <a:cs typeface="Calibri" panose="020F0502020204030204" pitchFamily="34" charset="0"/>
              </a:rPr>
              <a:t>iTransformer</a:t>
            </a:r>
            <a:r>
              <a:rPr lang="en-US" altLang="zh-CN" sz="5400" b="1" dirty="0">
                <a:solidFill>
                  <a:srgbClr val="4747BA"/>
                </a:solidFill>
                <a:latin typeface="Constantia" panose="02030602050306030303" pitchFamily="18" charset="0"/>
                <a:ea typeface="微软雅黑" charset="0"/>
                <a:cs typeface="Calibri" panose="020F0502020204030204" pitchFamily="34" charset="0"/>
              </a:rPr>
              <a:t> </a:t>
            </a:r>
          </a:p>
          <a:p>
            <a:pPr algn="ctr"/>
            <a:r>
              <a:rPr lang="en-US" altLang="zh-CN" sz="5400" b="1" dirty="0">
                <a:solidFill>
                  <a:srgbClr val="4747BA"/>
                </a:solidFill>
                <a:latin typeface="Constantia" panose="02030602050306030303" pitchFamily="18" charset="0"/>
                <a:ea typeface="微软雅黑" charset="0"/>
                <a:cs typeface="Calibri" panose="020F0502020204030204" pitchFamily="34" charset="0"/>
              </a:rPr>
              <a:t>&amp; </a:t>
            </a:r>
          </a:p>
          <a:p>
            <a:pPr algn="ctr"/>
            <a:r>
              <a:rPr lang="en-US" altLang="zh-CN" sz="5400" b="1" dirty="0">
                <a:solidFill>
                  <a:srgbClr val="4747BA"/>
                </a:solidFill>
                <a:latin typeface="Constantia" panose="02030602050306030303" pitchFamily="18" charset="0"/>
                <a:ea typeface="微软雅黑" charset="0"/>
                <a:cs typeface="Calibri" panose="020F0502020204030204" pitchFamily="34" charset="0"/>
              </a:rPr>
              <a:t>Mamba </a:t>
            </a:r>
          </a:p>
        </p:txBody>
      </p:sp>
      <p:sp>
        <p:nvSpPr>
          <p:cNvPr id="16" name="Fußzeilenplatzhalter 4">
            <a:extLst>
              <a:ext uri="{FF2B5EF4-FFF2-40B4-BE49-F238E27FC236}">
                <a16:creationId xmlns:a16="http://schemas.microsoft.com/office/drawing/2014/main" id="{654A4F32-55D8-45EB-91E7-C3D4C7630972}"/>
              </a:ext>
            </a:extLst>
          </p:cNvPr>
          <p:cNvSpPr>
            <a:spLocks noGrp="1"/>
          </p:cNvSpPr>
          <p:nvPr>
            <p:ph type="ftr" sz="quarter" idx="11"/>
          </p:nvPr>
        </p:nvSpPr>
        <p:spPr>
          <a:xfrm>
            <a:off x="4095916" y="6553437"/>
            <a:ext cx="4520431" cy="273844"/>
          </a:xfrm>
        </p:spPr>
        <p:txBody>
          <a:bodyPr/>
          <a:lstStyle/>
          <a:p>
            <a:r>
              <a:rPr lang="en-US" altLang="zh-CN" sz="1400" b="1" dirty="0" err="1">
                <a:solidFill>
                  <a:schemeClr val="bg1"/>
                </a:solidFill>
                <a:latin typeface="Constantia" panose="02030602050306030303" pitchFamily="18" charset="0"/>
              </a:rPr>
              <a:t>Zeru</a:t>
            </a:r>
            <a:r>
              <a:rPr lang="en-US" altLang="zh-CN" sz="1400" b="1" dirty="0">
                <a:solidFill>
                  <a:schemeClr val="bg1"/>
                </a:solidFill>
                <a:latin typeface="Constantia" panose="02030602050306030303" pitchFamily="18" charset="0"/>
              </a:rPr>
              <a:t> Zhao| HUST</a:t>
            </a:r>
            <a:endParaRPr lang="zh-CN" altLang="en-US" sz="1400" b="1" dirty="0">
              <a:solidFill>
                <a:schemeClr val="bg1"/>
              </a:solidFill>
              <a:latin typeface="Constantia" panose="02030602050306030303" pitchFamily="18" charset="0"/>
            </a:endParaRPr>
          </a:p>
        </p:txBody>
      </p:sp>
      <p:pic>
        <p:nvPicPr>
          <p:cNvPr id="15" name="图片 14">
            <a:extLst>
              <a:ext uri="{FF2B5EF4-FFF2-40B4-BE49-F238E27FC236}">
                <a16:creationId xmlns:a16="http://schemas.microsoft.com/office/drawing/2014/main" id="{B5107ECD-ADC8-4E2D-BAD5-C8BB26DF3A3F}"/>
              </a:ext>
            </a:extLst>
          </p:cNvPr>
          <p:cNvPicPr>
            <a:picLocks noChangeAspect="1"/>
          </p:cNvPicPr>
          <p:nvPr/>
        </p:nvPicPr>
        <p:blipFill>
          <a:blip r:embed="rId3"/>
          <a:stretch>
            <a:fillRect/>
          </a:stretch>
        </p:blipFill>
        <p:spPr>
          <a:xfrm>
            <a:off x="445434" y="232034"/>
            <a:ext cx="2438400" cy="527343"/>
          </a:xfrm>
          <a:prstGeom prst="rect">
            <a:avLst/>
          </a:prstGeom>
        </p:spPr>
      </p:pic>
      <p:sp>
        <p:nvSpPr>
          <p:cNvPr id="19" name="灯片编号占位符 8">
            <a:extLst>
              <a:ext uri="{FF2B5EF4-FFF2-40B4-BE49-F238E27FC236}">
                <a16:creationId xmlns:a16="http://schemas.microsoft.com/office/drawing/2014/main" id="{8599389A-CA9E-2845-8DF2-0586F33584CA}"/>
              </a:ext>
            </a:extLst>
          </p:cNvPr>
          <p:cNvSpPr>
            <a:spLocks noGrp="1"/>
          </p:cNvSpPr>
          <p:nvPr>
            <p:ph type="sldNum" sz="quarter" idx="12"/>
          </p:nvPr>
        </p:nvSpPr>
        <p:spPr>
          <a:xfrm>
            <a:off x="9847869" y="6405035"/>
            <a:ext cx="809393" cy="545001"/>
          </a:xfrm>
        </p:spPr>
        <p:txBody>
          <a:bodyPr/>
          <a:lstStyle/>
          <a:p>
            <a:pPr algn="ctr"/>
            <a:fld id="{152851E7-9224-42D2-A4FF-119762E40804}" type="slidenum">
              <a:rPr lang="zh-CN" altLang="en-US" sz="1400" b="1" smtClean="0">
                <a:solidFill>
                  <a:schemeClr val="bg1"/>
                </a:solidFill>
                <a:latin typeface="Constantia" panose="02030602050306030303" pitchFamily="18" charset="0"/>
                <a:cs typeface="Times" panose="02020603050405020304" pitchFamily="18" charset="0"/>
              </a:rPr>
              <a:pPr algn="ctr"/>
              <a:t>1</a:t>
            </a:fld>
            <a:endParaRPr lang="zh-CN" altLang="en-US" sz="1400" b="1" dirty="0">
              <a:solidFill>
                <a:schemeClr val="bg1"/>
              </a:solidFill>
              <a:latin typeface="Constantia" panose="02030602050306030303" pitchFamily="18" charset="0"/>
              <a:cs typeface="Times" panose="02020603050405020304" pitchFamily="18" charset="0"/>
            </a:endParaRPr>
          </a:p>
        </p:txBody>
      </p:sp>
      <p:pic>
        <p:nvPicPr>
          <p:cNvPr id="13" name="图片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90829" y="204228"/>
            <a:ext cx="3323471" cy="570629"/>
          </a:xfrm>
          <a:prstGeom prst="rect">
            <a:avLst/>
          </a:prstGeom>
        </p:spPr>
      </p:pic>
    </p:spTree>
    <p:extLst>
      <p:ext uri="{BB962C8B-B14F-4D97-AF65-F5344CB8AC3E}">
        <p14:creationId xmlns:p14="http://schemas.microsoft.com/office/powerpoint/2010/main" val="178358703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a:extLst>
              <a:ext uri="{FF2B5EF4-FFF2-40B4-BE49-F238E27FC236}">
                <a16:creationId xmlns:a16="http://schemas.microsoft.com/office/drawing/2014/main" id="{B8CED823-FFFD-4AA2-9092-D8FBE51CAEB8}"/>
              </a:ext>
            </a:extLst>
          </p:cNvPr>
          <p:cNvSpPr/>
          <p:nvPr/>
        </p:nvSpPr>
        <p:spPr>
          <a:xfrm>
            <a:off x="0" y="6522720"/>
            <a:ext cx="4267200" cy="335280"/>
          </a:xfrm>
          <a:prstGeom prst="rect">
            <a:avLst/>
          </a:prstGeom>
          <a:solidFill>
            <a:srgbClr val="4747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8" name="矩形 17">
            <a:extLst>
              <a:ext uri="{FF2B5EF4-FFF2-40B4-BE49-F238E27FC236}">
                <a16:creationId xmlns:a16="http://schemas.microsoft.com/office/drawing/2014/main" id="{AE30AF1C-CA8E-427B-9DBA-C8AB565AFF38}"/>
              </a:ext>
            </a:extLst>
          </p:cNvPr>
          <p:cNvSpPr/>
          <p:nvPr/>
        </p:nvSpPr>
        <p:spPr>
          <a:xfrm>
            <a:off x="4267200" y="6522720"/>
            <a:ext cx="4267200" cy="335280"/>
          </a:xfrm>
          <a:prstGeom prst="rect">
            <a:avLst/>
          </a:prstGeom>
          <a:solidFill>
            <a:srgbClr val="8484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20" name="矩形 19">
            <a:extLst>
              <a:ext uri="{FF2B5EF4-FFF2-40B4-BE49-F238E27FC236}">
                <a16:creationId xmlns:a16="http://schemas.microsoft.com/office/drawing/2014/main" id="{287E9C25-FEFC-4DB2-BBD6-EAB98C4DEA1E}"/>
              </a:ext>
            </a:extLst>
          </p:cNvPr>
          <p:cNvSpPr/>
          <p:nvPr/>
        </p:nvSpPr>
        <p:spPr>
          <a:xfrm>
            <a:off x="8534400" y="6522720"/>
            <a:ext cx="3657600" cy="335280"/>
          </a:xfrm>
          <a:prstGeom prst="rect">
            <a:avLst/>
          </a:prstGeom>
          <a:solidFill>
            <a:srgbClr val="ADADE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dirty="0">
              <a:ln>
                <a:noFill/>
              </a:ln>
              <a:solidFill>
                <a:prstClr val="white"/>
              </a:solidFill>
              <a:effectLst/>
              <a:uLnTx/>
              <a:uFillTx/>
              <a:latin typeface="Constantia" panose="02030602050306030303" pitchFamily="18" charset="0"/>
              <a:ea typeface="等线" panose="02010600030101010101" pitchFamily="2" charset="-122"/>
              <a:cs typeface="+mn-cs"/>
            </a:endParaRPr>
          </a:p>
        </p:txBody>
      </p:sp>
      <p:sp>
        <p:nvSpPr>
          <p:cNvPr id="24" name="日期占位符 7">
            <a:extLst>
              <a:ext uri="{FF2B5EF4-FFF2-40B4-BE49-F238E27FC236}">
                <a16:creationId xmlns:a16="http://schemas.microsoft.com/office/drawing/2014/main" id="{A472F3E3-BF27-4214-96FF-F1674F8CACD2}"/>
              </a:ext>
            </a:extLst>
          </p:cNvPr>
          <p:cNvSpPr>
            <a:spLocks noGrp="1"/>
          </p:cNvSpPr>
          <p:nvPr>
            <p:ph type="dt" sz="half" idx="10"/>
          </p:nvPr>
        </p:nvSpPr>
        <p:spPr>
          <a:xfrm>
            <a:off x="1209907" y="6494974"/>
            <a:ext cx="1847385"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dirty="0">
                <a:ln>
                  <a:noFill/>
                </a:ln>
                <a:solidFill>
                  <a:prstClr val="white"/>
                </a:solidFill>
                <a:effectLst/>
                <a:uLnTx/>
                <a:uFillTx/>
                <a:latin typeface="Constantia" panose="02030602050306030303" pitchFamily="18" charset="0"/>
                <a:ea typeface="等线" panose="02010600030101010101" pitchFamily="2" charset="-122"/>
                <a:cs typeface="Times" panose="02020603050405020304" pitchFamily="18" charset="0"/>
              </a:rPr>
              <a:t>April 24, 2024</a:t>
            </a:r>
            <a:endParaRPr kumimoji="0" lang="zh-CN" altLang="en-US" sz="1400" b="1" i="0" u="none" strike="noStrike" kern="1200" cap="none" spc="0" normalizeH="0" baseline="0" noProof="0" dirty="0">
              <a:ln>
                <a:noFill/>
              </a:ln>
              <a:solidFill>
                <a:prstClr val="white"/>
              </a:solidFill>
              <a:effectLst/>
              <a:uLnTx/>
              <a:uFillTx/>
              <a:latin typeface="Constantia" panose="02030602050306030303" pitchFamily="18" charset="0"/>
              <a:ea typeface="等线" panose="02010600030101010101" pitchFamily="2" charset="-122"/>
              <a:cs typeface="Times" panose="02020603050405020304" pitchFamily="18" charset="0"/>
            </a:endParaRPr>
          </a:p>
        </p:txBody>
      </p:sp>
      <p:sp>
        <p:nvSpPr>
          <p:cNvPr id="25" name="Fußzeilenplatzhalter 4">
            <a:extLst>
              <a:ext uri="{FF2B5EF4-FFF2-40B4-BE49-F238E27FC236}">
                <a16:creationId xmlns:a16="http://schemas.microsoft.com/office/drawing/2014/main" id="{74159A29-4F5F-4065-934C-13F30643D46E}"/>
              </a:ext>
            </a:extLst>
          </p:cNvPr>
          <p:cNvSpPr>
            <a:spLocks noGrp="1"/>
          </p:cNvSpPr>
          <p:nvPr>
            <p:ph type="ftr" sz="quarter" idx="11"/>
          </p:nvPr>
        </p:nvSpPr>
        <p:spPr>
          <a:xfrm>
            <a:off x="4095916" y="6553437"/>
            <a:ext cx="4520431" cy="273844"/>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dirty="0">
                <a:ln>
                  <a:noFill/>
                </a:ln>
                <a:solidFill>
                  <a:prstClr val="white"/>
                </a:solidFill>
                <a:effectLst/>
                <a:uLnTx/>
                <a:uFillTx/>
                <a:latin typeface="Constantia" panose="02030602050306030303" pitchFamily="18" charset="0"/>
                <a:ea typeface="等线" panose="02010600030101010101" pitchFamily="2" charset="-122"/>
                <a:cs typeface="+mn-cs"/>
              </a:rPr>
              <a:t>Zero Zhao | HUST </a:t>
            </a:r>
            <a:endParaRPr kumimoji="0" lang="zh-CN" altLang="en-US" sz="1400" b="1" i="0" u="none" strike="noStrike" kern="1200" cap="none" spc="0" normalizeH="0" baseline="0" noProof="0" dirty="0">
              <a:ln>
                <a:noFill/>
              </a:ln>
              <a:solidFill>
                <a:prstClr val="white"/>
              </a:solidFill>
              <a:effectLst/>
              <a:uLnTx/>
              <a:uFillTx/>
              <a:latin typeface="Constantia" panose="02030602050306030303" pitchFamily="18" charset="0"/>
              <a:ea typeface="等线" panose="02010600030101010101" pitchFamily="2" charset="-122"/>
              <a:cs typeface="+mn-cs"/>
            </a:endParaRPr>
          </a:p>
        </p:txBody>
      </p:sp>
      <p:cxnSp>
        <p:nvCxnSpPr>
          <p:cNvPr id="26" name="直接连接符 25">
            <a:extLst>
              <a:ext uri="{FF2B5EF4-FFF2-40B4-BE49-F238E27FC236}">
                <a16:creationId xmlns:a16="http://schemas.microsoft.com/office/drawing/2014/main" id="{2C0A00E8-DC77-4A26-A219-150776549D88}"/>
              </a:ext>
            </a:extLst>
          </p:cNvPr>
          <p:cNvCxnSpPr/>
          <p:nvPr/>
        </p:nvCxnSpPr>
        <p:spPr>
          <a:xfrm>
            <a:off x="385590" y="859531"/>
            <a:ext cx="11479576" cy="0"/>
          </a:xfrm>
          <a:prstGeom prst="line">
            <a:avLst/>
          </a:prstGeom>
          <a:ln w="38100">
            <a:solidFill>
              <a:srgbClr val="4747BA"/>
            </a:solidFill>
          </a:ln>
        </p:spPr>
        <p:style>
          <a:lnRef idx="1">
            <a:schemeClr val="accent1"/>
          </a:lnRef>
          <a:fillRef idx="0">
            <a:schemeClr val="accent1"/>
          </a:fillRef>
          <a:effectRef idx="0">
            <a:schemeClr val="accent1"/>
          </a:effectRef>
          <a:fontRef idx="minor">
            <a:schemeClr val="tx1"/>
          </a:fontRef>
        </p:style>
      </p:cxnSp>
      <p:sp>
        <p:nvSpPr>
          <p:cNvPr id="19" name="文本框 18">
            <a:extLst>
              <a:ext uri="{FF2B5EF4-FFF2-40B4-BE49-F238E27FC236}">
                <a16:creationId xmlns:a16="http://schemas.microsoft.com/office/drawing/2014/main" id="{3B78C344-5CA5-0040-BEE1-94109FE221CD}"/>
              </a:ext>
            </a:extLst>
          </p:cNvPr>
          <p:cNvSpPr txBox="1"/>
          <p:nvPr/>
        </p:nvSpPr>
        <p:spPr>
          <a:xfrm>
            <a:off x="415183" y="166469"/>
            <a:ext cx="6798981" cy="646331"/>
          </a:xfrm>
          <a:prstGeom prst="rect">
            <a:avLst/>
          </a:prstGeom>
          <a:noFill/>
        </p:spPr>
        <p:txBody>
          <a:bodyPr wrap="square" rtlCol="0">
            <a:spAutoFit/>
          </a:bodyPr>
          <a:lstStyle/>
          <a:p>
            <a:pPr marL="0" marR="0" lvl="0" indent="0" algn="l" defTabSz="914400" rtl="0" eaLnBrk="1" fontAlgn="auto" latinLnBrk="0" hangingPunct="1">
              <a:lnSpc>
                <a:spcPct val="90000"/>
              </a:lnSpc>
              <a:spcBef>
                <a:spcPts val="1000"/>
              </a:spcBef>
              <a:spcAft>
                <a:spcPts val="0"/>
              </a:spcAft>
              <a:buClrTx/>
              <a:buSzTx/>
              <a:buFontTx/>
              <a:buNone/>
              <a:tabLst/>
              <a:defRPr/>
            </a:pPr>
            <a:r>
              <a:rPr kumimoji="0" lang="en-US" altLang="zh-CN" sz="3600" b="1" i="0" u="none" strike="noStrike" kern="1200" cap="none" spc="0" normalizeH="0" baseline="0" noProof="0" dirty="0" err="1">
                <a:ln>
                  <a:noFill/>
                </a:ln>
                <a:solidFill>
                  <a:srgbClr val="4747BA"/>
                </a:solidFill>
                <a:effectLst/>
                <a:uLnTx/>
                <a:uFillTx/>
                <a:latin typeface="Constantia" panose="02030602050306030303" pitchFamily="18" charset="0"/>
                <a:ea typeface="腾讯体 W3" panose="020C04030202040F0204" pitchFamily="34" charset="-122"/>
                <a:cs typeface="Times" panose="02020603050405020304" pitchFamily="18" charset="0"/>
              </a:rPr>
              <a:t>iTransformer</a:t>
            </a:r>
            <a:r>
              <a:rPr kumimoji="0" lang="en-US" altLang="zh-CN" sz="4000" b="1" i="0" u="none" strike="noStrike" kern="1200" cap="none" spc="0" normalizeH="0" baseline="0" noProof="0" dirty="0">
                <a:ln>
                  <a:noFill/>
                </a:ln>
                <a:solidFill>
                  <a:srgbClr val="4747BA"/>
                </a:solidFill>
                <a:effectLst/>
                <a:uLnTx/>
                <a:uFillTx/>
                <a:latin typeface="Constantia" panose="02030602050306030303" pitchFamily="18" charset="0"/>
                <a:ea typeface="腾讯体 W3" panose="020C04030202040F0204" pitchFamily="34" charset="-122"/>
                <a:cs typeface="Times" panose="02020603050405020304" pitchFamily="18" charset="0"/>
              </a:rPr>
              <a:t> </a:t>
            </a:r>
            <a:endParaRPr kumimoji="0" lang="zh-CN" altLang="en-US" sz="4000" b="1" i="0" u="none" strike="noStrike" kern="1200" cap="none" spc="0" normalizeH="0" baseline="0" noProof="0" dirty="0">
              <a:ln>
                <a:noFill/>
              </a:ln>
              <a:solidFill>
                <a:srgbClr val="4747BA"/>
              </a:solidFill>
              <a:effectLst/>
              <a:uLnTx/>
              <a:uFillTx/>
              <a:latin typeface="Constantia" panose="02030602050306030303" pitchFamily="18" charset="0"/>
              <a:ea typeface="腾讯体 W3" panose="020C04030202040F0204" pitchFamily="34" charset="-122"/>
              <a:cs typeface="Times" panose="02020603050405020304" pitchFamily="18" charset="0"/>
            </a:endParaRPr>
          </a:p>
        </p:txBody>
      </p:sp>
      <p:pic>
        <p:nvPicPr>
          <p:cNvPr id="23" name="图片 22">
            <a:extLst>
              <a:ext uri="{FF2B5EF4-FFF2-40B4-BE49-F238E27FC236}">
                <a16:creationId xmlns:a16="http://schemas.microsoft.com/office/drawing/2014/main" id="{C59D9062-D538-4E10-A387-AAFC9F1C806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4063" y="218980"/>
            <a:ext cx="730337" cy="556270"/>
          </a:xfrm>
          <a:prstGeom prst="rect">
            <a:avLst/>
          </a:prstGeom>
        </p:spPr>
      </p:pic>
      <p:sp>
        <p:nvSpPr>
          <p:cNvPr id="14" name="灯片编号占位符 8">
            <a:extLst>
              <a:ext uri="{FF2B5EF4-FFF2-40B4-BE49-F238E27FC236}">
                <a16:creationId xmlns:a16="http://schemas.microsoft.com/office/drawing/2014/main" id="{CBDE027A-9753-BE4F-9E92-B646C7AB4689}"/>
              </a:ext>
            </a:extLst>
          </p:cNvPr>
          <p:cNvSpPr>
            <a:spLocks noGrp="1"/>
          </p:cNvSpPr>
          <p:nvPr>
            <p:ph type="sldNum" sz="quarter" idx="12"/>
          </p:nvPr>
        </p:nvSpPr>
        <p:spPr>
          <a:xfrm>
            <a:off x="9847869" y="6405035"/>
            <a:ext cx="809393" cy="545001"/>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152851E7-9224-42D2-A4FF-119762E40804}" type="slidenum">
              <a:rPr kumimoji="0" lang="zh-CN" altLang="en-US" sz="1400" b="1" i="0" u="none" strike="noStrike" kern="1200" cap="none" spc="0" normalizeH="0" baseline="0" noProof="0" smtClean="0">
                <a:ln>
                  <a:noFill/>
                </a:ln>
                <a:solidFill>
                  <a:prstClr val="white"/>
                </a:solidFill>
                <a:effectLst/>
                <a:uLnTx/>
                <a:uFillTx/>
                <a:latin typeface="Constantia" panose="02030602050306030303" pitchFamily="18" charset="0"/>
                <a:ea typeface="等线" panose="02010600030101010101" pitchFamily="2" charset="-122"/>
                <a:cs typeface="Times" panose="02020603050405020304" pitchFamily="18" charset="0"/>
              </a:rPr>
              <a:pPr marL="0" marR="0" lvl="0" indent="0" algn="ctr" defTabSz="914400" rtl="0" eaLnBrk="1" fontAlgn="auto" latinLnBrk="0" hangingPunct="1">
                <a:lnSpc>
                  <a:spcPct val="100000"/>
                </a:lnSpc>
                <a:spcBef>
                  <a:spcPts val="0"/>
                </a:spcBef>
                <a:spcAft>
                  <a:spcPts val="0"/>
                </a:spcAft>
                <a:buClrTx/>
                <a:buSzTx/>
                <a:buFontTx/>
                <a:buNone/>
                <a:tabLst/>
                <a:defRPr/>
              </a:pPr>
              <a:t>10</a:t>
            </a:fld>
            <a:endParaRPr kumimoji="0" lang="zh-CN" altLang="en-US" sz="1400" b="1" i="0" u="none" strike="noStrike" kern="1200" cap="none" spc="0" normalizeH="0" baseline="0" noProof="0" dirty="0">
              <a:ln>
                <a:noFill/>
              </a:ln>
              <a:solidFill>
                <a:prstClr val="white"/>
              </a:solidFill>
              <a:effectLst/>
              <a:uLnTx/>
              <a:uFillTx/>
              <a:latin typeface="Constantia" panose="02030602050306030303" pitchFamily="18" charset="0"/>
              <a:ea typeface="等线" panose="02010600030101010101" pitchFamily="2" charset="-122"/>
              <a:cs typeface="Times" panose="02020603050405020304" pitchFamily="18" charset="0"/>
            </a:endParaRPr>
          </a:p>
        </p:txBody>
      </p:sp>
      <p:pic>
        <p:nvPicPr>
          <p:cNvPr id="44" name="图片 4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90829" y="204228"/>
            <a:ext cx="3323471" cy="570629"/>
          </a:xfrm>
          <a:prstGeom prst="rect">
            <a:avLst/>
          </a:prstGeom>
        </p:spPr>
      </p:pic>
      <p:pic>
        <p:nvPicPr>
          <p:cNvPr id="4" name="图片 3" descr="图示&#10;&#10;描述已自动生成">
            <a:extLst>
              <a:ext uri="{FF2B5EF4-FFF2-40B4-BE49-F238E27FC236}">
                <a16:creationId xmlns:a16="http://schemas.microsoft.com/office/drawing/2014/main" id="{E98057FC-5046-1181-64E6-064F128E0B9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46049" y="1057278"/>
            <a:ext cx="8817151" cy="2832128"/>
          </a:xfrm>
          <a:prstGeom prst="rect">
            <a:avLst/>
          </a:prstGeom>
        </p:spPr>
      </p:pic>
      <p:pic>
        <p:nvPicPr>
          <p:cNvPr id="3" name="图片 2" descr="图形用户界面, 图表, 应用程序, 折线图&#10;&#10;描述已自动生成">
            <a:extLst>
              <a:ext uri="{FF2B5EF4-FFF2-40B4-BE49-F238E27FC236}">
                <a16:creationId xmlns:a16="http://schemas.microsoft.com/office/drawing/2014/main" id="{85B6C28C-B3B5-E60F-CF88-2AEC62E68CF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60874" y="4026077"/>
            <a:ext cx="8451271" cy="2332226"/>
          </a:xfrm>
          <a:prstGeom prst="rect">
            <a:avLst/>
          </a:prstGeom>
        </p:spPr>
      </p:pic>
    </p:spTree>
    <p:extLst>
      <p:ext uri="{BB962C8B-B14F-4D97-AF65-F5344CB8AC3E}">
        <p14:creationId xmlns:p14="http://schemas.microsoft.com/office/powerpoint/2010/main" val="1546847817"/>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a:extLst>
              <a:ext uri="{FF2B5EF4-FFF2-40B4-BE49-F238E27FC236}">
                <a16:creationId xmlns:a16="http://schemas.microsoft.com/office/drawing/2014/main" id="{B8CED823-FFFD-4AA2-9092-D8FBE51CAEB8}"/>
              </a:ext>
            </a:extLst>
          </p:cNvPr>
          <p:cNvSpPr/>
          <p:nvPr/>
        </p:nvSpPr>
        <p:spPr>
          <a:xfrm>
            <a:off x="0" y="6522720"/>
            <a:ext cx="4267200" cy="335280"/>
          </a:xfrm>
          <a:prstGeom prst="rect">
            <a:avLst/>
          </a:prstGeom>
          <a:solidFill>
            <a:srgbClr val="4747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8" name="矩形 17">
            <a:extLst>
              <a:ext uri="{FF2B5EF4-FFF2-40B4-BE49-F238E27FC236}">
                <a16:creationId xmlns:a16="http://schemas.microsoft.com/office/drawing/2014/main" id="{AE30AF1C-CA8E-427B-9DBA-C8AB565AFF38}"/>
              </a:ext>
            </a:extLst>
          </p:cNvPr>
          <p:cNvSpPr/>
          <p:nvPr/>
        </p:nvSpPr>
        <p:spPr>
          <a:xfrm>
            <a:off x="4267200" y="6522720"/>
            <a:ext cx="4267200" cy="335280"/>
          </a:xfrm>
          <a:prstGeom prst="rect">
            <a:avLst/>
          </a:prstGeom>
          <a:solidFill>
            <a:srgbClr val="8484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20" name="矩形 19">
            <a:extLst>
              <a:ext uri="{FF2B5EF4-FFF2-40B4-BE49-F238E27FC236}">
                <a16:creationId xmlns:a16="http://schemas.microsoft.com/office/drawing/2014/main" id="{287E9C25-FEFC-4DB2-BBD6-EAB98C4DEA1E}"/>
              </a:ext>
            </a:extLst>
          </p:cNvPr>
          <p:cNvSpPr/>
          <p:nvPr/>
        </p:nvSpPr>
        <p:spPr>
          <a:xfrm>
            <a:off x="8534400" y="6522720"/>
            <a:ext cx="3657600" cy="335280"/>
          </a:xfrm>
          <a:prstGeom prst="rect">
            <a:avLst/>
          </a:prstGeom>
          <a:solidFill>
            <a:srgbClr val="ADADE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dirty="0">
              <a:ln>
                <a:noFill/>
              </a:ln>
              <a:solidFill>
                <a:prstClr val="white"/>
              </a:solidFill>
              <a:effectLst/>
              <a:uLnTx/>
              <a:uFillTx/>
              <a:latin typeface="Constantia" panose="02030602050306030303" pitchFamily="18" charset="0"/>
              <a:ea typeface="等线" panose="02010600030101010101" pitchFamily="2" charset="-122"/>
              <a:cs typeface="+mn-cs"/>
            </a:endParaRPr>
          </a:p>
        </p:txBody>
      </p:sp>
      <p:sp>
        <p:nvSpPr>
          <p:cNvPr id="24" name="日期占位符 7">
            <a:extLst>
              <a:ext uri="{FF2B5EF4-FFF2-40B4-BE49-F238E27FC236}">
                <a16:creationId xmlns:a16="http://schemas.microsoft.com/office/drawing/2014/main" id="{A472F3E3-BF27-4214-96FF-F1674F8CACD2}"/>
              </a:ext>
            </a:extLst>
          </p:cNvPr>
          <p:cNvSpPr>
            <a:spLocks noGrp="1"/>
          </p:cNvSpPr>
          <p:nvPr>
            <p:ph type="dt" sz="half" idx="10"/>
          </p:nvPr>
        </p:nvSpPr>
        <p:spPr>
          <a:xfrm>
            <a:off x="1209907" y="6494974"/>
            <a:ext cx="1847385"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dirty="0">
                <a:ln>
                  <a:noFill/>
                </a:ln>
                <a:solidFill>
                  <a:prstClr val="white"/>
                </a:solidFill>
                <a:effectLst/>
                <a:uLnTx/>
                <a:uFillTx/>
                <a:latin typeface="Constantia" panose="02030602050306030303" pitchFamily="18" charset="0"/>
                <a:ea typeface="等线" panose="02010600030101010101" pitchFamily="2" charset="-122"/>
                <a:cs typeface="Times" panose="02020603050405020304" pitchFamily="18" charset="0"/>
              </a:rPr>
              <a:t>April 24, 2024</a:t>
            </a:r>
            <a:endParaRPr kumimoji="0" lang="zh-CN" altLang="en-US" sz="1400" b="1" i="0" u="none" strike="noStrike" kern="1200" cap="none" spc="0" normalizeH="0" baseline="0" noProof="0" dirty="0">
              <a:ln>
                <a:noFill/>
              </a:ln>
              <a:solidFill>
                <a:prstClr val="white"/>
              </a:solidFill>
              <a:effectLst/>
              <a:uLnTx/>
              <a:uFillTx/>
              <a:latin typeface="Constantia" panose="02030602050306030303" pitchFamily="18" charset="0"/>
              <a:ea typeface="等线" panose="02010600030101010101" pitchFamily="2" charset="-122"/>
              <a:cs typeface="Times" panose="02020603050405020304" pitchFamily="18" charset="0"/>
            </a:endParaRPr>
          </a:p>
        </p:txBody>
      </p:sp>
      <p:sp>
        <p:nvSpPr>
          <p:cNvPr id="25" name="Fußzeilenplatzhalter 4">
            <a:extLst>
              <a:ext uri="{FF2B5EF4-FFF2-40B4-BE49-F238E27FC236}">
                <a16:creationId xmlns:a16="http://schemas.microsoft.com/office/drawing/2014/main" id="{74159A29-4F5F-4065-934C-13F30643D46E}"/>
              </a:ext>
            </a:extLst>
          </p:cNvPr>
          <p:cNvSpPr>
            <a:spLocks noGrp="1"/>
          </p:cNvSpPr>
          <p:nvPr>
            <p:ph type="ftr" sz="quarter" idx="11"/>
          </p:nvPr>
        </p:nvSpPr>
        <p:spPr>
          <a:xfrm>
            <a:off x="4095916" y="6553437"/>
            <a:ext cx="4520431" cy="273844"/>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dirty="0">
                <a:ln>
                  <a:noFill/>
                </a:ln>
                <a:solidFill>
                  <a:prstClr val="white"/>
                </a:solidFill>
                <a:effectLst/>
                <a:uLnTx/>
                <a:uFillTx/>
                <a:latin typeface="Constantia" panose="02030602050306030303" pitchFamily="18" charset="0"/>
                <a:ea typeface="等线" panose="02010600030101010101" pitchFamily="2" charset="-122"/>
                <a:cs typeface="+mn-cs"/>
              </a:rPr>
              <a:t>Zero Zhao | HUST </a:t>
            </a:r>
            <a:endParaRPr kumimoji="0" lang="zh-CN" altLang="en-US" sz="1400" b="1" i="0" u="none" strike="noStrike" kern="1200" cap="none" spc="0" normalizeH="0" baseline="0" noProof="0" dirty="0">
              <a:ln>
                <a:noFill/>
              </a:ln>
              <a:solidFill>
                <a:prstClr val="white"/>
              </a:solidFill>
              <a:effectLst/>
              <a:uLnTx/>
              <a:uFillTx/>
              <a:latin typeface="Constantia" panose="02030602050306030303" pitchFamily="18" charset="0"/>
              <a:ea typeface="等线" panose="02010600030101010101" pitchFamily="2" charset="-122"/>
              <a:cs typeface="+mn-cs"/>
            </a:endParaRPr>
          </a:p>
        </p:txBody>
      </p:sp>
      <p:cxnSp>
        <p:nvCxnSpPr>
          <p:cNvPr id="26" name="直接连接符 25">
            <a:extLst>
              <a:ext uri="{FF2B5EF4-FFF2-40B4-BE49-F238E27FC236}">
                <a16:creationId xmlns:a16="http://schemas.microsoft.com/office/drawing/2014/main" id="{2C0A00E8-DC77-4A26-A219-150776549D88}"/>
              </a:ext>
            </a:extLst>
          </p:cNvPr>
          <p:cNvCxnSpPr/>
          <p:nvPr/>
        </p:nvCxnSpPr>
        <p:spPr>
          <a:xfrm>
            <a:off x="385590" y="859531"/>
            <a:ext cx="11479576" cy="0"/>
          </a:xfrm>
          <a:prstGeom prst="line">
            <a:avLst/>
          </a:prstGeom>
          <a:ln w="38100">
            <a:solidFill>
              <a:srgbClr val="4747BA"/>
            </a:solidFill>
          </a:ln>
        </p:spPr>
        <p:style>
          <a:lnRef idx="1">
            <a:schemeClr val="accent1"/>
          </a:lnRef>
          <a:fillRef idx="0">
            <a:schemeClr val="accent1"/>
          </a:fillRef>
          <a:effectRef idx="0">
            <a:schemeClr val="accent1"/>
          </a:effectRef>
          <a:fontRef idx="minor">
            <a:schemeClr val="tx1"/>
          </a:fontRef>
        </p:style>
      </p:cxnSp>
      <p:sp>
        <p:nvSpPr>
          <p:cNvPr id="19" name="文本框 18">
            <a:extLst>
              <a:ext uri="{FF2B5EF4-FFF2-40B4-BE49-F238E27FC236}">
                <a16:creationId xmlns:a16="http://schemas.microsoft.com/office/drawing/2014/main" id="{3B78C344-5CA5-0040-BEE1-94109FE221CD}"/>
              </a:ext>
            </a:extLst>
          </p:cNvPr>
          <p:cNvSpPr txBox="1"/>
          <p:nvPr/>
        </p:nvSpPr>
        <p:spPr>
          <a:xfrm>
            <a:off x="415183" y="166469"/>
            <a:ext cx="6798981" cy="646331"/>
          </a:xfrm>
          <a:prstGeom prst="rect">
            <a:avLst/>
          </a:prstGeom>
          <a:noFill/>
        </p:spPr>
        <p:txBody>
          <a:bodyPr wrap="square" rtlCol="0">
            <a:spAutoFit/>
          </a:bodyPr>
          <a:lstStyle/>
          <a:p>
            <a:pPr marL="0" marR="0" lvl="0" indent="0" algn="l" defTabSz="914400" rtl="0" eaLnBrk="1" fontAlgn="auto" latinLnBrk="0" hangingPunct="1">
              <a:lnSpc>
                <a:spcPct val="90000"/>
              </a:lnSpc>
              <a:spcBef>
                <a:spcPts val="1000"/>
              </a:spcBef>
              <a:spcAft>
                <a:spcPts val="0"/>
              </a:spcAft>
              <a:buClrTx/>
              <a:buSzTx/>
              <a:buFontTx/>
              <a:buNone/>
              <a:tabLst/>
              <a:defRPr/>
            </a:pPr>
            <a:r>
              <a:rPr kumimoji="0" lang="en-US" altLang="zh-CN" sz="3600" b="1" i="0" u="none" strike="noStrike" kern="1200" cap="none" spc="0" normalizeH="0" baseline="0" noProof="0" dirty="0" err="1">
                <a:ln>
                  <a:noFill/>
                </a:ln>
                <a:solidFill>
                  <a:srgbClr val="4747BA"/>
                </a:solidFill>
                <a:effectLst/>
                <a:uLnTx/>
                <a:uFillTx/>
                <a:latin typeface="Constantia" panose="02030602050306030303" pitchFamily="18" charset="0"/>
                <a:ea typeface="腾讯体 W3" panose="020C04030202040F0204" pitchFamily="34" charset="-122"/>
                <a:cs typeface="Times" panose="02020603050405020304" pitchFamily="18" charset="0"/>
              </a:rPr>
              <a:t>iTransformer</a:t>
            </a:r>
            <a:r>
              <a:rPr kumimoji="0" lang="en-US" altLang="zh-CN" sz="4000" b="1" i="0" u="none" strike="noStrike" kern="1200" cap="none" spc="0" normalizeH="0" baseline="0" noProof="0" dirty="0">
                <a:ln>
                  <a:noFill/>
                </a:ln>
                <a:solidFill>
                  <a:srgbClr val="4747BA"/>
                </a:solidFill>
                <a:effectLst/>
                <a:uLnTx/>
                <a:uFillTx/>
                <a:latin typeface="Constantia" panose="02030602050306030303" pitchFamily="18" charset="0"/>
                <a:ea typeface="腾讯体 W3" panose="020C04030202040F0204" pitchFamily="34" charset="-122"/>
                <a:cs typeface="Times" panose="02020603050405020304" pitchFamily="18" charset="0"/>
              </a:rPr>
              <a:t> </a:t>
            </a:r>
            <a:endParaRPr kumimoji="0" lang="zh-CN" altLang="en-US" sz="4000" b="1" i="0" u="none" strike="noStrike" kern="1200" cap="none" spc="0" normalizeH="0" baseline="0" noProof="0" dirty="0">
              <a:ln>
                <a:noFill/>
              </a:ln>
              <a:solidFill>
                <a:srgbClr val="4747BA"/>
              </a:solidFill>
              <a:effectLst/>
              <a:uLnTx/>
              <a:uFillTx/>
              <a:latin typeface="Constantia" panose="02030602050306030303" pitchFamily="18" charset="0"/>
              <a:ea typeface="腾讯体 W3" panose="020C04030202040F0204" pitchFamily="34" charset="-122"/>
              <a:cs typeface="Times" panose="02020603050405020304" pitchFamily="18" charset="0"/>
            </a:endParaRPr>
          </a:p>
        </p:txBody>
      </p:sp>
      <p:pic>
        <p:nvPicPr>
          <p:cNvPr id="23" name="图片 22">
            <a:extLst>
              <a:ext uri="{FF2B5EF4-FFF2-40B4-BE49-F238E27FC236}">
                <a16:creationId xmlns:a16="http://schemas.microsoft.com/office/drawing/2014/main" id="{C59D9062-D538-4E10-A387-AAFC9F1C806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4063" y="218980"/>
            <a:ext cx="730337" cy="556270"/>
          </a:xfrm>
          <a:prstGeom prst="rect">
            <a:avLst/>
          </a:prstGeom>
        </p:spPr>
      </p:pic>
      <p:sp>
        <p:nvSpPr>
          <p:cNvPr id="14" name="灯片编号占位符 8">
            <a:extLst>
              <a:ext uri="{FF2B5EF4-FFF2-40B4-BE49-F238E27FC236}">
                <a16:creationId xmlns:a16="http://schemas.microsoft.com/office/drawing/2014/main" id="{CBDE027A-9753-BE4F-9E92-B646C7AB4689}"/>
              </a:ext>
            </a:extLst>
          </p:cNvPr>
          <p:cNvSpPr>
            <a:spLocks noGrp="1"/>
          </p:cNvSpPr>
          <p:nvPr>
            <p:ph type="sldNum" sz="quarter" idx="12"/>
          </p:nvPr>
        </p:nvSpPr>
        <p:spPr>
          <a:xfrm>
            <a:off x="9847869" y="6405035"/>
            <a:ext cx="809393" cy="545001"/>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152851E7-9224-42D2-A4FF-119762E40804}" type="slidenum">
              <a:rPr kumimoji="0" lang="zh-CN" altLang="en-US" sz="1400" b="1" i="0" u="none" strike="noStrike" kern="1200" cap="none" spc="0" normalizeH="0" baseline="0" noProof="0" smtClean="0">
                <a:ln>
                  <a:noFill/>
                </a:ln>
                <a:solidFill>
                  <a:prstClr val="white"/>
                </a:solidFill>
                <a:effectLst/>
                <a:uLnTx/>
                <a:uFillTx/>
                <a:latin typeface="Constantia" panose="02030602050306030303" pitchFamily="18" charset="0"/>
                <a:ea typeface="等线" panose="02010600030101010101" pitchFamily="2" charset="-122"/>
                <a:cs typeface="Times" panose="02020603050405020304" pitchFamily="18" charset="0"/>
              </a:rPr>
              <a:pPr marL="0" marR="0" lvl="0" indent="0" algn="ctr" defTabSz="914400" rtl="0" eaLnBrk="1" fontAlgn="auto" latinLnBrk="0" hangingPunct="1">
                <a:lnSpc>
                  <a:spcPct val="100000"/>
                </a:lnSpc>
                <a:spcBef>
                  <a:spcPts val="0"/>
                </a:spcBef>
                <a:spcAft>
                  <a:spcPts val="0"/>
                </a:spcAft>
                <a:buClrTx/>
                <a:buSzTx/>
                <a:buFontTx/>
                <a:buNone/>
                <a:tabLst/>
                <a:defRPr/>
              </a:pPr>
              <a:t>11</a:t>
            </a:fld>
            <a:endParaRPr kumimoji="0" lang="zh-CN" altLang="en-US" sz="1400" b="1" i="0" u="none" strike="noStrike" kern="1200" cap="none" spc="0" normalizeH="0" baseline="0" noProof="0" dirty="0">
              <a:ln>
                <a:noFill/>
              </a:ln>
              <a:solidFill>
                <a:prstClr val="white"/>
              </a:solidFill>
              <a:effectLst/>
              <a:uLnTx/>
              <a:uFillTx/>
              <a:latin typeface="Constantia" panose="02030602050306030303" pitchFamily="18" charset="0"/>
              <a:ea typeface="等线" panose="02010600030101010101" pitchFamily="2" charset="-122"/>
              <a:cs typeface="Times" panose="02020603050405020304" pitchFamily="18" charset="0"/>
            </a:endParaRPr>
          </a:p>
        </p:txBody>
      </p:sp>
      <p:pic>
        <p:nvPicPr>
          <p:cNvPr id="44" name="图片 4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90829" y="204228"/>
            <a:ext cx="3323471" cy="570629"/>
          </a:xfrm>
          <a:prstGeom prst="rect">
            <a:avLst/>
          </a:prstGeom>
        </p:spPr>
      </p:pic>
      <p:pic>
        <p:nvPicPr>
          <p:cNvPr id="13" name="图片 12" descr="图示, 工程绘图&#10;&#10;描述已自动生成">
            <a:extLst>
              <a:ext uri="{FF2B5EF4-FFF2-40B4-BE49-F238E27FC236}">
                <a16:creationId xmlns:a16="http://schemas.microsoft.com/office/drawing/2014/main" id="{C081965B-82EF-1877-F841-A336A7B5C6F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49490" y="1293993"/>
            <a:ext cx="9130156" cy="3607188"/>
          </a:xfrm>
          <a:prstGeom prst="rect">
            <a:avLst/>
          </a:prstGeom>
        </p:spPr>
      </p:pic>
      <p:sp>
        <p:nvSpPr>
          <p:cNvPr id="2" name="文本框 1">
            <a:extLst>
              <a:ext uri="{FF2B5EF4-FFF2-40B4-BE49-F238E27FC236}">
                <a16:creationId xmlns:a16="http://schemas.microsoft.com/office/drawing/2014/main" id="{21706295-D1A1-3F57-121F-29EA99B87FF5}"/>
              </a:ext>
            </a:extLst>
          </p:cNvPr>
          <p:cNvSpPr txBox="1"/>
          <p:nvPr/>
        </p:nvSpPr>
        <p:spPr>
          <a:xfrm>
            <a:off x="582939" y="5272653"/>
            <a:ext cx="11635722" cy="3316805"/>
          </a:xfrm>
          <a:prstGeom prst="rect">
            <a:avLst/>
          </a:prstGeom>
          <a:noFill/>
        </p:spPr>
        <p:txBody>
          <a:bodyPr wrap="square" rtlCol="0">
            <a:spAutoFit/>
          </a:bodyPr>
          <a:lstStyle/>
          <a:p>
            <a:pPr lvl="0">
              <a:lnSpc>
                <a:spcPct val="90000"/>
              </a:lnSpc>
              <a:spcBef>
                <a:spcPts val="1000"/>
              </a:spcBef>
              <a:defRPr/>
            </a:pPr>
            <a:r>
              <a:rPr lang="zh-CN" altLang="en-US" sz="1600" b="1" dirty="0">
                <a:latin typeface="Constantia" panose="02030602050306030303" pitchFamily="18" charset="0"/>
                <a:ea typeface="腾讯体 W3" panose="020C04030202040F0204" pitchFamily="34" charset="-122"/>
                <a:cs typeface="Times" panose="02020603050405020304" pitchFamily="18" charset="0"/>
              </a:rPr>
              <a:t>基于前文时序预测中遇到的问题，本文提出了一种全新的</a:t>
            </a:r>
            <a:r>
              <a:rPr lang="en-US" altLang="zh-CN" sz="1600" b="1" dirty="0">
                <a:latin typeface="Constantia" panose="02030602050306030303" pitchFamily="18" charset="0"/>
                <a:ea typeface="腾讯体 W3" panose="020C04030202040F0204" pitchFamily="34" charset="-122"/>
                <a:cs typeface="Times" panose="02020603050405020304" pitchFamily="18" charset="0"/>
              </a:rPr>
              <a:t>transformer</a:t>
            </a:r>
            <a:r>
              <a:rPr lang="zh-CN" altLang="en-US" sz="1600" b="1" dirty="0">
                <a:latin typeface="Constantia" panose="02030602050306030303" pitchFamily="18" charset="0"/>
                <a:ea typeface="腾讯体 W3" panose="020C04030202040F0204" pitchFamily="34" charset="-122"/>
                <a:cs typeface="Times" panose="02020603050405020304" pitchFamily="18" charset="0"/>
              </a:rPr>
              <a:t>架构，在不改变</a:t>
            </a:r>
            <a:r>
              <a:rPr lang="en-US" altLang="zh-CN" sz="1600" b="1" dirty="0">
                <a:latin typeface="Constantia" panose="02030602050306030303" pitchFamily="18" charset="0"/>
                <a:ea typeface="腾讯体 W3" panose="020C04030202040F0204" pitchFamily="34" charset="-122"/>
                <a:cs typeface="Times" panose="02020603050405020304" pitchFamily="18" charset="0"/>
              </a:rPr>
              <a:t>transformer</a:t>
            </a:r>
            <a:r>
              <a:rPr lang="zh-CN" altLang="en-US" sz="1600" b="1" dirty="0">
                <a:latin typeface="Constantia" panose="02030602050306030303" pitchFamily="18" charset="0"/>
                <a:ea typeface="腾讯体 W3" panose="020C04030202040F0204" pitchFamily="34" charset="-122"/>
                <a:cs typeface="Times" panose="02020603050405020304" pitchFamily="18" charset="0"/>
              </a:rPr>
              <a:t>原有的网络架构下，</a:t>
            </a:r>
            <a:endParaRPr lang="en-US" altLang="zh-CN" sz="1600" b="1" dirty="0">
              <a:latin typeface="Constantia" panose="02030602050306030303" pitchFamily="18" charset="0"/>
              <a:ea typeface="腾讯体 W3" panose="020C04030202040F0204" pitchFamily="34" charset="-122"/>
              <a:cs typeface="Times" panose="02020603050405020304" pitchFamily="18" charset="0"/>
            </a:endParaRPr>
          </a:p>
          <a:p>
            <a:pPr lvl="0">
              <a:lnSpc>
                <a:spcPct val="90000"/>
              </a:lnSpc>
              <a:spcBef>
                <a:spcPts val="1000"/>
              </a:spcBef>
              <a:defRPr/>
            </a:pPr>
            <a:r>
              <a:rPr lang="zh-CN" altLang="en-US" sz="1600" b="1" dirty="0">
                <a:latin typeface="Constantia" panose="02030602050306030303" pitchFamily="18" charset="0"/>
                <a:ea typeface="腾讯体 W3" panose="020C04030202040F0204" pitchFamily="34" charset="-122"/>
                <a:cs typeface="Times" panose="02020603050405020304" pitchFamily="18" charset="0"/>
              </a:rPr>
              <a:t>通过</a:t>
            </a:r>
            <a:r>
              <a:rPr lang="zh-CN" altLang="en-US" sz="1600" b="1" dirty="0">
                <a:solidFill>
                  <a:srgbClr val="FF0000"/>
                </a:solidFill>
                <a:latin typeface="Constantia" panose="02030602050306030303" pitchFamily="18" charset="0"/>
                <a:ea typeface="腾讯体 W3" panose="020C04030202040F0204" pitchFamily="34" charset="-122"/>
                <a:cs typeface="Times" panose="02020603050405020304" pitchFamily="18" charset="0"/>
              </a:rPr>
              <a:t>重新设计</a:t>
            </a:r>
            <a:r>
              <a:rPr lang="en-US" altLang="zh-CN" sz="1600" b="1" dirty="0">
                <a:solidFill>
                  <a:srgbClr val="FF0000"/>
                </a:solidFill>
                <a:latin typeface="Constantia" panose="02030602050306030303" pitchFamily="18" charset="0"/>
                <a:ea typeface="腾讯体 W3" panose="020C04030202040F0204" pitchFamily="34" charset="-122"/>
                <a:cs typeface="Times" panose="02020603050405020304" pitchFamily="18" charset="0"/>
              </a:rPr>
              <a:t>token</a:t>
            </a:r>
            <a:r>
              <a:rPr lang="zh-CN" altLang="en-US" sz="1600" b="1" dirty="0">
                <a:latin typeface="Constantia" panose="02030602050306030303" pitchFamily="18" charset="0"/>
                <a:ea typeface="腾讯体 W3" panose="020C04030202040F0204" pitchFamily="34" charset="-122"/>
                <a:cs typeface="Times" panose="02020603050405020304" pitchFamily="18" charset="0"/>
              </a:rPr>
              <a:t>的选取原则，以及</a:t>
            </a:r>
            <a:r>
              <a:rPr lang="zh-CN" altLang="en-US" sz="1600" b="1" dirty="0">
                <a:solidFill>
                  <a:srgbClr val="FF0000"/>
                </a:solidFill>
                <a:latin typeface="Constantia" panose="02030602050306030303" pitchFamily="18" charset="0"/>
                <a:ea typeface="腾讯体 W3" panose="020C04030202040F0204" pitchFamily="34" charset="-122"/>
                <a:cs typeface="Times" panose="02020603050405020304" pitchFamily="18" charset="0"/>
              </a:rPr>
              <a:t>倒置注意力机制和前馈神经网络</a:t>
            </a:r>
            <a:r>
              <a:rPr lang="zh-CN" altLang="en-US" sz="1600" b="1" dirty="0">
                <a:latin typeface="Constantia" panose="02030602050306030303" pitchFamily="18" charset="0"/>
                <a:ea typeface="腾讯体 W3" panose="020C04030202040F0204" pitchFamily="34" charset="-122"/>
                <a:cs typeface="Times" panose="02020603050405020304" pitchFamily="18" charset="0"/>
              </a:rPr>
              <a:t>的作用，来实现更优异的时间序列分析预测任务</a:t>
            </a:r>
            <a:endParaRPr lang="en-US" altLang="zh-CN" sz="1600" b="1" dirty="0">
              <a:latin typeface="Constantia" panose="02030602050306030303" pitchFamily="18" charset="0"/>
              <a:ea typeface="腾讯体 W3" panose="020C04030202040F0204" pitchFamily="34" charset="-122"/>
              <a:cs typeface="Times" panose="02020603050405020304" pitchFamily="18" charset="0"/>
            </a:endParaRPr>
          </a:p>
          <a:p>
            <a:pPr marL="342900" lvl="0" indent="-342900">
              <a:lnSpc>
                <a:spcPct val="90000"/>
              </a:lnSpc>
              <a:spcBef>
                <a:spcPts val="1000"/>
              </a:spcBef>
              <a:buFont typeface="Arial" panose="020B0604020202020204" pitchFamily="34" charset="0"/>
              <a:buChar char="•"/>
              <a:defRPr/>
            </a:pPr>
            <a:endParaRPr lang="en-US" altLang="zh-CN" sz="2000" b="1" dirty="0">
              <a:latin typeface="Constantia" panose="02030602050306030303" pitchFamily="18" charset="0"/>
              <a:ea typeface="腾讯体 W3" panose="020C04030202040F0204" pitchFamily="34" charset="-122"/>
              <a:cs typeface="Times" panose="02020603050405020304" pitchFamily="18" charset="0"/>
            </a:endParaRPr>
          </a:p>
          <a:p>
            <a:pPr marL="342900" lvl="0" indent="-342900">
              <a:lnSpc>
                <a:spcPct val="90000"/>
              </a:lnSpc>
              <a:spcBef>
                <a:spcPts val="1000"/>
              </a:spcBef>
              <a:buFont typeface="Arial" panose="020B0604020202020204" pitchFamily="34" charset="0"/>
              <a:buChar char="•"/>
              <a:defRPr/>
            </a:pPr>
            <a:endParaRPr lang="en-US" altLang="zh-CN" sz="2000" b="1" dirty="0">
              <a:latin typeface="Constantia" panose="02030602050306030303" pitchFamily="18" charset="0"/>
              <a:ea typeface="腾讯体 W3" panose="020C04030202040F0204" pitchFamily="34" charset="-122"/>
              <a:cs typeface="Times" panose="02020603050405020304" pitchFamily="18" charset="0"/>
            </a:endParaRPr>
          </a:p>
          <a:p>
            <a:pPr marL="342900" lvl="0" indent="-342900">
              <a:lnSpc>
                <a:spcPct val="90000"/>
              </a:lnSpc>
              <a:spcBef>
                <a:spcPts val="1000"/>
              </a:spcBef>
              <a:buFont typeface="Arial" panose="020B0604020202020204" pitchFamily="34" charset="0"/>
              <a:buChar char="•"/>
              <a:defRPr/>
            </a:pPr>
            <a:endParaRPr lang="en-US" altLang="zh-CN" sz="2400" b="1" dirty="0">
              <a:solidFill>
                <a:srgbClr val="4747BA"/>
              </a:solidFill>
              <a:latin typeface="Constantia" panose="02030602050306030303" pitchFamily="18" charset="0"/>
              <a:ea typeface="腾讯体 W3" panose="020C04030202040F0204" pitchFamily="34" charset="-122"/>
              <a:cs typeface="Times" panose="02020603050405020304" pitchFamily="18" charset="0"/>
            </a:endParaRPr>
          </a:p>
          <a:p>
            <a:pPr marL="342900" lvl="0" indent="-342900">
              <a:lnSpc>
                <a:spcPct val="90000"/>
              </a:lnSpc>
              <a:spcBef>
                <a:spcPts val="1000"/>
              </a:spcBef>
              <a:buFont typeface="Arial" panose="020B0604020202020204" pitchFamily="34" charset="0"/>
              <a:buChar char="•"/>
              <a:defRPr/>
            </a:pPr>
            <a:endParaRPr lang="en-US" altLang="zh-CN" sz="2400" b="1" dirty="0">
              <a:solidFill>
                <a:srgbClr val="4747BA"/>
              </a:solidFill>
              <a:latin typeface="Constantia" panose="02030602050306030303" pitchFamily="18" charset="0"/>
              <a:ea typeface="腾讯体 W3" panose="020C04030202040F0204" pitchFamily="34" charset="-122"/>
              <a:cs typeface="Times" panose="02020603050405020304" pitchFamily="18" charset="0"/>
            </a:endParaRPr>
          </a:p>
          <a:p>
            <a:pPr marL="342900" lvl="0" indent="-342900">
              <a:lnSpc>
                <a:spcPct val="90000"/>
              </a:lnSpc>
              <a:spcBef>
                <a:spcPts val="1000"/>
              </a:spcBef>
              <a:buFont typeface="Arial" panose="020B0604020202020204" pitchFamily="34" charset="0"/>
              <a:buChar char="•"/>
              <a:defRPr/>
            </a:pPr>
            <a:endParaRPr lang="en-US" altLang="zh-CN" sz="2400" b="1" dirty="0">
              <a:solidFill>
                <a:srgbClr val="4747BA"/>
              </a:solidFill>
              <a:latin typeface="Constantia" panose="02030602050306030303" pitchFamily="18" charset="0"/>
              <a:ea typeface="腾讯体 W3" panose="020C04030202040F0204" pitchFamily="34" charset="-122"/>
              <a:cs typeface="Times" panose="02020603050405020304" pitchFamily="18" charset="0"/>
            </a:endParaRPr>
          </a:p>
          <a:p>
            <a:pPr marL="342900" lvl="0" indent="-342900">
              <a:lnSpc>
                <a:spcPct val="90000"/>
              </a:lnSpc>
              <a:spcBef>
                <a:spcPts val="1000"/>
              </a:spcBef>
              <a:buFont typeface="Arial" panose="020B0604020202020204" pitchFamily="34" charset="0"/>
              <a:buChar char="•"/>
              <a:defRPr/>
            </a:pPr>
            <a:endParaRPr lang="en-US" altLang="zh-CN" sz="2400" b="1" dirty="0">
              <a:solidFill>
                <a:srgbClr val="4747BA"/>
              </a:solidFill>
              <a:latin typeface="Constantia" panose="02030602050306030303" pitchFamily="18" charset="0"/>
              <a:ea typeface="腾讯体 W3" panose="020C04030202040F0204" pitchFamily="34" charset="-122"/>
              <a:cs typeface="Times" panose="02020603050405020304" pitchFamily="18" charset="0"/>
            </a:endParaRPr>
          </a:p>
        </p:txBody>
      </p:sp>
    </p:spTree>
    <p:extLst>
      <p:ext uri="{BB962C8B-B14F-4D97-AF65-F5344CB8AC3E}">
        <p14:creationId xmlns:p14="http://schemas.microsoft.com/office/powerpoint/2010/main" val="434961261"/>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a:extLst>
              <a:ext uri="{FF2B5EF4-FFF2-40B4-BE49-F238E27FC236}">
                <a16:creationId xmlns:a16="http://schemas.microsoft.com/office/drawing/2014/main" id="{B8CED823-FFFD-4AA2-9092-D8FBE51CAEB8}"/>
              </a:ext>
            </a:extLst>
          </p:cNvPr>
          <p:cNvSpPr/>
          <p:nvPr/>
        </p:nvSpPr>
        <p:spPr>
          <a:xfrm>
            <a:off x="0" y="6522720"/>
            <a:ext cx="4267200" cy="335280"/>
          </a:xfrm>
          <a:prstGeom prst="rect">
            <a:avLst/>
          </a:prstGeom>
          <a:solidFill>
            <a:srgbClr val="4747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8" name="矩形 17">
            <a:extLst>
              <a:ext uri="{FF2B5EF4-FFF2-40B4-BE49-F238E27FC236}">
                <a16:creationId xmlns:a16="http://schemas.microsoft.com/office/drawing/2014/main" id="{AE30AF1C-CA8E-427B-9DBA-C8AB565AFF38}"/>
              </a:ext>
            </a:extLst>
          </p:cNvPr>
          <p:cNvSpPr/>
          <p:nvPr/>
        </p:nvSpPr>
        <p:spPr>
          <a:xfrm>
            <a:off x="4267200" y="6522720"/>
            <a:ext cx="4267200" cy="335280"/>
          </a:xfrm>
          <a:prstGeom prst="rect">
            <a:avLst/>
          </a:prstGeom>
          <a:solidFill>
            <a:srgbClr val="8484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20" name="矩形 19">
            <a:extLst>
              <a:ext uri="{FF2B5EF4-FFF2-40B4-BE49-F238E27FC236}">
                <a16:creationId xmlns:a16="http://schemas.microsoft.com/office/drawing/2014/main" id="{287E9C25-FEFC-4DB2-BBD6-EAB98C4DEA1E}"/>
              </a:ext>
            </a:extLst>
          </p:cNvPr>
          <p:cNvSpPr/>
          <p:nvPr/>
        </p:nvSpPr>
        <p:spPr>
          <a:xfrm>
            <a:off x="8534400" y="6522720"/>
            <a:ext cx="3657600" cy="335280"/>
          </a:xfrm>
          <a:prstGeom prst="rect">
            <a:avLst/>
          </a:prstGeom>
          <a:solidFill>
            <a:srgbClr val="ADADE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dirty="0">
              <a:ln>
                <a:noFill/>
              </a:ln>
              <a:solidFill>
                <a:prstClr val="white"/>
              </a:solidFill>
              <a:effectLst/>
              <a:uLnTx/>
              <a:uFillTx/>
              <a:latin typeface="Constantia" panose="02030602050306030303" pitchFamily="18" charset="0"/>
              <a:ea typeface="等线" panose="02010600030101010101" pitchFamily="2" charset="-122"/>
              <a:cs typeface="+mn-cs"/>
            </a:endParaRPr>
          </a:p>
        </p:txBody>
      </p:sp>
      <p:sp>
        <p:nvSpPr>
          <p:cNvPr id="24" name="日期占位符 7">
            <a:extLst>
              <a:ext uri="{FF2B5EF4-FFF2-40B4-BE49-F238E27FC236}">
                <a16:creationId xmlns:a16="http://schemas.microsoft.com/office/drawing/2014/main" id="{A472F3E3-BF27-4214-96FF-F1674F8CACD2}"/>
              </a:ext>
            </a:extLst>
          </p:cNvPr>
          <p:cNvSpPr>
            <a:spLocks noGrp="1"/>
          </p:cNvSpPr>
          <p:nvPr>
            <p:ph type="dt" sz="half" idx="10"/>
          </p:nvPr>
        </p:nvSpPr>
        <p:spPr>
          <a:xfrm>
            <a:off x="1209907" y="6494974"/>
            <a:ext cx="1847385"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dirty="0">
                <a:ln>
                  <a:noFill/>
                </a:ln>
                <a:solidFill>
                  <a:prstClr val="white"/>
                </a:solidFill>
                <a:effectLst/>
                <a:uLnTx/>
                <a:uFillTx/>
                <a:latin typeface="Constantia" panose="02030602050306030303" pitchFamily="18" charset="0"/>
                <a:ea typeface="等线" panose="02010600030101010101" pitchFamily="2" charset="-122"/>
                <a:cs typeface="Times" panose="02020603050405020304" pitchFamily="18" charset="0"/>
              </a:rPr>
              <a:t>April 24, 2024</a:t>
            </a:r>
            <a:endParaRPr kumimoji="0" lang="zh-CN" altLang="en-US" sz="1400" b="1" i="0" u="none" strike="noStrike" kern="1200" cap="none" spc="0" normalizeH="0" baseline="0" noProof="0" dirty="0">
              <a:ln>
                <a:noFill/>
              </a:ln>
              <a:solidFill>
                <a:prstClr val="white"/>
              </a:solidFill>
              <a:effectLst/>
              <a:uLnTx/>
              <a:uFillTx/>
              <a:latin typeface="Constantia" panose="02030602050306030303" pitchFamily="18" charset="0"/>
              <a:ea typeface="等线" panose="02010600030101010101" pitchFamily="2" charset="-122"/>
              <a:cs typeface="Times" panose="02020603050405020304" pitchFamily="18" charset="0"/>
            </a:endParaRPr>
          </a:p>
        </p:txBody>
      </p:sp>
      <p:sp>
        <p:nvSpPr>
          <p:cNvPr id="25" name="Fußzeilenplatzhalter 4">
            <a:extLst>
              <a:ext uri="{FF2B5EF4-FFF2-40B4-BE49-F238E27FC236}">
                <a16:creationId xmlns:a16="http://schemas.microsoft.com/office/drawing/2014/main" id="{74159A29-4F5F-4065-934C-13F30643D46E}"/>
              </a:ext>
            </a:extLst>
          </p:cNvPr>
          <p:cNvSpPr>
            <a:spLocks noGrp="1"/>
          </p:cNvSpPr>
          <p:nvPr>
            <p:ph type="ftr" sz="quarter" idx="11"/>
          </p:nvPr>
        </p:nvSpPr>
        <p:spPr>
          <a:xfrm>
            <a:off x="4095916" y="6553437"/>
            <a:ext cx="4520431" cy="273844"/>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dirty="0">
                <a:ln>
                  <a:noFill/>
                </a:ln>
                <a:solidFill>
                  <a:prstClr val="white"/>
                </a:solidFill>
                <a:effectLst/>
                <a:uLnTx/>
                <a:uFillTx/>
                <a:latin typeface="Constantia" panose="02030602050306030303" pitchFamily="18" charset="0"/>
                <a:ea typeface="等线" panose="02010600030101010101" pitchFamily="2" charset="-122"/>
                <a:cs typeface="+mn-cs"/>
              </a:rPr>
              <a:t>Zero Zhao | HUST </a:t>
            </a:r>
            <a:endParaRPr kumimoji="0" lang="zh-CN" altLang="en-US" sz="1400" b="1" i="0" u="none" strike="noStrike" kern="1200" cap="none" spc="0" normalizeH="0" baseline="0" noProof="0" dirty="0">
              <a:ln>
                <a:noFill/>
              </a:ln>
              <a:solidFill>
                <a:prstClr val="white"/>
              </a:solidFill>
              <a:effectLst/>
              <a:uLnTx/>
              <a:uFillTx/>
              <a:latin typeface="Constantia" panose="02030602050306030303" pitchFamily="18" charset="0"/>
              <a:ea typeface="等线" panose="02010600030101010101" pitchFamily="2" charset="-122"/>
              <a:cs typeface="+mn-cs"/>
            </a:endParaRPr>
          </a:p>
        </p:txBody>
      </p:sp>
      <p:cxnSp>
        <p:nvCxnSpPr>
          <p:cNvPr id="26" name="直接连接符 25">
            <a:extLst>
              <a:ext uri="{FF2B5EF4-FFF2-40B4-BE49-F238E27FC236}">
                <a16:creationId xmlns:a16="http://schemas.microsoft.com/office/drawing/2014/main" id="{2C0A00E8-DC77-4A26-A219-150776549D88}"/>
              </a:ext>
            </a:extLst>
          </p:cNvPr>
          <p:cNvCxnSpPr/>
          <p:nvPr/>
        </p:nvCxnSpPr>
        <p:spPr>
          <a:xfrm>
            <a:off x="385590" y="859531"/>
            <a:ext cx="11479576" cy="0"/>
          </a:xfrm>
          <a:prstGeom prst="line">
            <a:avLst/>
          </a:prstGeom>
          <a:ln w="38100">
            <a:solidFill>
              <a:srgbClr val="4747BA"/>
            </a:solidFill>
          </a:ln>
        </p:spPr>
        <p:style>
          <a:lnRef idx="1">
            <a:schemeClr val="accent1"/>
          </a:lnRef>
          <a:fillRef idx="0">
            <a:schemeClr val="accent1"/>
          </a:fillRef>
          <a:effectRef idx="0">
            <a:schemeClr val="accent1"/>
          </a:effectRef>
          <a:fontRef idx="minor">
            <a:schemeClr val="tx1"/>
          </a:fontRef>
        </p:style>
      </p:cxnSp>
      <p:sp>
        <p:nvSpPr>
          <p:cNvPr id="19" name="文本框 18">
            <a:extLst>
              <a:ext uri="{FF2B5EF4-FFF2-40B4-BE49-F238E27FC236}">
                <a16:creationId xmlns:a16="http://schemas.microsoft.com/office/drawing/2014/main" id="{3B78C344-5CA5-0040-BEE1-94109FE221CD}"/>
              </a:ext>
            </a:extLst>
          </p:cNvPr>
          <p:cNvSpPr txBox="1"/>
          <p:nvPr/>
        </p:nvSpPr>
        <p:spPr>
          <a:xfrm>
            <a:off x="415183" y="166469"/>
            <a:ext cx="6798981" cy="646331"/>
          </a:xfrm>
          <a:prstGeom prst="rect">
            <a:avLst/>
          </a:prstGeom>
          <a:noFill/>
        </p:spPr>
        <p:txBody>
          <a:bodyPr wrap="square" rtlCol="0">
            <a:spAutoFit/>
          </a:bodyPr>
          <a:lstStyle/>
          <a:p>
            <a:pPr marL="0" marR="0" lvl="0" indent="0" algn="l" defTabSz="914400" rtl="0" eaLnBrk="1" fontAlgn="auto" latinLnBrk="0" hangingPunct="1">
              <a:lnSpc>
                <a:spcPct val="90000"/>
              </a:lnSpc>
              <a:spcBef>
                <a:spcPts val="1000"/>
              </a:spcBef>
              <a:spcAft>
                <a:spcPts val="0"/>
              </a:spcAft>
              <a:buClrTx/>
              <a:buSzTx/>
              <a:buFontTx/>
              <a:buNone/>
              <a:tabLst/>
              <a:defRPr/>
            </a:pPr>
            <a:r>
              <a:rPr kumimoji="0" lang="en-US" altLang="zh-CN" sz="3600" b="1" i="0" u="none" strike="noStrike" kern="1200" cap="none" spc="0" normalizeH="0" baseline="0" noProof="0" dirty="0" err="1">
                <a:ln>
                  <a:noFill/>
                </a:ln>
                <a:solidFill>
                  <a:srgbClr val="4747BA"/>
                </a:solidFill>
                <a:effectLst/>
                <a:uLnTx/>
                <a:uFillTx/>
                <a:latin typeface="Constantia" panose="02030602050306030303" pitchFamily="18" charset="0"/>
                <a:ea typeface="腾讯体 W3" panose="020C04030202040F0204" pitchFamily="34" charset="-122"/>
                <a:cs typeface="Times" panose="02020603050405020304" pitchFamily="18" charset="0"/>
              </a:rPr>
              <a:t>iTransformer</a:t>
            </a:r>
            <a:r>
              <a:rPr kumimoji="0" lang="en-US" altLang="zh-CN" sz="4000" b="1" i="0" u="none" strike="noStrike" kern="1200" cap="none" spc="0" normalizeH="0" baseline="0" noProof="0" dirty="0">
                <a:ln>
                  <a:noFill/>
                </a:ln>
                <a:solidFill>
                  <a:srgbClr val="4747BA"/>
                </a:solidFill>
                <a:effectLst/>
                <a:uLnTx/>
                <a:uFillTx/>
                <a:latin typeface="Constantia" panose="02030602050306030303" pitchFamily="18" charset="0"/>
                <a:ea typeface="腾讯体 W3" panose="020C04030202040F0204" pitchFamily="34" charset="-122"/>
                <a:cs typeface="Times" panose="02020603050405020304" pitchFamily="18" charset="0"/>
              </a:rPr>
              <a:t> </a:t>
            </a:r>
            <a:endParaRPr kumimoji="0" lang="zh-CN" altLang="en-US" sz="4000" b="1" i="0" u="none" strike="noStrike" kern="1200" cap="none" spc="0" normalizeH="0" baseline="0" noProof="0" dirty="0">
              <a:ln>
                <a:noFill/>
              </a:ln>
              <a:solidFill>
                <a:srgbClr val="4747BA"/>
              </a:solidFill>
              <a:effectLst/>
              <a:uLnTx/>
              <a:uFillTx/>
              <a:latin typeface="Constantia" panose="02030602050306030303" pitchFamily="18" charset="0"/>
              <a:ea typeface="腾讯体 W3" panose="020C04030202040F0204" pitchFamily="34" charset="-122"/>
              <a:cs typeface="Times" panose="02020603050405020304" pitchFamily="18" charset="0"/>
            </a:endParaRPr>
          </a:p>
        </p:txBody>
      </p:sp>
      <p:pic>
        <p:nvPicPr>
          <p:cNvPr id="23" name="图片 22">
            <a:extLst>
              <a:ext uri="{FF2B5EF4-FFF2-40B4-BE49-F238E27FC236}">
                <a16:creationId xmlns:a16="http://schemas.microsoft.com/office/drawing/2014/main" id="{C59D9062-D538-4E10-A387-AAFC9F1C806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4063" y="218980"/>
            <a:ext cx="730337" cy="556270"/>
          </a:xfrm>
          <a:prstGeom prst="rect">
            <a:avLst/>
          </a:prstGeom>
        </p:spPr>
      </p:pic>
      <p:sp>
        <p:nvSpPr>
          <p:cNvPr id="14" name="灯片编号占位符 8">
            <a:extLst>
              <a:ext uri="{FF2B5EF4-FFF2-40B4-BE49-F238E27FC236}">
                <a16:creationId xmlns:a16="http://schemas.microsoft.com/office/drawing/2014/main" id="{CBDE027A-9753-BE4F-9E92-B646C7AB4689}"/>
              </a:ext>
            </a:extLst>
          </p:cNvPr>
          <p:cNvSpPr>
            <a:spLocks noGrp="1"/>
          </p:cNvSpPr>
          <p:nvPr>
            <p:ph type="sldNum" sz="quarter" idx="12"/>
          </p:nvPr>
        </p:nvSpPr>
        <p:spPr>
          <a:xfrm>
            <a:off x="9847869" y="6405035"/>
            <a:ext cx="809393" cy="545001"/>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152851E7-9224-42D2-A4FF-119762E40804}" type="slidenum">
              <a:rPr kumimoji="0" lang="zh-CN" altLang="en-US" sz="1400" b="1" i="0" u="none" strike="noStrike" kern="1200" cap="none" spc="0" normalizeH="0" baseline="0" noProof="0" smtClean="0">
                <a:ln>
                  <a:noFill/>
                </a:ln>
                <a:solidFill>
                  <a:prstClr val="white"/>
                </a:solidFill>
                <a:effectLst/>
                <a:uLnTx/>
                <a:uFillTx/>
                <a:latin typeface="Constantia" panose="02030602050306030303" pitchFamily="18" charset="0"/>
                <a:ea typeface="等线" panose="02010600030101010101" pitchFamily="2" charset="-122"/>
                <a:cs typeface="Times" panose="02020603050405020304" pitchFamily="18" charset="0"/>
              </a:rPr>
              <a:pPr marL="0" marR="0" lvl="0" indent="0" algn="ctr" defTabSz="914400" rtl="0" eaLnBrk="1" fontAlgn="auto" latinLnBrk="0" hangingPunct="1">
                <a:lnSpc>
                  <a:spcPct val="100000"/>
                </a:lnSpc>
                <a:spcBef>
                  <a:spcPts val="0"/>
                </a:spcBef>
                <a:spcAft>
                  <a:spcPts val="0"/>
                </a:spcAft>
                <a:buClrTx/>
                <a:buSzTx/>
                <a:buFontTx/>
                <a:buNone/>
                <a:tabLst/>
                <a:defRPr/>
              </a:pPr>
              <a:t>12</a:t>
            </a:fld>
            <a:endParaRPr kumimoji="0" lang="zh-CN" altLang="en-US" sz="1400" b="1" i="0" u="none" strike="noStrike" kern="1200" cap="none" spc="0" normalizeH="0" baseline="0" noProof="0" dirty="0">
              <a:ln>
                <a:noFill/>
              </a:ln>
              <a:solidFill>
                <a:prstClr val="white"/>
              </a:solidFill>
              <a:effectLst/>
              <a:uLnTx/>
              <a:uFillTx/>
              <a:latin typeface="Constantia" panose="02030602050306030303" pitchFamily="18" charset="0"/>
              <a:ea typeface="等线" panose="02010600030101010101" pitchFamily="2" charset="-122"/>
              <a:cs typeface="Times" panose="02020603050405020304" pitchFamily="18" charset="0"/>
            </a:endParaRPr>
          </a:p>
        </p:txBody>
      </p:sp>
      <p:pic>
        <p:nvPicPr>
          <p:cNvPr id="44" name="图片 4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90829" y="204228"/>
            <a:ext cx="3323471" cy="570629"/>
          </a:xfrm>
          <a:prstGeom prst="rect">
            <a:avLst/>
          </a:prstGeom>
        </p:spPr>
      </p:pic>
      <p:pic>
        <p:nvPicPr>
          <p:cNvPr id="2" name="图片 1" descr="图示&#10;&#10;描述已自动生成">
            <a:extLst>
              <a:ext uri="{FF2B5EF4-FFF2-40B4-BE49-F238E27FC236}">
                <a16:creationId xmlns:a16="http://schemas.microsoft.com/office/drawing/2014/main" id="{E9282D2E-AFD7-969A-FB9F-126A47891EC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5769" y="1493746"/>
            <a:ext cx="10130046" cy="4229136"/>
          </a:xfrm>
          <a:prstGeom prst="rect">
            <a:avLst/>
          </a:prstGeom>
        </p:spPr>
      </p:pic>
    </p:spTree>
    <p:extLst>
      <p:ext uri="{BB962C8B-B14F-4D97-AF65-F5344CB8AC3E}">
        <p14:creationId xmlns:p14="http://schemas.microsoft.com/office/powerpoint/2010/main" val="973603203"/>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a:extLst>
              <a:ext uri="{FF2B5EF4-FFF2-40B4-BE49-F238E27FC236}">
                <a16:creationId xmlns:a16="http://schemas.microsoft.com/office/drawing/2014/main" id="{B8CED823-FFFD-4AA2-9092-D8FBE51CAEB8}"/>
              </a:ext>
            </a:extLst>
          </p:cNvPr>
          <p:cNvSpPr/>
          <p:nvPr/>
        </p:nvSpPr>
        <p:spPr>
          <a:xfrm>
            <a:off x="0" y="6522720"/>
            <a:ext cx="4267200" cy="335280"/>
          </a:xfrm>
          <a:prstGeom prst="rect">
            <a:avLst/>
          </a:prstGeom>
          <a:solidFill>
            <a:srgbClr val="4747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a:extLst>
              <a:ext uri="{FF2B5EF4-FFF2-40B4-BE49-F238E27FC236}">
                <a16:creationId xmlns:a16="http://schemas.microsoft.com/office/drawing/2014/main" id="{AE30AF1C-CA8E-427B-9DBA-C8AB565AFF38}"/>
              </a:ext>
            </a:extLst>
          </p:cNvPr>
          <p:cNvSpPr/>
          <p:nvPr/>
        </p:nvSpPr>
        <p:spPr>
          <a:xfrm>
            <a:off x="4267200" y="6522720"/>
            <a:ext cx="4267200" cy="335280"/>
          </a:xfrm>
          <a:prstGeom prst="rect">
            <a:avLst/>
          </a:prstGeom>
          <a:solidFill>
            <a:srgbClr val="8484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a:extLst>
              <a:ext uri="{FF2B5EF4-FFF2-40B4-BE49-F238E27FC236}">
                <a16:creationId xmlns:a16="http://schemas.microsoft.com/office/drawing/2014/main" id="{287E9C25-FEFC-4DB2-BBD6-EAB98C4DEA1E}"/>
              </a:ext>
            </a:extLst>
          </p:cNvPr>
          <p:cNvSpPr/>
          <p:nvPr/>
        </p:nvSpPr>
        <p:spPr>
          <a:xfrm>
            <a:off x="8534400" y="6522720"/>
            <a:ext cx="3657600" cy="335280"/>
          </a:xfrm>
          <a:prstGeom prst="rect">
            <a:avLst/>
          </a:prstGeom>
          <a:solidFill>
            <a:srgbClr val="ADADE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600" dirty="0">
              <a:solidFill>
                <a:schemeClr val="bg1"/>
              </a:solidFill>
              <a:latin typeface="Constantia" panose="02030602050306030303" pitchFamily="18" charset="0"/>
            </a:endParaRPr>
          </a:p>
        </p:txBody>
      </p:sp>
      <p:sp>
        <p:nvSpPr>
          <p:cNvPr id="24" name="日期占位符 7">
            <a:extLst>
              <a:ext uri="{FF2B5EF4-FFF2-40B4-BE49-F238E27FC236}">
                <a16:creationId xmlns:a16="http://schemas.microsoft.com/office/drawing/2014/main" id="{A472F3E3-BF27-4214-96FF-F1674F8CACD2}"/>
              </a:ext>
            </a:extLst>
          </p:cNvPr>
          <p:cNvSpPr>
            <a:spLocks noGrp="1"/>
          </p:cNvSpPr>
          <p:nvPr>
            <p:ph type="dt" sz="half" idx="10"/>
          </p:nvPr>
        </p:nvSpPr>
        <p:spPr>
          <a:xfrm>
            <a:off x="1209907" y="6494974"/>
            <a:ext cx="1847385" cy="365125"/>
          </a:xfrm>
        </p:spPr>
        <p:txBody>
          <a:bodyPr/>
          <a:lstStyle/>
          <a:p>
            <a:r>
              <a:rPr lang="en-US" altLang="zh-CN" sz="1400" b="1" dirty="0">
                <a:solidFill>
                  <a:schemeClr val="bg1"/>
                </a:solidFill>
                <a:latin typeface="Constantia" panose="02030602050306030303" pitchFamily="18" charset="0"/>
                <a:cs typeface="Times" panose="02020603050405020304" pitchFamily="18" charset="0"/>
              </a:rPr>
              <a:t>April 24, 2024</a:t>
            </a:r>
            <a:endParaRPr lang="zh-CN" altLang="en-US" sz="1400" b="1" dirty="0">
              <a:solidFill>
                <a:schemeClr val="bg1"/>
              </a:solidFill>
              <a:latin typeface="Constantia" panose="02030602050306030303" pitchFamily="18" charset="0"/>
              <a:cs typeface="Times" panose="02020603050405020304" pitchFamily="18" charset="0"/>
            </a:endParaRPr>
          </a:p>
        </p:txBody>
      </p:sp>
      <p:sp>
        <p:nvSpPr>
          <p:cNvPr id="25" name="Fußzeilenplatzhalter 4">
            <a:extLst>
              <a:ext uri="{FF2B5EF4-FFF2-40B4-BE49-F238E27FC236}">
                <a16:creationId xmlns:a16="http://schemas.microsoft.com/office/drawing/2014/main" id="{74159A29-4F5F-4065-934C-13F30643D46E}"/>
              </a:ext>
            </a:extLst>
          </p:cNvPr>
          <p:cNvSpPr>
            <a:spLocks noGrp="1"/>
          </p:cNvSpPr>
          <p:nvPr>
            <p:ph type="ftr" sz="quarter" idx="11"/>
          </p:nvPr>
        </p:nvSpPr>
        <p:spPr>
          <a:xfrm>
            <a:off x="4095916" y="6553437"/>
            <a:ext cx="4520431" cy="273844"/>
          </a:xfrm>
        </p:spPr>
        <p:txBody>
          <a:bodyPr/>
          <a:lstStyle/>
          <a:p>
            <a:r>
              <a:rPr lang="en-US" altLang="zh-CN" sz="1400" b="1" dirty="0">
                <a:solidFill>
                  <a:schemeClr val="bg1"/>
                </a:solidFill>
                <a:latin typeface="Constantia" panose="02030602050306030303" pitchFamily="18" charset="0"/>
              </a:rPr>
              <a:t>Zero Zhao | HUST </a:t>
            </a:r>
            <a:endParaRPr lang="zh-CN" altLang="en-US" sz="1400" b="1" dirty="0">
              <a:solidFill>
                <a:schemeClr val="bg1"/>
              </a:solidFill>
              <a:latin typeface="Constantia" panose="02030602050306030303" pitchFamily="18" charset="0"/>
            </a:endParaRPr>
          </a:p>
        </p:txBody>
      </p:sp>
      <p:cxnSp>
        <p:nvCxnSpPr>
          <p:cNvPr id="26" name="直接连接符 25">
            <a:extLst>
              <a:ext uri="{FF2B5EF4-FFF2-40B4-BE49-F238E27FC236}">
                <a16:creationId xmlns:a16="http://schemas.microsoft.com/office/drawing/2014/main" id="{2C0A00E8-DC77-4A26-A219-150776549D88}"/>
              </a:ext>
            </a:extLst>
          </p:cNvPr>
          <p:cNvCxnSpPr/>
          <p:nvPr/>
        </p:nvCxnSpPr>
        <p:spPr>
          <a:xfrm>
            <a:off x="385590" y="859531"/>
            <a:ext cx="11479576" cy="0"/>
          </a:xfrm>
          <a:prstGeom prst="line">
            <a:avLst/>
          </a:prstGeom>
          <a:ln w="38100">
            <a:solidFill>
              <a:srgbClr val="4747BA"/>
            </a:solidFill>
          </a:ln>
        </p:spPr>
        <p:style>
          <a:lnRef idx="1">
            <a:schemeClr val="accent1"/>
          </a:lnRef>
          <a:fillRef idx="0">
            <a:schemeClr val="accent1"/>
          </a:fillRef>
          <a:effectRef idx="0">
            <a:schemeClr val="accent1"/>
          </a:effectRef>
          <a:fontRef idx="minor">
            <a:schemeClr val="tx1"/>
          </a:fontRef>
        </p:style>
      </p:cxnSp>
      <p:sp>
        <p:nvSpPr>
          <p:cNvPr id="19" name="文本框 18">
            <a:extLst>
              <a:ext uri="{FF2B5EF4-FFF2-40B4-BE49-F238E27FC236}">
                <a16:creationId xmlns:a16="http://schemas.microsoft.com/office/drawing/2014/main" id="{3B78C344-5CA5-0040-BEE1-94109FE221CD}"/>
              </a:ext>
            </a:extLst>
          </p:cNvPr>
          <p:cNvSpPr txBox="1"/>
          <p:nvPr/>
        </p:nvSpPr>
        <p:spPr>
          <a:xfrm>
            <a:off x="415183" y="166469"/>
            <a:ext cx="6798981" cy="646331"/>
          </a:xfrm>
          <a:prstGeom prst="rect">
            <a:avLst/>
          </a:prstGeom>
          <a:noFill/>
        </p:spPr>
        <p:txBody>
          <a:bodyPr wrap="square" rtlCol="0">
            <a:spAutoFit/>
          </a:bodyPr>
          <a:lstStyle/>
          <a:p>
            <a:pPr lvl="0">
              <a:lnSpc>
                <a:spcPct val="90000"/>
              </a:lnSpc>
              <a:spcBef>
                <a:spcPts val="1000"/>
              </a:spcBef>
              <a:defRPr/>
            </a:pPr>
            <a:r>
              <a:rPr lang="en-US" altLang="zh-CN" sz="4000" b="1" dirty="0" err="1">
                <a:solidFill>
                  <a:srgbClr val="4747BA"/>
                </a:solidFill>
                <a:latin typeface="Constantia" panose="02030602050306030303" pitchFamily="18" charset="0"/>
                <a:ea typeface="腾讯体 W3" panose="020C04030202040F0204" pitchFamily="34" charset="-122"/>
                <a:cs typeface="Times" panose="02020603050405020304" pitchFamily="18" charset="0"/>
              </a:rPr>
              <a:t>iTransformer</a:t>
            </a:r>
            <a:r>
              <a:rPr lang="en-US" altLang="zh-CN" sz="4000" b="1" dirty="0">
                <a:solidFill>
                  <a:srgbClr val="4747BA"/>
                </a:solidFill>
                <a:latin typeface="Constantia" panose="02030602050306030303" pitchFamily="18" charset="0"/>
                <a:ea typeface="腾讯体 W3" panose="020C04030202040F0204" pitchFamily="34" charset="-122"/>
                <a:cs typeface="Times" panose="02020603050405020304" pitchFamily="18" charset="0"/>
              </a:rPr>
              <a:t> </a:t>
            </a:r>
            <a:endParaRPr lang="zh-CN" altLang="en-US" sz="4000" b="1" dirty="0">
              <a:solidFill>
                <a:srgbClr val="4747BA"/>
              </a:solidFill>
              <a:latin typeface="Constantia" panose="02030602050306030303" pitchFamily="18" charset="0"/>
              <a:ea typeface="腾讯体 W3" panose="020C04030202040F0204" pitchFamily="34" charset="-122"/>
              <a:cs typeface="Times" panose="02020603050405020304" pitchFamily="18" charset="0"/>
            </a:endParaRPr>
          </a:p>
        </p:txBody>
      </p:sp>
      <p:pic>
        <p:nvPicPr>
          <p:cNvPr id="23" name="图片 22">
            <a:extLst>
              <a:ext uri="{FF2B5EF4-FFF2-40B4-BE49-F238E27FC236}">
                <a16:creationId xmlns:a16="http://schemas.microsoft.com/office/drawing/2014/main" id="{C59D9062-D538-4E10-A387-AAFC9F1C806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4063" y="218980"/>
            <a:ext cx="730337" cy="556270"/>
          </a:xfrm>
          <a:prstGeom prst="rect">
            <a:avLst/>
          </a:prstGeom>
        </p:spPr>
      </p:pic>
      <p:sp>
        <p:nvSpPr>
          <p:cNvPr id="14" name="灯片编号占位符 8">
            <a:extLst>
              <a:ext uri="{FF2B5EF4-FFF2-40B4-BE49-F238E27FC236}">
                <a16:creationId xmlns:a16="http://schemas.microsoft.com/office/drawing/2014/main" id="{CBDE027A-9753-BE4F-9E92-B646C7AB4689}"/>
              </a:ext>
            </a:extLst>
          </p:cNvPr>
          <p:cNvSpPr>
            <a:spLocks noGrp="1"/>
          </p:cNvSpPr>
          <p:nvPr>
            <p:ph type="sldNum" sz="quarter" idx="12"/>
          </p:nvPr>
        </p:nvSpPr>
        <p:spPr>
          <a:xfrm>
            <a:off x="9847869" y="6405035"/>
            <a:ext cx="809393" cy="545001"/>
          </a:xfrm>
        </p:spPr>
        <p:txBody>
          <a:bodyPr/>
          <a:lstStyle/>
          <a:p>
            <a:pPr algn="ctr"/>
            <a:fld id="{152851E7-9224-42D2-A4FF-119762E40804}" type="slidenum">
              <a:rPr lang="zh-CN" altLang="en-US" sz="1400" b="1" smtClean="0">
                <a:solidFill>
                  <a:schemeClr val="bg1"/>
                </a:solidFill>
                <a:latin typeface="Constantia" panose="02030602050306030303" pitchFamily="18" charset="0"/>
                <a:cs typeface="Times" panose="02020603050405020304" pitchFamily="18" charset="0"/>
              </a:rPr>
              <a:pPr algn="ctr"/>
              <a:t>13</a:t>
            </a:fld>
            <a:endParaRPr lang="zh-CN" altLang="en-US" sz="1400" b="1" dirty="0">
              <a:solidFill>
                <a:schemeClr val="bg1"/>
              </a:solidFill>
              <a:latin typeface="Constantia" panose="02030602050306030303" pitchFamily="18" charset="0"/>
              <a:cs typeface="Times" panose="02020603050405020304" pitchFamily="18" charset="0"/>
            </a:endParaRPr>
          </a:p>
        </p:txBody>
      </p:sp>
      <p:pic>
        <p:nvPicPr>
          <p:cNvPr id="44" name="图片 4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90829" y="204228"/>
            <a:ext cx="3323471" cy="570629"/>
          </a:xfrm>
          <a:prstGeom prst="rect">
            <a:avLst/>
          </a:prstGeom>
        </p:spPr>
      </p:pic>
      <p:pic>
        <p:nvPicPr>
          <p:cNvPr id="5" name="图片 4" descr="图示&#10;&#10;描述已自动生成">
            <a:extLst>
              <a:ext uri="{FF2B5EF4-FFF2-40B4-BE49-F238E27FC236}">
                <a16:creationId xmlns:a16="http://schemas.microsoft.com/office/drawing/2014/main" id="{9329DB2B-22CC-1D21-153F-8FF9B4B3FFA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5183" y="1323384"/>
            <a:ext cx="5817142" cy="2428566"/>
          </a:xfrm>
          <a:prstGeom prst="rect">
            <a:avLst/>
          </a:prstGeom>
        </p:spPr>
      </p:pic>
      <p:sp>
        <p:nvSpPr>
          <p:cNvPr id="4" name="文本框 3">
            <a:extLst>
              <a:ext uri="{FF2B5EF4-FFF2-40B4-BE49-F238E27FC236}">
                <a16:creationId xmlns:a16="http://schemas.microsoft.com/office/drawing/2014/main" id="{B7393FAF-7EEB-81A5-139C-DAB428DB7FD5}"/>
              </a:ext>
            </a:extLst>
          </p:cNvPr>
          <p:cNvSpPr txBox="1"/>
          <p:nvPr/>
        </p:nvSpPr>
        <p:spPr>
          <a:xfrm>
            <a:off x="6356131" y="1119074"/>
            <a:ext cx="5401959" cy="1815882"/>
          </a:xfrm>
          <a:prstGeom prst="rect">
            <a:avLst/>
          </a:prstGeom>
          <a:noFill/>
        </p:spPr>
        <p:txBody>
          <a:bodyPr wrap="square">
            <a:spAutoFit/>
          </a:bodyPr>
          <a:lstStyle/>
          <a:p>
            <a:r>
              <a:rPr lang="zh-CN" altLang="en-US" sz="1400" b="1" dirty="0">
                <a:latin typeface="Constantia" panose="02030602050306030303" pitchFamily="18" charset="0"/>
                <a:ea typeface="腾讯体 W3" panose="020C04030202040F0204" pitchFamily="34" charset="-122"/>
                <a:cs typeface="Times" panose="02020603050405020304" pitchFamily="18" charset="0"/>
              </a:rPr>
              <a:t>在反向版本中，</a:t>
            </a:r>
            <a:r>
              <a:rPr lang="en-US" altLang="zh-CN" sz="1400" b="1" dirty="0">
                <a:latin typeface="Constantia" panose="02030602050306030303" pitchFamily="18" charset="0"/>
                <a:ea typeface="腾讯体 W3" panose="020C04030202040F0204" pitchFamily="34" charset="-122"/>
                <a:cs typeface="Times" panose="02020603050405020304" pitchFamily="18" charset="0"/>
              </a:rPr>
              <a:t>FFN</a:t>
            </a:r>
            <a:r>
              <a:rPr lang="zh-CN" altLang="en-US" sz="1400" b="1" dirty="0">
                <a:latin typeface="Constantia" panose="02030602050306030303" pitchFamily="18" charset="0"/>
                <a:ea typeface="腾讯体 W3" panose="020C04030202040F0204" pitchFamily="34" charset="-122"/>
                <a:cs typeface="Times" panose="02020603050405020304" pitchFamily="18" charset="0"/>
              </a:rPr>
              <a:t>针对每个</a:t>
            </a:r>
            <a:r>
              <a:rPr lang="en-US" altLang="zh-CN" sz="1400" b="1" dirty="0">
                <a:latin typeface="Constantia" panose="02030602050306030303" pitchFamily="18" charset="0"/>
                <a:ea typeface="腾讯体 W3" panose="020C04030202040F0204" pitchFamily="34" charset="-122"/>
                <a:cs typeface="Times" panose="02020603050405020304" pitchFamily="18" charset="0"/>
              </a:rPr>
              <a:t>token</a:t>
            </a:r>
            <a:r>
              <a:rPr lang="zh-CN" altLang="en-US" sz="1400" b="1" dirty="0">
                <a:latin typeface="Constantia" panose="02030602050306030303" pitchFamily="18" charset="0"/>
                <a:ea typeface="腾讯体 W3" panose="020C04030202040F0204" pitchFamily="34" charset="-122"/>
                <a:cs typeface="Times" panose="02020603050405020304" pitchFamily="18" charset="0"/>
              </a:rPr>
              <a:t>的序列表示，利用普遍近似定理</a:t>
            </a:r>
            <a:r>
              <a:rPr lang="en-US" altLang="zh-CN" sz="1400" b="1" dirty="0">
                <a:latin typeface="Constantia" panose="02030602050306030303" pitchFamily="18" charset="0"/>
                <a:ea typeface="腾讯体 W3" panose="020C04030202040F0204" pitchFamily="34" charset="-122"/>
                <a:cs typeface="Times" panose="02020603050405020304" pitchFamily="18" charset="0"/>
              </a:rPr>
              <a:t>(</a:t>
            </a:r>
            <a:r>
              <a:rPr lang="en-US" altLang="zh-CN" sz="1400" b="1" dirty="0" err="1">
                <a:latin typeface="Constantia" panose="02030602050306030303" pitchFamily="18" charset="0"/>
                <a:ea typeface="腾讯体 W3" panose="020C04030202040F0204" pitchFamily="34" charset="-122"/>
                <a:cs typeface="Times" panose="02020603050405020304" pitchFamily="18" charset="0"/>
              </a:rPr>
              <a:t>Hornik</a:t>
            </a:r>
            <a:r>
              <a:rPr lang="en-US" altLang="zh-CN" sz="1400" b="1" dirty="0">
                <a:latin typeface="Constantia" panose="02030602050306030303" pitchFamily="18" charset="0"/>
                <a:ea typeface="腾讯体 W3" panose="020C04030202040F0204" pitchFamily="34" charset="-122"/>
                <a:cs typeface="Times" panose="02020603050405020304" pitchFamily="18" charset="0"/>
              </a:rPr>
              <a:t>, 1991)</a:t>
            </a:r>
            <a:r>
              <a:rPr lang="zh-CN" altLang="en-US" sz="1400" b="1" dirty="0">
                <a:latin typeface="Constantia" panose="02030602050306030303" pitchFamily="18" charset="0"/>
                <a:ea typeface="腾讯体 W3" panose="020C04030202040F0204" pitchFamily="34" charset="-122"/>
                <a:cs typeface="Times" panose="02020603050405020304" pitchFamily="18" charset="0"/>
              </a:rPr>
              <a:t>，提取复杂的函数表示来描述时间序列（</a:t>
            </a:r>
            <a:r>
              <a:rPr lang="en-US" altLang="zh-CN" sz="1400" b="1" dirty="0" err="1">
                <a:latin typeface="Constantia" panose="02030602050306030303" pitchFamily="18" charset="0"/>
                <a:ea typeface="腾讯体 W3" panose="020C04030202040F0204" pitchFamily="34" charset="-122"/>
                <a:cs typeface="Times" panose="02020603050405020304" pitchFamily="18" charset="0"/>
              </a:rPr>
              <a:t>t,w,f</a:t>
            </a:r>
            <a:r>
              <a:rPr lang="en-US" altLang="zh-CN" sz="1400" b="1" dirty="0">
                <a:latin typeface="Constantia" panose="02030602050306030303" pitchFamily="18" charset="0"/>
                <a:ea typeface="腾讯体 W3" panose="020C04030202040F0204" pitchFamily="34" charset="-122"/>
                <a:cs typeface="Times" panose="02020603050405020304" pitchFamily="18" charset="0"/>
              </a:rPr>
              <a:t>,…</a:t>
            </a:r>
            <a:r>
              <a:rPr lang="zh-CN" altLang="en-US" sz="1400" b="1" dirty="0">
                <a:latin typeface="Constantia" panose="02030602050306030303" pitchFamily="18" charset="0"/>
                <a:ea typeface="腾讯体 W3" panose="020C04030202040F0204" pitchFamily="34" charset="-122"/>
                <a:cs typeface="Times" panose="02020603050405020304" pitchFamily="18" charset="0"/>
              </a:rPr>
              <a:t>）</a:t>
            </a:r>
            <a:endParaRPr lang="en-US" altLang="zh-CN" sz="1400" b="1" dirty="0">
              <a:latin typeface="Constantia" panose="02030602050306030303" pitchFamily="18" charset="0"/>
              <a:ea typeface="腾讯体 W3" panose="020C04030202040F0204" pitchFamily="34" charset="-122"/>
              <a:cs typeface="Times" panose="02020603050405020304" pitchFamily="18" charset="0"/>
            </a:endParaRPr>
          </a:p>
          <a:p>
            <a:endParaRPr lang="en-US" altLang="zh-CN" sz="1400" b="1" dirty="0">
              <a:latin typeface="Constantia" panose="02030602050306030303" pitchFamily="18" charset="0"/>
              <a:ea typeface="腾讯体 W3" panose="020C04030202040F0204" pitchFamily="34" charset="-122"/>
              <a:cs typeface="Times" panose="02020603050405020304" pitchFamily="18" charset="0"/>
            </a:endParaRPr>
          </a:p>
          <a:p>
            <a:r>
              <a:rPr lang="zh-CN" altLang="en-US" sz="1400" b="1" dirty="0">
                <a:latin typeface="Constantia" panose="02030602050306030303" pitchFamily="18" charset="0"/>
                <a:ea typeface="腾讯体 W3" panose="020C04030202040F0204" pitchFamily="34" charset="-122"/>
                <a:cs typeface="Times" panose="02020603050405020304" pitchFamily="18" charset="0"/>
              </a:rPr>
              <a:t>通过倒置模块层次的堆叠，文章将时间序列编码后使用密集的非线性连接来解码未来序列的表示，通过这种方式有效地提高时序预测的性能。</a:t>
            </a:r>
            <a:endParaRPr lang="en-US" altLang="zh-CN" sz="1400" b="1" dirty="0">
              <a:latin typeface="Constantia" panose="02030602050306030303" pitchFamily="18" charset="0"/>
              <a:ea typeface="腾讯体 W3" panose="020C04030202040F0204" pitchFamily="34" charset="-122"/>
              <a:cs typeface="Times" panose="02020603050405020304" pitchFamily="18" charset="0"/>
            </a:endParaRPr>
          </a:p>
          <a:p>
            <a:endParaRPr lang="en-US" altLang="zh-CN" sz="1400" b="1" dirty="0">
              <a:latin typeface="Constantia" panose="02030602050306030303" pitchFamily="18" charset="0"/>
              <a:ea typeface="腾讯体 W3" panose="020C04030202040F0204" pitchFamily="34" charset="-122"/>
              <a:cs typeface="Times" panose="02020603050405020304" pitchFamily="18" charset="0"/>
            </a:endParaRPr>
          </a:p>
          <a:p>
            <a:r>
              <a:rPr lang="zh-CN" altLang="en-US" sz="1400" b="1" dirty="0">
                <a:latin typeface="Constantia" panose="02030602050306030303" pitchFamily="18" charset="0"/>
                <a:ea typeface="腾讯体 W3" panose="020C04030202040F0204" pitchFamily="34" charset="-122"/>
                <a:cs typeface="Times" panose="02020603050405020304" pitchFamily="18" charset="0"/>
              </a:rPr>
              <a:t>该过程可描述为以下内容：</a:t>
            </a:r>
          </a:p>
        </p:txBody>
      </p:sp>
      <p:sp>
        <p:nvSpPr>
          <p:cNvPr id="9" name="文本框 8">
            <a:extLst>
              <a:ext uri="{FF2B5EF4-FFF2-40B4-BE49-F238E27FC236}">
                <a16:creationId xmlns:a16="http://schemas.microsoft.com/office/drawing/2014/main" id="{68E17CC2-A4E5-F8E6-B9E5-05A2EB986558}"/>
              </a:ext>
            </a:extLst>
          </p:cNvPr>
          <p:cNvSpPr txBox="1"/>
          <p:nvPr/>
        </p:nvSpPr>
        <p:spPr>
          <a:xfrm>
            <a:off x="525195" y="4097963"/>
            <a:ext cx="5266006" cy="1446550"/>
          </a:xfrm>
          <a:prstGeom prst="rect">
            <a:avLst/>
          </a:prstGeom>
          <a:noFill/>
        </p:spPr>
        <p:txBody>
          <a:bodyPr wrap="square">
            <a:spAutoFit/>
          </a:bodyPr>
          <a:lstStyle/>
          <a:p>
            <a:pPr algn="l"/>
            <a:r>
              <a:rPr lang="zh-CN" altLang="en-US" sz="1100" b="1" dirty="0">
                <a:latin typeface="Constantia" panose="02030602050306030303" pitchFamily="18" charset="0"/>
                <a:ea typeface="腾讯体 W3" panose="020C04030202040F0204" pitchFamily="34" charset="-122"/>
                <a:cs typeface="Times" panose="02020603050405020304" pitchFamily="18" charset="0"/>
              </a:rPr>
              <a:t>普遍近似定理（</a:t>
            </a:r>
            <a:r>
              <a:rPr lang="en-US" altLang="zh-CN" sz="1100" b="1" dirty="0">
                <a:latin typeface="Constantia" panose="02030602050306030303" pitchFamily="18" charset="0"/>
                <a:ea typeface="腾讯体 W3" panose="020C04030202040F0204" pitchFamily="34" charset="-122"/>
                <a:cs typeface="Times" panose="02020603050405020304" pitchFamily="18" charset="0"/>
              </a:rPr>
              <a:t>universal approximation theorem</a:t>
            </a:r>
            <a:r>
              <a:rPr lang="zh-CN" altLang="en-US" sz="1100" b="1" dirty="0">
                <a:latin typeface="Constantia" panose="02030602050306030303" pitchFamily="18" charset="0"/>
                <a:ea typeface="腾讯体 W3" panose="020C04030202040F0204" pitchFamily="34" charset="-122"/>
                <a:cs typeface="Times" panose="02020603050405020304" pitchFamily="18" charset="0"/>
              </a:rPr>
              <a:t>）</a:t>
            </a:r>
            <a:r>
              <a:rPr lang="en-US" altLang="zh-CN" sz="1100" b="1" dirty="0">
                <a:latin typeface="Constantia" panose="02030602050306030303" pitchFamily="18" charset="0"/>
                <a:ea typeface="腾讯体 W3" panose="020C04030202040F0204" pitchFamily="34" charset="-122"/>
                <a:cs typeface="Times" panose="02020603050405020304" pitchFamily="18" charset="0"/>
              </a:rPr>
              <a:t>(</a:t>
            </a:r>
            <a:r>
              <a:rPr lang="en-US" altLang="zh-CN" sz="1100" b="1" dirty="0" err="1">
                <a:latin typeface="Constantia" panose="02030602050306030303" pitchFamily="18" charset="0"/>
                <a:ea typeface="腾讯体 W3" panose="020C04030202040F0204" pitchFamily="34" charset="-122"/>
                <a:cs typeface="Times" panose="02020603050405020304" pitchFamily="18" charset="0"/>
              </a:rPr>
              <a:t>Hornik</a:t>
            </a:r>
            <a:r>
              <a:rPr lang="en-US" altLang="zh-CN" sz="1100" b="1" dirty="0">
                <a:latin typeface="Constantia" panose="02030602050306030303" pitchFamily="18" charset="0"/>
                <a:ea typeface="腾讯体 W3" panose="020C04030202040F0204" pitchFamily="34" charset="-122"/>
                <a:cs typeface="Times" panose="02020603050405020304" pitchFamily="18" charset="0"/>
              </a:rPr>
              <a:t> et al., 1989;Cybenko, 1989)</a:t>
            </a:r>
            <a:r>
              <a:rPr lang="zh-CN" altLang="en-US" sz="1100" b="1" dirty="0">
                <a:latin typeface="Constantia" panose="02030602050306030303" pitchFamily="18" charset="0"/>
                <a:ea typeface="腾讯体 W3" panose="020C04030202040F0204" pitchFamily="34" charset="-122"/>
                <a:cs typeface="Times" panose="02020603050405020304" pitchFamily="18" charset="0"/>
              </a:rPr>
              <a:t> 表明，一个前馈神经网络如果具有线性输出层和至少一层具有任何一种‘‘挤压’’ 性质的激活函数（例如</a:t>
            </a:r>
            <a:r>
              <a:rPr lang="en-US" altLang="zh-CN" sz="1100" b="1" dirty="0">
                <a:latin typeface="Constantia" panose="02030602050306030303" pitchFamily="18" charset="0"/>
                <a:ea typeface="腾讯体 W3" panose="020C04030202040F0204" pitchFamily="34" charset="-122"/>
                <a:cs typeface="Times" panose="02020603050405020304" pitchFamily="18" charset="0"/>
              </a:rPr>
              <a:t>logistic sigmoid</a:t>
            </a:r>
            <a:r>
              <a:rPr lang="zh-CN" altLang="en-US" sz="1100" b="1" dirty="0">
                <a:latin typeface="Constantia" panose="02030602050306030303" pitchFamily="18" charset="0"/>
                <a:ea typeface="腾讯体 W3" panose="020C04030202040F0204" pitchFamily="34" charset="-122"/>
                <a:cs typeface="Times" panose="02020603050405020304" pitchFamily="18" charset="0"/>
              </a:rPr>
              <a:t>激活函数）的隐藏层，只要给予网络足够数量的隐藏单元，它可以以任意的精度来近似任何从一个有限维空间到另一个有限维空间的</a:t>
            </a:r>
            <a:r>
              <a:rPr lang="en-US" altLang="zh-CN" sz="1100" b="1" dirty="0">
                <a:latin typeface="Constantia" panose="02030602050306030303" pitchFamily="18" charset="0"/>
                <a:ea typeface="腾讯体 W3" panose="020C04030202040F0204" pitchFamily="34" charset="-122"/>
                <a:cs typeface="Times" panose="02020603050405020304" pitchFamily="18" charset="0"/>
              </a:rPr>
              <a:t>Borel </a:t>
            </a:r>
            <a:r>
              <a:rPr lang="zh-CN" altLang="en-US" sz="1100" b="1" dirty="0">
                <a:latin typeface="Constantia" panose="02030602050306030303" pitchFamily="18" charset="0"/>
                <a:ea typeface="腾讯体 W3" panose="020C04030202040F0204" pitchFamily="34" charset="-122"/>
                <a:cs typeface="Times" panose="02020603050405020304" pitchFamily="18" charset="0"/>
              </a:rPr>
              <a:t>可测函数。</a:t>
            </a:r>
            <a:br>
              <a:rPr lang="zh-CN" altLang="en-US" sz="1100" b="1" dirty="0">
                <a:latin typeface="Constantia" panose="02030602050306030303" pitchFamily="18" charset="0"/>
                <a:ea typeface="腾讯体 W3" panose="020C04030202040F0204" pitchFamily="34" charset="-122"/>
                <a:cs typeface="Times" panose="02020603050405020304" pitchFamily="18" charset="0"/>
              </a:rPr>
            </a:br>
            <a:endParaRPr lang="zh-CN" altLang="en-US" sz="1100" b="1" dirty="0">
              <a:latin typeface="Constantia" panose="02030602050306030303" pitchFamily="18" charset="0"/>
              <a:ea typeface="腾讯体 W3" panose="020C04030202040F0204" pitchFamily="34" charset="-122"/>
              <a:cs typeface="Times" panose="02020603050405020304" pitchFamily="18" charset="0"/>
            </a:endParaRPr>
          </a:p>
          <a:p>
            <a:pPr algn="l"/>
            <a:r>
              <a:rPr lang="zh-CN" altLang="en-US" sz="1100" b="1" dirty="0">
                <a:latin typeface="Constantia" panose="02030602050306030303" pitchFamily="18" charset="0"/>
                <a:ea typeface="腾讯体 W3" panose="020C04030202040F0204" pitchFamily="34" charset="-122"/>
                <a:cs typeface="Times" panose="02020603050405020304" pitchFamily="18" charset="0"/>
              </a:rPr>
              <a:t>万能近似定理意味着</a:t>
            </a:r>
            <a:r>
              <a:rPr lang="zh-CN" altLang="en-US" sz="1100" b="1" dirty="0">
                <a:solidFill>
                  <a:srgbClr val="FF0000"/>
                </a:solidFill>
                <a:latin typeface="Constantia" panose="02030602050306030303" pitchFamily="18" charset="0"/>
                <a:ea typeface="腾讯体 W3" panose="020C04030202040F0204" pitchFamily="34" charset="-122"/>
                <a:cs typeface="Times" panose="02020603050405020304" pitchFamily="18" charset="0"/>
              </a:rPr>
              <a:t>无论我们试图学习什么函数，我们知道一个大的</a:t>
            </a:r>
            <a:r>
              <a:rPr lang="en-US" altLang="zh-CN" sz="1100" b="1" dirty="0">
                <a:solidFill>
                  <a:srgbClr val="FF0000"/>
                </a:solidFill>
                <a:latin typeface="Constantia" panose="02030602050306030303" pitchFamily="18" charset="0"/>
                <a:ea typeface="腾讯体 W3" panose="020C04030202040F0204" pitchFamily="34" charset="-122"/>
                <a:cs typeface="Times" panose="02020603050405020304" pitchFamily="18" charset="0"/>
              </a:rPr>
              <a:t>MLP </a:t>
            </a:r>
            <a:r>
              <a:rPr lang="zh-CN" altLang="en-US" sz="1100" b="1" dirty="0">
                <a:solidFill>
                  <a:srgbClr val="FF0000"/>
                </a:solidFill>
                <a:latin typeface="Constantia" panose="02030602050306030303" pitchFamily="18" charset="0"/>
                <a:ea typeface="腾讯体 W3" panose="020C04030202040F0204" pitchFamily="34" charset="-122"/>
                <a:cs typeface="Times" panose="02020603050405020304" pitchFamily="18" charset="0"/>
              </a:rPr>
              <a:t>一定能够表示这个函数</a:t>
            </a:r>
            <a:r>
              <a:rPr lang="zh-CN" altLang="en-US" sz="1100" b="1" dirty="0">
                <a:latin typeface="Constantia" panose="02030602050306030303" pitchFamily="18" charset="0"/>
                <a:ea typeface="腾讯体 W3" panose="020C04030202040F0204" pitchFamily="34" charset="-122"/>
                <a:cs typeface="Times" panose="02020603050405020304" pitchFamily="18" charset="0"/>
              </a:rPr>
              <a:t>。</a:t>
            </a:r>
          </a:p>
        </p:txBody>
      </p:sp>
      <p:graphicFrame>
        <p:nvGraphicFramePr>
          <p:cNvPr id="10" name="对象 9">
            <a:extLst>
              <a:ext uri="{FF2B5EF4-FFF2-40B4-BE49-F238E27FC236}">
                <a16:creationId xmlns:a16="http://schemas.microsoft.com/office/drawing/2014/main" id="{C2F90641-EC4D-4A64-B5BC-64E8FC7D416F}"/>
              </a:ext>
            </a:extLst>
          </p:cNvPr>
          <p:cNvGraphicFramePr>
            <a:graphicFrameLocks noChangeAspect="1"/>
          </p:cNvGraphicFramePr>
          <p:nvPr>
            <p:extLst>
              <p:ext uri="{D42A27DB-BD31-4B8C-83A1-F6EECF244321}">
                <p14:modId xmlns:p14="http://schemas.microsoft.com/office/powerpoint/2010/main" val="3692633764"/>
              </p:ext>
            </p:extLst>
          </p:nvPr>
        </p:nvGraphicFramePr>
        <p:xfrm>
          <a:off x="8178800" y="4622800"/>
          <a:ext cx="914400" cy="198438"/>
        </p:xfrm>
        <a:graphic>
          <a:graphicData uri="http://schemas.openxmlformats.org/presentationml/2006/ole">
            <mc:AlternateContent xmlns:mc="http://schemas.openxmlformats.org/markup-compatibility/2006">
              <mc:Choice xmlns:v="urn:schemas-microsoft-com:vml" Requires="v">
                <p:oleObj name="Equation" r:id="rId6" imgW="914400" imgH="198720" progId="Equation.DSMT4">
                  <p:embed/>
                </p:oleObj>
              </mc:Choice>
              <mc:Fallback>
                <p:oleObj name="Equation" r:id="rId6" imgW="914400" imgH="198720" progId="Equation.DSMT4">
                  <p:embed/>
                  <p:pic>
                    <p:nvPicPr>
                      <p:cNvPr id="0" name=""/>
                      <p:cNvPicPr/>
                      <p:nvPr/>
                    </p:nvPicPr>
                    <p:blipFill>
                      <a:blip r:embed="rId7"/>
                      <a:stretch>
                        <a:fillRect/>
                      </a:stretch>
                    </p:blipFill>
                    <p:spPr>
                      <a:xfrm>
                        <a:off x="8178800" y="4622800"/>
                        <a:ext cx="914400" cy="198438"/>
                      </a:xfrm>
                      <a:prstGeom prst="rect">
                        <a:avLst/>
                      </a:prstGeom>
                    </p:spPr>
                  </p:pic>
                </p:oleObj>
              </mc:Fallback>
            </mc:AlternateContent>
          </a:graphicData>
        </a:graphic>
      </p:graphicFrame>
      <p:graphicFrame>
        <p:nvGraphicFramePr>
          <p:cNvPr id="11" name="对象 10">
            <a:extLst>
              <a:ext uri="{FF2B5EF4-FFF2-40B4-BE49-F238E27FC236}">
                <a16:creationId xmlns:a16="http://schemas.microsoft.com/office/drawing/2014/main" id="{FBC01620-0FD6-E738-7651-7B874FE11858}"/>
              </a:ext>
            </a:extLst>
          </p:cNvPr>
          <p:cNvGraphicFramePr>
            <a:graphicFrameLocks noChangeAspect="1"/>
          </p:cNvGraphicFramePr>
          <p:nvPr>
            <p:extLst>
              <p:ext uri="{D42A27DB-BD31-4B8C-83A1-F6EECF244321}">
                <p14:modId xmlns:p14="http://schemas.microsoft.com/office/powerpoint/2010/main" val="1596152771"/>
              </p:ext>
            </p:extLst>
          </p:nvPr>
        </p:nvGraphicFramePr>
        <p:xfrm>
          <a:off x="8178800" y="4622800"/>
          <a:ext cx="914400" cy="198438"/>
        </p:xfrm>
        <a:graphic>
          <a:graphicData uri="http://schemas.openxmlformats.org/presentationml/2006/ole">
            <mc:AlternateContent xmlns:mc="http://schemas.openxmlformats.org/markup-compatibility/2006">
              <mc:Choice xmlns:v="urn:schemas-microsoft-com:vml" Requires="v">
                <p:oleObj name="Equation" r:id="rId8" imgW="914400" imgH="198720" progId="Equation.DSMT4">
                  <p:embed/>
                </p:oleObj>
              </mc:Choice>
              <mc:Fallback>
                <p:oleObj name="Equation" r:id="rId8" imgW="914400" imgH="198720" progId="Equation.DSMT4">
                  <p:embed/>
                  <p:pic>
                    <p:nvPicPr>
                      <p:cNvPr id="0" name=""/>
                      <p:cNvPicPr/>
                      <p:nvPr/>
                    </p:nvPicPr>
                    <p:blipFill>
                      <a:blip r:embed="rId9"/>
                      <a:stretch>
                        <a:fillRect/>
                      </a:stretch>
                    </p:blipFill>
                    <p:spPr>
                      <a:xfrm>
                        <a:off x="8178800" y="4622800"/>
                        <a:ext cx="914400" cy="198438"/>
                      </a:xfrm>
                      <a:prstGeom prst="rect">
                        <a:avLst/>
                      </a:prstGeom>
                    </p:spPr>
                  </p:pic>
                </p:oleObj>
              </mc:Fallback>
            </mc:AlternateContent>
          </a:graphicData>
        </a:graphic>
      </p:graphicFrame>
      <p:graphicFrame>
        <p:nvGraphicFramePr>
          <p:cNvPr id="12" name="对象 11">
            <a:extLst>
              <a:ext uri="{FF2B5EF4-FFF2-40B4-BE49-F238E27FC236}">
                <a16:creationId xmlns:a16="http://schemas.microsoft.com/office/drawing/2014/main" id="{FFD3216C-B312-0DDA-74C3-8B923A69CC46}"/>
              </a:ext>
            </a:extLst>
          </p:cNvPr>
          <p:cNvGraphicFramePr>
            <a:graphicFrameLocks noChangeAspect="1"/>
          </p:cNvGraphicFramePr>
          <p:nvPr>
            <p:extLst>
              <p:ext uri="{D42A27DB-BD31-4B8C-83A1-F6EECF244321}">
                <p14:modId xmlns:p14="http://schemas.microsoft.com/office/powerpoint/2010/main" val="3071797009"/>
              </p:ext>
            </p:extLst>
          </p:nvPr>
        </p:nvGraphicFramePr>
        <p:xfrm>
          <a:off x="8178800" y="4622800"/>
          <a:ext cx="914400" cy="198438"/>
        </p:xfrm>
        <a:graphic>
          <a:graphicData uri="http://schemas.openxmlformats.org/presentationml/2006/ole">
            <mc:AlternateContent xmlns:mc="http://schemas.openxmlformats.org/markup-compatibility/2006">
              <mc:Choice xmlns:v="urn:schemas-microsoft-com:vml" Requires="v">
                <p:oleObj name="Equation" r:id="rId10" imgW="914400" imgH="198720" progId="Equation.DSMT4">
                  <p:embed/>
                </p:oleObj>
              </mc:Choice>
              <mc:Fallback>
                <p:oleObj name="Equation" r:id="rId10" imgW="914400" imgH="198720" progId="Equation.DSMT4">
                  <p:embed/>
                  <p:pic>
                    <p:nvPicPr>
                      <p:cNvPr id="0" name=""/>
                      <p:cNvPicPr/>
                      <p:nvPr/>
                    </p:nvPicPr>
                    <p:blipFill>
                      <a:blip r:embed="rId9"/>
                      <a:stretch>
                        <a:fillRect/>
                      </a:stretch>
                    </p:blipFill>
                    <p:spPr>
                      <a:xfrm>
                        <a:off x="8178800" y="4622800"/>
                        <a:ext cx="914400" cy="198438"/>
                      </a:xfrm>
                      <a:prstGeom prst="rect">
                        <a:avLst/>
                      </a:prstGeom>
                    </p:spPr>
                  </p:pic>
                </p:oleObj>
              </mc:Fallback>
            </mc:AlternateContent>
          </a:graphicData>
        </a:graphic>
      </p:graphicFrame>
      <p:pic>
        <p:nvPicPr>
          <p:cNvPr id="15" name="图片 14" descr="文本, 信件&#10;&#10;描述已自动生成">
            <a:extLst>
              <a:ext uri="{FF2B5EF4-FFF2-40B4-BE49-F238E27FC236}">
                <a16:creationId xmlns:a16="http://schemas.microsoft.com/office/drawing/2014/main" id="{5B6B3B45-2522-43E2-27AD-1B4D53092121}"/>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709991" y="3065655"/>
            <a:ext cx="4766417" cy="1426446"/>
          </a:xfrm>
          <a:prstGeom prst="rect">
            <a:avLst/>
          </a:prstGeom>
        </p:spPr>
      </p:pic>
      <p:sp>
        <p:nvSpPr>
          <p:cNvPr id="2" name="文本框 1">
            <a:extLst>
              <a:ext uri="{FF2B5EF4-FFF2-40B4-BE49-F238E27FC236}">
                <a16:creationId xmlns:a16="http://schemas.microsoft.com/office/drawing/2014/main" id="{E4269A05-4EC9-85B0-93C6-3A08DD5A23F9}"/>
              </a:ext>
            </a:extLst>
          </p:cNvPr>
          <p:cNvSpPr txBox="1"/>
          <p:nvPr/>
        </p:nvSpPr>
        <p:spPr>
          <a:xfrm>
            <a:off x="6392219" y="4481785"/>
            <a:ext cx="5401959" cy="1600438"/>
          </a:xfrm>
          <a:prstGeom prst="rect">
            <a:avLst/>
          </a:prstGeom>
          <a:noFill/>
        </p:spPr>
        <p:txBody>
          <a:bodyPr wrap="square">
            <a:spAutoFit/>
          </a:bodyPr>
          <a:lstStyle/>
          <a:p>
            <a:r>
              <a:rPr lang="zh-CN" altLang="en-US" sz="1400" b="1" dirty="0">
                <a:latin typeface="Constantia" panose="02030602050306030303" pitchFamily="18" charset="0"/>
                <a:ea typeface="腾讯体 W3" panose="020C04030202040F0204" pitchFamily="34" charset="-122"/>
                <a:cs typeface="Times" panose="02020603050405020304" pitchFamily="18" charset="0"/>
              </a:rPr>
              <a:t>其中，</a:t>
            </a:r>
            <a:r>
              <a:rPr lang="en-US" altLang="zh-CN" sz="1400" b="1" dirty="0">
                <a:latin typeface="Constantia" panose="02030602050306030303" pitchFamily="18" charset="0"/>
                <a:ea typeface="腾讯体 W3" panose="020C04030202040F0204" pitchFamily="34" charset="-122"/>
                <a:cs typeface="Times" panose="02020603050405020304" pitchFamily="18" charset="0"/>
              </a:rPr>
              <a:t>Embedding</a:t>
            </a:r>
            <a:r>
              <a:rPr lang="zh-CN" altLang="en-US" sz="1400" b="1" dirty="0">
                <a:latin typeface="Constantia" panose="02030602050306030303" pitchFamily="18" charset="0"/>
                <a:ea typeface="腾讯体 W3" panose="020C04030202040F0204" pitchFamily="34" charset="-122"/>
                <a:cs typeface="Times" panose="02020603050405020304" pitchFamily="18" charset="0"/>
              </a:rPr>
              <a:t>和</a:t>
            </a:r>
            <a:r>
              <a:rPr lang="en-US" altLang="zh-CN" sz="1400" b="1" dirty="0">
                <a:latin typeface="Constantia" panose="02030602050306030303" pitchFamily="18" charset="0"/>
                <a:ea typeface="腾讯体 W3" panose="020C04030202040F0204" pitchFamily="34" charset="-122"/>
                <a:cs typeface="Times" panose="02020603050405020304" pitchFamily="18" charset="0"/>
              </a:rPr>
              <a:t>Projection</a:t>
            </a:r>
            <a:r>
              <a:rPr lang="zh-CN" altLang="en-US" sz="1400" b="1" dirty="0">
                <a:latin typeface="Constantia" panose="02030602050306030303" pitchFamily="18" charset="0"/>
                <a:ea typeface="腾讯体 W3" panose="020C04030202040F0204" pitchFamily="34" charset="-122"/>
                <a:cs typeface="Times" panose="02020603050405020304" pitchFamily="18" charset="0"/>
              </a:rPr>
              <a:t>都由</a:t>
            </a:r>
            <a:r>
              <a:rPr lang="en-US" altLang="zh-CN" sz="1400" b="1" dirty="0">
                <a:latin typeface="Constantia" panose="02030602050306030303" pitchFamily="18" charset="0"/>
                <a:ea typeface="腾讯体 W3" panose="020C04030202040F0204" pitchFamily="34" charset="-122"/>
                <a:cs typeface="Times" panose="02020603050405020304" pitchFamily="18" charset="0"/>
              </a:rPr>
              <a:t>MLP</a:t>
            </a:r>
            <a:r>
              <a:rPr lang="zh-CN" altLang="en-US" sz="1400" b="1" dirty="0">
                <a:latin typeface="Constantia" panose="02030602050306030303" pitchFamily="18" charset="0"/>
                <a:ea typeface="腾讯体 W3" panose="020C04030202040F0204" pitchFamily="34" charset="-122"/>
                <a:cs typeface="Times" panose="02020603050405020304" pitchFamily="18" charset="0"/>
              </a:rPr>
              <a:t>实现</a:t>
            </a:r>
            <a:endParaRPr lang="en-US" altLang="zh-CN" sz="1400" b="1" dirty="0">
              <a:latin typeface="Constantia" panose="02030602050306030303" pitchFamily="18" charset="0"/>
              <a:ea typeface="腾讯体 W3" panose="020C04030202040F0204" pitchFamily="34" charset="-122"/>
              <a:cs typeface="Times" panose="02020603050405020304" pitchFamily="18" charset="0"/>
            </a:endParaRPr>
          </a:p>
          <a:p>
            <a:endParaRPr lang="en-US" altLang="zh-CN" sz="1400" b="1" dirty="0">
              <a:latin typeface="Constantia" panose="02030602050306030303" pitchFamily="18" charset="0"/>
              <a:ea typeface="腾讯体 W3" panose="020C04030202040F0204" pitchFamily="34" charset="-122"/>
              <a:cs typeface="Times" panose="02020603050405020304" pitchFamily="18" charset="0"/>
            </a:endParaRPr>
          </a:p>
          <a:p>
            <a:r>
              <a:rPr lang="zh-CN" altLang="en-US" sz="1400" b="1" dirty="0">
                <a:latin typeface="Constantia" panose="02030602050306030303" pitchFamily="18" charset="0"/>
                <a:ea typeface="腾讯体 W3" panose="020C04030202040F0204" pitchFamily="34" charset="-122"/>
                <a:cs typeface="Times" panose="02020603050405020304" pitchFamily="18" charset="0"/>
              </a:rPr>
              <a:t>得到的变量</a:t>
            </a:r>
            <a:r>
              <a:rPr lang="en-US" altLang="zh-CN" sz="1400" b="1" dirty="0">
                <a:latin typeface="Constantia" panose="02030602050306030303" pitchFamily="18" charset="0"/>
                <a:ea typeface="腾讯体 W3" panose="020C04030202040F0204" pitchFamily="34" charset="-122"/>
                <a:cs typeface="Times" panose="02020603050405020304" pitchFamily="18" charset="0"/>
              </a:rPr>
              <a:t>token</a:t>
            </a:r>
            <a:r>
              <a:rPr lang="zh-CN" altLang="en-US" sz="1400" b="1" dirty="0">
                <a:latin typeface="Constantia" panose="02030602050306030303" pitchFamily="18" charset="0"/>
                <a:ea typeface="腾讯体 W3" panose="020C04030202040F0204" pitchFamily="34" charset="-122"/>
                <a:cs typeface="Times" panose="02020603050405020304" pitchFamily="18" charset="0"/>
              </a:rPr>
              <a:t>通过</a:t>
            </a:r>
            <a:r>
              <a:rPr lang="en-US" altLang="zh-CN" sz="1400" b="1" dirty="0">
                <a:latin typeface="Constantia" panose="02030602050306030303" pitchFamily="18" charset="0"/>
                <a:ea typeface="腾讯体 W3" panose="020C04030202040F0204" pitchFamily="34" charset="-122"/>
                <a:cs typeface="Times" panose="02020603050405020304" pitchFamily="18" charset="0"/>
              </a:rPr>
              <a:t>self-attention</a:t>
            </a:r>
            <a:r>
              <a:rPr lang="zh-CN" altLang="en-US" sz="1400" b="1" dirty="0">
                <a:latin typeface="Constantia" panose="02030602050306030303" pitchFamily="18" charset="0"/>
                <a:ea typeface="腾讯体 W3" panose="020C04030202040F0204" pitchFamily="34" charset="-122"/>
                <a:cs typeface="Times" panose="02020603050405020304" pitchFamily="18" charset="0"/>
              </a:rPr>
              <a:t>相互作用，并在</a:t>
            </a:r>
            <a:r>
              <a:rPr lang="en-US" altLang="zh-CN" sz="1400" b="1" dirty="0" err="1">
                <a:latin typeface="Constantia" panose="02030602050306030303" pitchFamily="18" charset="0"/>
                <a:ea typeface="腾讯体 W3" panose="020C04030202040F0204" pitchFamily="34" charset="-122"/>
                <a:cs typeface="Times" panose="02020603050405020304" pitchFamily="18" charset="0"/>
              </a:rPr>
              <a:t>TrmBlock</a:t>
            </a:r>
            <a:r>
              <a:rPr lang="zh-CN" altLang="en-US" sz="1400" b="1" dirty="0">
                <a:latin typeface="Constantia" panose="02030602050306030303" pitchFamily="18" charset="0"/>
                <a:ea typeface="腾讯体 W3" panose="020C04030202040F0204" pitchFamily="34" charset="-122"/>
                <a:cs typeface="Times" panose="02020603050405020304" pitchFamily="18" charset="0"/>
              </a:rPr>
              <a:t>中由</a:t>
            </a:r>
            <a:r>
              <a:rPr lang="en-US" altLang="zh-CN" sz="1400" b="1" dirty="0">
                <a:latin typeface="Constantia" panose="02030602050306030303" pitchFamily="18" charset="0"/>
                <a:ea typeface="腾讯体 W3" panose="020C04030202040F0204" pitchFamily="34" charset="-122"/>
                <a:cs typeface="Times" panose="02020603050405020304" pitchFamily="18" charset="0"/>
              </a:rPr>
              <a:t>FFN</a:t>
            </a:r>
            <a:r>
              <a:rPr lang="zh-CN" altLang="en-US" sz="1400" b="1" dirty="0">
                <a:latin typeface="Constantia" panose="02030602050306030303" pitchFamily="18" charset="0"/>
                <a:ea typeface="腾讯体 W3" panose="020C04030202040F0204" pitchFamily="34" charset="-122"/>
                <a:cs typeface="Times" panose="02020603050405020304" pitchFamily="18" charset="0"/>
              </a:rPr>
              <a:t>独立处理</a:t>
            </a:r>
            <a:endParaRPr lang="en-US" altLang="zh-CN" sz="1400" b="1" dirty="0">
              <a:latin typeface="Constantia" panose="02030602050306030303" pitchFamily="18" charset="0"/>
              <a:ea typeface="腾讯体 W3" panose="020C04030202040F0204" pitchFamily="34" charset="-122"/>
              <a:cs typeface="Times" panose="02020603050405020304" pitchFamily="18" charset="0"/>
            </a:endParaRPr>
          </a:p>
          <a:p>
            <a:endParaRPr lang="en-US" altLang="zh-CN" sz="1400" b="1" dirty="0">
              <a:latin typeface="Constantia" panose="02030602050306030303" pitchFamily="18" charset="0"/>
              <a:ea typeface="腾讯体 W3" panose="020C04030202040F0204" pitchFamily="34" charset="-122"/>
              <a:cs typeface="Times" panose="02020603050405020304" pitchFamily="18" charset="0"/>
            </a:endParaRPr>
          </a:p>
          <a:p>
            <a:r>
              <a:rPr lang="zh-CN" altLang="en-US" sz="1400" b="1" dirty="0">
                <a:latin typeface="Constantia" panose="02030602050306030303" pitchFamily="18" charset="0"/>
                <a:ea typeface="腾讯体 W3" panose="020C04030202040F0204" pitchFamily="34" charset="-122"/>
                <a:cs typeface="Times" panose="02020603050405020304" pitchFamily="18" charset="0"/>
              </a:rPr>
              <a:t>由于序列的顺序隐式地存储在前馈神经网络的神经元排列中，因此这里不再需要在普通的</a:t>
            </a:r>
            <a:r>
              <a:rPr lang="en-US" altLang="zh-CN" sz="1400" b="1" dirty="0">
                <a:latin typeface="Constantia" panose="02030602050306030303" pitchFamily="18" charset="0"/>
                <a:ea typeface="腾讯体 W3" panose="020C04030202040F0204" pitchFamily="34" charset="-122"/>
                <a:cs typeface="Times" panose="02020603050405020304" pitchFamily="18" charset="0"/>
              </a:rPr>
              <a:t>transformer</a:t>
            </a:r>
            <a:r>
              <a:rPr lang="zh-CN" altLang="en-US" sz="1400" b="1" dirty="0">
                <a:latin typeface="Constantia" panose="02030602050306030303" pitchFamily="18" charset="0"/>
                <a:ea typeface="腾讯体 W3" panose="020C04030202040F0204" pitchFamily="34" charset="-122"/>
                <a:cs typeface="Times" panose="02020603050405020304" pitchFamily="18" charset="0"/>
              </a:rPr>
              <a:t>中嵌入位置</a:t>
            </a:r>
          </a:p>
        </p:txBody>
      </p:sp>
    </p:spTree>
    <p:extLst>
      <p:ext uri="{BB962C8B-B14F-4D97-AF65-F5344CB8AC3E}">
        <p14:creationId xmlns:p14="http://schemas.microsoft.com/office/powerpoint/2010/main" val="1390879434"/>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a:extLst>
              <a:ext uri="{FF2B5EF4-FFF2-40B4-BE49-F238E27FC236}">
                <a16:creationId xmlns:a16="http://schemas.microsoft.com/office/drawing/2014/main" id="{B8CED823-FFFD-4AA2-9092-D8FBE51CAEB8}"/>
              </a:ext>
            </a:extLst>
          </p:cNvPr>
          <p:cNvSpPr/>
          <p:nvPr/>
        </p:nvSpPr>
        <p:spPr>
          <a:xfrm>
            <a:off x="0" y="6522720"/>
            <a:ext cx="4267200" cy="335280"/>
          </a:xfrm>
          <a:prstGeom prst="rect">
            <a:avLst/>
          </a:prstGeom>
          <a:solidFill>
            <a:srgbClr val="4747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8" name="矩形 17">
            <a:extLst>
              <a:ext uri="{FF2B5EF4-FFF2-40B4-BE49-F238E27FC236}">
                <a16:creationId xmlns:a16="http://schemas.microsoft.com/office/drawing/2014/main" id="{AE30AF1C-CA8E-427B-9DBA-C8AB565AFF38}"/>
              </a:ext>
            </a:extLst>
          </p:cNvPr>
          <p:cNvSpPr/>
          <p:nvPr/>
        </p:nvSpPr>
        <p:spPr>
          <a:xfrm>
            <a:off x="4267200" y="6522720"/>
            <a:ext cx="4267200" cy="335280"/>
          </a:xfrm>
          <a:prstGeom prst="rect">
            <a:avLst/>
          </a:prstGeom>
          <a:solidFill>
            <a:srgbClr val="8484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20" name="矩形 19">
            <a:extLst>
              <a:ext uri="{FF2B5EF4-FFF2-40B4-BE49-F238E27FC236}">
                <a16:creationId xmlns:a16="http://schemas.microsoft.com/office/drawing/2014/main" id="{287E9C25-FEFC-4DB2-BBD6-EAB98C4DEA1E}"/>
              </a:ext>
            </a:extLst>
          </p:cNvPr>
          <p:cNvSpPr/>
          <p:nvPr/>
        </p:nvSpPr>
        <p:spPr>
          <a:xfrm>
            <a:off x="8534400" y="6522720"/>
            <a:ext cx="3657600" cy="335280"/>
          </a:xfrm>
          <a:prstGeom prst="rect">
            <a:avLst/>
          </a:prstGeom>
          <a:solidFill>
            <a:srgbClr val="ADADE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dirty="0">
              <a:ln>
                <a:noFill/>
              </a:ln>
              <a:solidFill>
                <a:prstClr val="white"/>
              </a:solidFill>
              <a:effectLst/>
              <a:uLnTx/>
              <a:uFillTx/>
              <a:latin typeface="Constantia" panose="02030602050306030303" pitchFamily="18" charset="0"/>
              <a:ea typeface="等线" panose="02010600030101010101" pitchFamily="2" charset="-122"/>
              <a:cs typeface="+mn-cs"/>
            </a:endParaRPr>
          </a:p>
        </p:txBody>
      </p:sp>
      <p:sp>
        <p:nvSpPr>
          <p:cNvPr id="24" name="日期占位符 7">
            <a:extLst>
              <a:ext uri="{FF2B5EF4-FFF2-40B4-BE49-F238E27FC236}">
                <a16:creationId xmlns:a16="http://schemas.microsoft.com/office/drawing/2014/main" id="{A472F3E3-BF27-4214-96FF-F1674F8CACD2}"/>
              </a:ext>
            </a:extLst>
          </p:cNvPr>
          <p:cNvSpPr>
            <a:spLocks noGrp="1"/>
          </p:cNvSpPr>
          <p:nvPr>
            <p:ph type="dt" sz="half" idx="10"/>
          </p:nvPr>
        </p:nvSpPr>
        <p:spPr>
          <a:xfrm>
            <a:off x="1209907" y="6494974"/>
            <a:ext cx="1847385"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dirty="0">
                <a:ln>
                  <a:noFill/>
                </a:ln>
                <a:solidFill>
                  <a:prstClr val="white"/>
                </a:solidFill>
                <a:effectLst/>
                <a:uLnTx/>
                <a:uFillTx/>
                <a:latin typeface="Constantia" panose="02030602050306030303" pitchFamily="18" charset="0"/>
                <a:ea typeface="等线" panose="02010600030101010101" pitchFamily="2" charset="-122"/>
                <a:cs typeface="Times" panose="02020603050405020304" pitchFamily="18" charset="0"/>
              </a:rPr>
              <a:t>April 24, 2024</a:t>
            </a:r>
            <a:endParaRPr kumimoji="0" lang="zh-CN" altLang="en-US" sz="1400" b="1" i="0" u="none" strike="noStrike" kern="1200" cap="none" spc="0" normalizeH="0" baseline="0" noProof="0" dirty="0">
              <a:ln>
                <a:noFill/>
              </a:ln>
              <a:solidFill>
                <a:prstClr val="white"/>
              </a:solidFill>
              <a:effectLst/>
              <a:uLnTx/>
              <a:uFillTx/>
              <a:latin typeface="Constantia" panose="02030602050306030303" pitchFamily="18" charset="0"/>
              <a:ea typeface="等线" panose="02010600030101010101" pitchFamily="2" charset="-122"/>
              <a:cs typeface="Times" panose="02020603050405020304" pitchFamily="18" charset="0"/>
            </a:endParaRPr>
          </a:p>
        </p:txBody>
      </p:sp>
      <p:sp>
        <p:nvSpPr>
          <p:cNvPr id="25" name="Fußzeilenplatzhalter 4">
            <a:extLst>
              <a:ext uri="{FF2B5EF4-FFF2-40B4-BE49-F238E27FC236}">
                <a16:creationId xmlns:a16="http://schemas.microsoft.com/office/drawing/2014/main" id="{74159A29-4F5F-4065-934C-13F30643D46E}"/>
              </a:ext>
            </a:extLst>
          </p:cNvPr>
          <p:cNvSpPr>
            <a:spLocks noGrp="1"/>
          </p:cNvSpPr>
          <p:nvPr>
            <p:ph type="ftr" sz="quarter" idx="11"/>
          </p:nvPr>
        </p:nvSpPr>
        <p:spPr>
          <a:xfrm>
            <a:off x="4095916" y="6553437"/>
            <a:ext cx="4520431" cy="273844"/>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dirty="0">
                <a:ln>
                  <a:noFill/>
                </a:ln>
                <a:solidFill>
                  <a:prstClr val="white"/>
                </a:solidFill>
                <a:effectLst/>
                <a:uLnTx/>
                <a:uFillTx/>
                <a:latin typeface="Constantia" panose="02030602050306030303" pitchFamily="18" charset="0"/>
                <a:ea typeface="等线" panose="02010600030101010101" pitchFamily="2" charset="-122"/>
                <a:cs typeface="+mn-cs"/>
              </a:rPr>
              <a:t>Zero Zhao | HUST </a:t>
            </a:r>
            <a:endParaRPr kumimoji="0" lang="zh-CN" altLang="en-US" sz="1400" b="1" i="0" u="none" strike="noStrike" kern="1200" cap="none" spc="0" normalizeH="0" baseline="0" noProof="0" dirty="0">
              <a:ln>
                <a:noFill/>
              </a:ln>
              <a:solidFill>
                <a:prstClr val="white"/>
              </a:solidFill>
              <a:effectLst/>
              <a:uLnTx/>
              <a:uFillTx/>
              <a:latin typeface="Constantia" panose="02030602050306030303" pitchFamily="18" charset="0"/>
              <a:ea typeface="等线" panose="02010600030101010101" pitchFamily="2" charset="-122"/>
              <a:cs typeface="+mn-cs"/>
            </a:endParaRPr>
          </a:p>
        </p:txBody>
      </p:sp>
      <p:cxnSp>
        <p:nvCxnSpPr>
          <p:cNvPr id="26" name="直接连接符 25">
            <a:extLst>
              <a:ext uri="{FF2B5EF4-FFF2-40B4-BE49-F238E27FC236}">
                <a16:creationId xmlns:a16="http://schemas.microsoft.com/office/drawing/2014/main" id="{2C0A00E8-DC77-4A26-A219-150776549D88}"/>
              </a:ext>
            </a:extLst>
          </p:cNvPr>
          <p:cNvCxnSpPr/>
          <p:nvPr/>
        </p:nvCxnSpPr>
        <p:spPr>
          <a:xfrm>
            <a:off x="385590" y="859531"/>
            <a:ext cx="11479576" cy="0"/>
          </a:xfrm>
          <a:prstGeom prst="line">
            <a:avLst/>
          </a:prstGeom>
          <a:ln w="38100">
            <a:solidFill>
              <a:srgbClr val="4747BA"/>
            </a:solidFill>
          </a:ln>
        </p:spPr>
        <p:style>
          <a:lnRef idx="1">
            <a:schemeClr val="accent1"/>
          </a:lnRef>
          <a:fillRef idx="0">
            <a:schemeClr val="accent1"/>
          </a:fillRef>
          <a:effectRef idx="0">
            <a:schemeClr val="accent1"/>
          </a:effectRef>
          <a:fontRef idx="minor">
            <a:schemeClr val="tx1"/>
          </a:fontRef>
        </p:style>
      </p:cxnSp>
      <p:sp>
        <p:nvSpPr>
          <p:cNvPr id="19" name="文本框 18">
            <a:extLst>
              <a:ext uri="{FF2B5EF4-FFF2-40B4-BE49-F238E27FC236}">
                <a16:creationId xmlns:a16="http://schemas.microsoft.com/office/drawing/2014/main" id="{3B78C344-5CA5-0040-BEE1-94109FE221CD}"/>
              </a:ext>
            </a:extLst>
          </p:cNvPr>
          <p:cNvSpPr txBox="1"/>
          <p:nvPr/>
        </p:nvSpPr>
        <p:spPr>
          <a:xfrm>
            <a:off x="415183" y="166469"/>
            <a:ext cx="6798981" cy="646331"/>
          </a:xfrm>
          <a:prstGeom prst="rect">
            <a:avLst/>
          </a:prstGeom>
          <a:noFill/>
        </p:spPr>
        <p:txBody>
          <a:bodyPr wrap="square" rtlCol="0">
            <a:spAutoFit/>
          </a:bodyPr>
          <a:lstStyle/>
          <a:p>
            <a:pPr marL="0" marR="0" lvl="0" indent="0" algn="l" defTabSz="914400" rtl="0" eaLnBrk="1" fontAlgn="auto" latinLnBrk="0" hangingPunct="1">
              <a:lnSpc>
                <a:spcPct val="90000"/>
              </a:lnSpc>
              <a:spcBef>
                <a:spcPts val="1000"/>
              </a:spcBef>
              <a:spcAft>
                <a:spcPts val="0"/>
              </a:spcAft>
              <a:buClrTx/>
              <a:buSzTx/>
              <a:buFontTx/>
              <a:buNone/>
              <a:tabLst/>
              <a:defRPr/>
            </a:pPr>
            <a:r>
              <a:rPr kumimoji="0" lang="en-US" altLang="zh-CN" sz="4000" b="1" i="0" u="none" strike="noStrike" kern="1200" cap="none" spc="0" normalizeH="0" baseline="0" noProof="0" dirty="0" err="1">
                <a:ln>
                  <a:noFill/>
                </a:ln>
                <a:solidFill>
                  <a:srgbClr val="4747BA"/>
                </a:solidFill>
                <a:effectLst/>
                <a:uLnTx/>
                <a:uFillTx/>
                <a:latin typeface="Constantia" panose="02030602050306030303" pitchFamily="18" charset="0"/>
                <a:ea typeface="腾讯体 W3" panose="020C04030202040F0204" pitchFamily="34" charset="-122"/>
                <a:cs typeface="Times" panose="02020603050405020304" pitchFamily="18" charset="0"/>
              </a:rPr>
              <a:t>iTransformer</a:t>
            </a:r>
            <a:r>
              <a:rPr kumimoji="0" lang="en-US" altLang="zh-CN" sz="4000" b="1" i="0" u="none" strike="noStrike" kern="1200" cap="none" spc="0" normalizeH="0" baseline="0" noProof="0" dirty="0">
                <a:ln>
                  <a:noFill/>
                </a:ln>
                <a:solidFill>
                  <a:srgbClr val="4747BA"/>
                </a:solidFill>
                <a:effectLst/>
                <a:uLnTx/>
                <a:uFillTx/>
                <a:latin typeface="Constantia" panose="02030602050306030303" pitchFamily="18" charset="0"/>
                <a:ea typeface="腾讯体 W3" panose="020C04030202040F0204" pitchFamily="34" charset="-122"/>
                <a:cs typeface="Times" panose="02020603050405020304" pitchFamily="18" charset="0"/>
              </a:rPr>
              <a:t> </a:t>
            </a:r>
            <a:endParaRPr kumimoji="0" lang="zh-CN" altLang="en-US" sz="4000" b="1" i="0" u="none" strike="noStrike" kern="1200" cap="none" spc="0" normalizeH="0" baseline="0" noProof="0" dirty="0">
              <a:ln>
                <a:noFill/>
              </a:ln>
              <a:solidFill>
                <a:srgbClr val="4747BA"/>
              </a:solidFill>
              <a:effectLst/>
              <a:uLnTx/>
              <a:uFillTx/>
              <a:latin typeface="Constantia" panose="02030602050306030303" pitchFamily="18" charset="0"/>
              <a:ea typeface="腾讯体 W3" panose="020C04030202040F0204" pitchFamily="34" charset="-122"/>
              <a:cs typeface="Times" panose="02020603050405020304" pitchFamily="18" charset="0"/>
            </a:endParaRPr>
          </a:p>
        </p:txBody>
      </p:sp>
      <p:pic>
        <p:nvPicPr>
          <p:cNvPr id="23" name="图片 22">
            <a:extLst>
              <a:ext uri="{FF2B5EF4-FFF2-40B4-BE49-F238E27FC236}">
                <a16:creationId xmlns:a16="http://schemas.microsoft.com/office/drawing/2014/main" id="{C59D9062-D538-4E10-A387-AAFC9F1C806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4063" y="218980"/>
            <a:ext cx="730337" cy="556270"/>
          </a:xfrm>
          <a:prstGeom prst="rect">
            <a:avLst/>
          </a:prstGeom>
        </p:spPr>
      </p:pic>
      <p:sp>
        <p:nvSpPr>
          <p:cNvPr id="14" name="灯片编号占位符 8">
            <a:extLst>
              <a:ext uri="{FF2B5EF4-FFF2-40B4-BE49-F238E27FC236}">
                <a16:creationId xmlns:a16="http://schemas.microsoft.com/office/drawing/2014/main" id="{CBDE027A-9753-BE4F-9E92-B646C7AB4689}"/>
              </a:ext>
            </a:extLst>
          </p:cNvPr>
          <p:cNvSpPr>
            <a:spLocks noGrp="1"/>
          </p:cNvSpPr>
          <p:nvPr>
            <p:ph type="sldNum" sz="quarter" idx="12"/>
          </p:nvPr>
        </p:nvSpPr>
        <p:spPr>
          <a:xfrm>
            <a:off x="9847869" y="6405035"/>
            <a:ext cx="809393" cy="545001"/>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152851E7-9224-42D2-A4FF-119762E40804}" type="slidenum">
              <a:rPr kumimoji="0" lang="zh-CN" altLang="en-US" sz="1400" b="1" i="0" u="none" strike="noStrike" kern="1200" cap="none" spc="0" normalizeH="0" baseline="0" noProof="0" smtClean="0">
                <a:ln>
                  <a:noFill/>
                </a:ln>
                <a:solidFill>
                  <a:prstClr val="white"/>
                </a:solidFill>
                <a:effectLst/>
                <a:uLnTx/>
                <a:uFillTx/>
                <a:latin typeface="Constantia" panose="02030602050306030303" pitchFamily="18" charset="0"/>
                <a:ea typeface="等线" panose="02010600030101010101" pitchFamily="2" charset="-122"/>
                <a:cs typeface="Times" panose="02020603050405020304" pitchFamily="18" charset="0"/>
              </a:rPr>
              <a:pPr marL="0" marR="0" lvl="0" indent="0" algn="ctr" defTabSz="914400" rtl="0" eaLnBrk="1" fontAlgn="auto" latinLnBrk="0" hangingPunct="1">
                <a:lnSpc>
                  <a:spcPct val="100000"/>
                </a:lnSpc>
                <a:spcBef>
                  <a:spcPts val="0"/>
                </a:spcBef>
                <a:spcAft>
                  <a:spcPts val="0"/>
                </a:spcAft>
                <a:buClrTx/>
                <a:buSzTx/>
                <a:buFontTx/>
                <a:buNone/>
                <a:tabLst/>
                <a:defRPr/>
              </a:pPr>
              <a:t>14</a:t>
            </a:fld>
            <a:endParaRPr kumimoji="0" lang="zh-CN" altLang="en-US" sz="1400" b="1" i="0" u="none" strike="noStrike" kern="1200" cap="none" spc="0" normalizeH="0" baseline="0" noProof="0" dirty="0">
              <a:ln>
                <a:noFill/>
              </a:ln>
              <a:solidFill>
                <a:prstClr val="white"/>
              </a:solidFill>
              <a:effectLst/>
              <a:uLnTx/>
              <a:uFillTx/>
              <a:latin typeface="Constantia" panose="02030602050306030303" pitchFamily="18" charset="0"/>
              <a:ea typeface="等线" panose="02010600030101010101" pitchFamily="2" charset="-122"/>
              <a:cs typeface="Times" panose="02020603050405020304" pitchFamily="18" charset="0"/>
            </a:endParaRPr>
          </a:p>
        </p:txBody>
      </p:sp>
      <p:pic>
        <p:nvPicPr>
          <p:cNvPr id="44" name="图片 4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90829" y="204228"/>
            <a:ext cx="3323471" cy="570629"/>
          </a:xfrm>
          <a:prstGeom prst="rect">
            <a:avLst/>
          </a:prstGeom>
        </p:spPr>
      </p:pic>
      <p:pic>
        <p:nvPicPr>
          <p:cNvPr id="5" name="图片 4" descr="图示&#10;&#10;描述已自动生成">
            <a:extLst>
              <a:ext uri="{FF2B5EF4-FFF2-40B4-BE49-F238E27FC236}">
                <a16:creationId xmlns:a16="http://schemas.microsoft.com/office/drawing/2014/main" id="{9329DB2B-22CC-1D21-153F-8FF9B4B3FFA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8858" y="2001384"/>
            <a:ext cx="5817142" cy="2428566"/>
          </a:xfrm>
          <a:prstGeom prst="rect">
            <a:avLst/>
          </a:prstGeom>
        </p:spPr>
      </p:pic>
      <p:graphicFrame>
        <p:nvGraphicFramePr>
          <p:cNvPr id="10" name="对象 9">
            <a:extLst>
              <a:ext uri="{FF2B5EF4-FFF2-40B4-BE49-F238E27FC236}">
                <a16:creationId xmlns:a16="http://schemas.microsoft.com/office/drawing/2014/main" id="{C2F90641-EC4D-4A64-B5BC-64E8FC7D416F}"/>
              </a:ext>
            </a:extLst>
          </p:cNvPr>
          <p:cNvGraphicFramePr>
            <a:graphicFrameLocks noChangeAspect="1"/>
          </p:cNvGraphicFramePr>
          <p:nvPr/>
        </p:nvGraphicFramePr>
        <p:xfrm>
          <a:off x="8178800" y="4622800"/>
          <a:ext cx="914400" cy="198438"/>
        </p:xfrm>
        <a:graphic>
          <a:graphicData uri="http://schemas.openxmlformats.org/presentationml/2006/ole">
            <mc:AlternateContent xmlns:mc="http://schemas.openxmlformats.org/markup-compatibility/2006">
              <mc:Choice xmlns:v="urn:schemas-microsoft-com:vml" Requires="v">
                <p:oleObj name="Equation" r:id="rId6" imgW="914400" imgH="198720" progId="Equation.DSMT4">
                  <p:embed/>
                </p:oleObj>
              </mc:Choice>
              <mc:Fallback>
                <p:oleObj name="Equation" r:id="rId6" imgW="914400" imgH="198720" progId="Equation.DSMT4">
                  <p:embed/>
                  <p:pic>
                    <p:nvPicPr>
                      <p:cNvPr id="10" name="对象 9">
                        <a:extLst>
                          <a:ext uri="{FF2B5EF4-FFF2-40B4-BE49-F238E27FC236}">
                            <a16:creationId xmlns:a16="http://schemas.microsoft.com/office/drawing/2014/main" id="{C2F90641-EC4D-4A64-B5BC-64E8FC7D416F}"/>
                          </a:ext>
                        </a:extLst>
                      </p:cNvPr>
                      <p:cNvPicPr/>
                      <p:nvPr/>
                    </p:nvPicPr>
                    <p:blipFill>
                      <a:blip r:embed="rId7"/>
                      <a:stretch>
                        <a:fillRect/>
                      </a:stretch>
                    </p:blipFill>
                    <p:spPr>
                      <a:xfrm>
                        <a:off x="8178800" y="4622800"/>
                        <a:ext cx="914400" cy="198438"/>
                      </a:xfrm>
                      <a:prstGeom prst="rect">
                        <a:avLst/>
                      </a:prstGeom>
                    </p:spPr>
                  </p:pic>
                </p:oleObj>
              </mc:Fallback>
            </mc:AlternateContent>
          </a:graphicData>
        </a:graphic>
      </p:graphicFrame>
      <p:graphicFrame>
        <p:nvGraphicFramePr>
          <p:cNvPr id="11" name="对象 10">
            <a:extLst>
              <a:ext uri="{FF2B5EF4-FFF2-40B4-BE49-F238E27FC236}">
                <a16:creationId xmlns:a16="http://schemas.microsoft.com/office/drawing/2014/main" id="{FBC01620-0FD6-E738-7651-7B874FE11858}"/>
              </a:ext>
            </a:extLst>
          </p:cNvPr>
          <p:cNvGraphicFramePr>
            <a:graphicFrameLocks noChangeAspect="1"/>
          </p:cNvGraphicFramePr>
          <p:nvPr/>
        </p:nvGraphicFramePr>
        <p:xfrm>
          <a:off x="8178800" y="4622800"/>
          <a:ext cx="914400" cy="198438"/>
        </p:xfrm>
        <a:graphic>
          <a:graphicData uri="http://schemas.openxmlformats.org/presentationml/2006/ole">
            <mc:AlternateContent xmlns:mc="http://schemas.openxmlformats.org/markup-compatibility/2006">
              <mc:Choice xmlns:v="urn:schemas-microsoft-com:vml" Requires="v">
                <p:oleObj name="Equation" r:id="rId8" imgW="914400" imgH="198720" progId="Equation.DSMT4">
                  <p:embed/>
                </p:oleObj>
              </mc:Choice>
              <mc:Fallback>
                <p:oleObj name="Equation" r:id="rId8" imgW="914400" imgH="198720" progId="Equation.DSMT4">
                  <p:embed/>
                  <p:pic>
                    <p:nvPicPr>
                      <p:cNvPr id="11" name="对象 10">
                        <a:extLst>
                          <a:ext uri="{FF2B5EF4-FFF2-40B4-BE49-F238E27FC236}">
                            <a16:creationId xmlns:a16="http://schemas.microsoft.com/office/drawing/2014/main" id="{FBC01620-0FD6-E738-7651-7B874FE11858}"/>
                          </a:ext>
                        </a:extLst>
                      </p:cNvPr>
                      <p:cNvPicPr/>
                      <p:nvPr/>
                    </p:nvPicPr>
                    <p:blipFill>
                      <a:blip r:embed="rId9"/>
                      <a:stretch>
                        <a:fillRect/>
                      </a:stretch>
                    </p:blipFill>
                    <p:spPr>
                      <a:xfrm>
                        <a:off x="8178800" y="4622800"/>
                        <a:ext cx="914400" cy="198438"/>
                      </a:xfrm>
                      <a:prstGeom prst="rect">
                        <a:avLst/>
                      </a:prstGeom>
                    </p:spPr>
                  </p:pic>
                </p:oleObj>
              </mc:Fallback>
            </mc:AlternateContent>
          </a:graphicData>
        </a:graphic>
      </p:graphicFrame>
      <p:graphicFrame>
        <p:nvGraphicFramePr>
          <p:cNvPr id="12" name="对象 11">
            <a:extLst>
              <a:ext uri="{FF2B5EF4-FFF2-40B4-BE49-F238E27FC236}">
                <a16:creationId xmlns:a16="http://schemas.microsoft.com/office/drawing/2014/main" id="{FFD3216C-B312-0DDA-74C3-8B923A69CC46}"/>
              </a:ext>
            </a:extLst>
          </p:cNvPr>
          <p:cNvGraphicFramePr>
            <a:graphicFrameLocks noChangeAspect="1"/>
          </p:cNvGraphicFramePr>
          <p:nvPr/>
        </p:nvGraphicFramePr>
        <p:xfrm>
          <a:off x="8178800" y="4622800"/>
          <a:ext cx="914400" cy="198438"/>
        </p:xfrm>
        <a:graphic>
          <a:graphicData uri="http://schemas.openxmlformats.org/presentationml/2006/ole">
            <mc:AlternateContent xmlns:mc="http://schemas.openxmlformats.org/markup-compatibility/2006">
              <mc:Choice xmlns:v="urn:schemas-microsoft-com:vml" Requires="v">
                <p:oleObj name="Equation" r:id="rId10" imgW="914400" imgH="198720" progId="Equation.DSMT4">
                  <p:embed/>
                </p:oleObj>
              </mc:Choice>
              <mc:Fallback>
                <p:oleObj name="Equation" r:id="rId10" imgW="914400" imgH="198720" progId="Equation.DSMT4">
                  <p:embed/>
                  <p:pic>
                    <p:nvPicPr>
                      <p:cNvPr id="12" name="对象 11">
                        <a:extLst>
                          <a:ext uri="{FF2B5EF4-FFF2-40B4-BE49-F238E27FC236}">
                            <a16:creationId xmlns:a16="http://schemas.microsoft.com/office/drawing/2014/main" id="{FFD3216C-B312-0DDA-74C3-8B923A69CC46}"/>
                          </a:ext>
                        </a:extLst>
                      </p:cNvPr>
                      <p:cNvPicPr/>
                      <p:nvPr/>
                    </p:nvPicPr>
                    <p:blipFill>
                      <a:blip r:embed="rId9"/>
                      <a:stretch>
                        <a:fillRect/>
                      </a:stretch>
                    </p:blipFill>
                    <p:spPr>
                      <a:xfrm>
                        <a:off x="8178800" y="4622800"/>
                        <a:ext cx="914400" cy="198438"/>
                      </a:xfrm>
                      <a:prstGeom prst="rect">
                        <a:avLst/>
                      </a:prstGeom>
                    </p:spPr>
                  </p:pic>
                </p:oleObj>
              </mc:Fallback>
            </mc:AlternateContent>
          </a:graphicData>
        </a:graphic>
      </p:graphicFrame>
      <p:pic>
        <p:nvPicPr>
          <p:cNvPr id="6" name="图片 5" descr="文本&#10;&#10;描述已自动生成">
            <a:extLst>
              <a:ext uri="{FF2B5EF4-FFF2-40B4-BE49-F238E27FC236}">
                <a16:creationId xmlns:a16="http://schemas.microsoft.com/office/drawing/2014/main" id="{072711C9-8C42-D2FB-E32F-FF7DA5647AB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356131" y="1543211"/>
            <a:ext cx="5289670" cy="3532953"/>
          </a:xfrm>
          <a:prstGeom prst="rect">
            <a:avLst/>
          </a:prstGeom>
        </p:spPr>
      </p:pic>
    </p:spTree>
    <p:extLst>
      <p:ext uri="{BB962C8B-B14F-4D97-AF65-F5344CB8AC3E}">
        <p14:creationId xmlns:p14="http://schemas.microsoft.com/office/powerpoint/2010/main" val="2833565497"/>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a:extLst>
              <a:ext uri="{FF2B5EF4-FFF2-40B4-BE49-F238E27FC236}">
                <a16:creationId xmlns:a16="http://schemas.microsoft.com/office/drawing/2014/main" id="{B8CED823-FFFD-4AA2-9092-D8FBE51CAEB8}"/>
              </a:ext>
            </a:extLst>
          </p:cNvPr>
          <p:cNvSpPr/>
          <p:nvPr/>
        </p:nvSpPr>
        <p:spPr>
          <a:xfrm>
            <a:off x="0" y="6522720"/>
            <a:ext cx="4267200" cy="335280"/>
          </a:xfrm>
          <a:prstGeom prst="rect">
            <a:avLst/>
          </a:prstGeom>
          <a:solidFill>
            <a:srgbClr val="4747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8" name="矩形 17">
            <a:extLst>
              <a:ext uri="{FF2B5EF4-FFF2-40B4-BE49-F238E27FC236}">
                <a16:creationId xmlns:a16="http://schemas.microsoft.com/office/drawing/2014/main" id="{AE30AF1C-CA8E-427B-9DBA-C8AB565AFF38}"/>
              </a:ext>
            </a:extLst>
          </p:cNvPr>
          <p:cNvSpPr/>
          <p:nvPr/>
        </p:nvSpPr>
        <p:spPr>
          <a:xfrm>
            <a:off x="4267200" y="6522720"/>
            <a:ext cx="4267200" cy="335280"/>
          </a:xfrm>
          <a:prstGeom prst="rect">
            <a:avLst/>
          </a:prstGeom>
          <a:solidFill>
            <a:srgbClr val="8484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20" name="矩形 19">
            <a:extLst>
              <a:ext uri="{FF2B5EF4-FFF2-40B4-BE49-F238E27FC236}">
                <a16:creationId xmlns:a16="http://schemas.microsoft.com/office/drawing/2014/main" id="{287E9C25-FEFC-4DB2-BBD6-EAB98C4DEA1E}"/>
              </a:ext>
            </a:extLst>
          </p:cNvPr>
          <p:cNvSpPr/>
          <p:nvPr/>
        </p:nvSpPr>
        <p:spPr>
          <a:xfrm>
            <a:off x="8534400" y="6522720"/>
            <a:ext cx="3657600" cy="335280"/>
          </a:xfrm>
          <a:prstGeom prst="rect">
            <a:avLst/>
          </a:prstGeom>
          <a:solidFill>
            <a:srgbClr val="ADADE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dirty="0">
              <a:ln>
                <a:noFill/>
              </a:ln>
              <a:solidFill>
                <a:prstClr val="white"/>
              </a:solidFill>
              <a:effectLst/>
              <a:uLnTx/>
              <a:uFillTx/>
              <a:latin typeface="Constantia" panose="02030602050306030303" pitchFamily="18" charset="0"/>
              <a:ea typeface="等线" panose="02010600030101010101" pitchFamily="2" charset="-122"/>
              <a:cs typeface="+mn-cs"/>
            </a:endParaRPr>
          </a:p>
        </p:txBody>
      </p:sp>
      <p:sp>
        <p:nvSpPr>
          <p:cNvPr id="24" name="日期占位符 7">
            <a:extLst>
              <a:ext uri="{FF2B5EF4-FFF2-40B4-BE49-F238E27FC236}">
                <a16:creationId xmlns:a16="http://schemas.microsoft.com/office/drawing/2014/main" id="{A472F3E3-BF27-4214-96FF-F1674F8CACD2}"/>
              </a:ext>
            </a:extLst>
          </p:cNvPr>
          <p:cNvSpPr>
            <a:spLocks noGrp="1"/>
          </p:cNvSpPr>
          <p:nvPr>
            <p:ph type="dt" sz="half" idx="10"/>
          </p:nvPr>
        </p:nvSpPr>
        <p:spPr>
          <a:xfrm>
            <a:off x="1217527" y="6466630"/>
            <a:ext cx="1847385"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dirty="0">
                <a:ln>
                  <a:noFill/>
                </a:ln>
                <a:solidFill>
                  <a:prstClr val="white"/>
                </a:solidFill>
                <a:effectLst/>
                <a:uLnTx/>
                <a:uFillTx/>
                <a:latin typeface="Constantia" panose="02030602050306030303" pitchFamily="18" charset="0"/>
                <a:ea typeface="等线" panose="02010600030101010101" pitchFamily="2" charset="-122"/>
                <a:cs typeface="Times" panose="02020603050405020304" pitchFamily="18" charset="0"/>
              </a:rPr>
              <a:t>April 24, 2024</a:t>
            </a:r>
            <a:endParaRPr kumimoji="0" lang="zh-CN" altLang="en-US" sz="1400" b="1" i="0" u="none" strike="noStrike" kern="1200" cap="none" spc="0" normalizeH="0" baseline="0" noProof="0" dirty="0">
              <a:ln>
                <a:noFill/>
              </a:ln>
              <a:solidFill>
                <a:prstClr val="white"/>
              </a:solidFill>
              <a:effectLst/>
              <a:uLnTx/>
              <a:uFillTx/>
              <a:latin typeface="Constantia" panose="02030602050306030303" pitchFamily="18" charset="0"/>
              <a:ea typeface="等线" panose="02010600030101010101" pitchFamily="2" charset="-122"/>
              <a:cs typeface="Times" panose="02020603050405020304" pitchFamily="18" charset="0"/>
            </a:endParaRPr>
          </a:p>
        </p:txBody>
      </p:sp>
      <p:sp>
        <p:nvSpPr>
          <p:cNvPr id="25" name="Fußzeilenplatzhalter 4">
            <a:extLst>
              <a:ext uri="{FF2B5EF4-FFF2-40B4-BE49-F238E27FC236}">
                <a16:creationId xmlns:a16="http://schemas.microsoft.com/office/drawing/2014/main" id="{74159A29-4F5F-4065-934C-13F30643D46E}"/>
              </a:ext>
            </a:extLst>
          </p:cNvPr>
          <p:cNvSpPr>
            <a:spLocks noGrp="1"/>
          </p:cNvSpPr>
          <p:nvPr>
            <p:ph type="ftr" sz="quarter" idx="11"/>
          </p:nvPr>
        </p:nvSpPr>
        <p:spPr>
          <a:xfrm>
            <a:off x="4095916" y="6553437"/>
            <a:ext cx="4520431" cy="273844"/>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dirty="0">
                <a:ln>
                  <a:noFill/>
                </a:ln>
                <a:solidFill>
                  <a:prstClr val="white"/>
                </a:solidFill>
                <a:effectLst/>
                <a:uLnTx/>
                <a:uFillTx/>
                <a:latin typeface="Constantia" panose="02030602050306030303" pitchFamily="18" charset="0"/>
                <a:ea typeface="等线" panose="02010600030101010101" pitchFamily="2" charset="-122"/>
                <a:cs typeface="+mn-cs"/>
              </a:rPr>
              <a:t>Zero Zhao | HUST </a:t>
            </a:r>
            <a:endParaRPr kumimoji="0" lang="zh-CN" altLang="en-US" sz="1400" b="1" i="0" u="none" strike="noStrike" kern="1200" cap="none" spc="0" normalizeH="0" baseline="0" noProof="0" dirty="0">
              <a:ln>
                <a:noFill/>
              </a:ln>
              <a:solidFill>
                <a:prstClr val="white"/>
              </a:solidFill>
              <a:effectLst/>
              <a:uLnTx/>
              <a:uFillTx/>
              <a:latin typeface="Constantia" panose="02030602050306030303" pitchFamily="18" charset="0"/>
              <a:ea typeface="等线" panose="02010600030101010101" pitchFamily="2" charset="-122"/>
              <a:cs typeface="+mn-cs"/>
            </a:endParaRPr>
          </a:p>
        </p:txBody>
      </p:sp>
      <p:cxnSp>
        <p:nvCxnSpPr>
          <p:cNvPr id="26" name="直接连接符 25">
            <a:extLst>
              <a:ext uri="{FF2B5EF4-FFF2-40B4-BE49-F238E27FC236}">
                <a16:creationId xmlns:a16="http://schemas.microsoft.com/office/drawing/2014/main" id="{2C0A00E8-DC77-4A26-A219-150776549D88}"/>
              </a:ext>
            </a:extLst>
          </p:cNvPr>
          <p:cNvCxnSpPr/>
          <p:nvPr/>
        </p:nvCxnSpPr>
        <p:spPr>
          <a:xfrm>
            <a:off x="385590" y="859531"/>
            <a:ext cx="11479576" cy="0"/>
          </a:xfrm>
          <a:prstGeom prst="line">
            <a:avLst/>
          </a:prstGeom>
          <a:ln w="38100">
            <a:solidFill>
              <a:srgbClr val="4747BA"/>
            </a:solidFill>
          </a:ln>
        </p:spPr>
        <p:style>
          <a:lnRef idx="1">
            <a:schemeClr val="accent1"/>
          </a:lnRef>
          <a:fillRef idx="0">
            <a:schemeClr val="accent1"/>
          </a:fillRef>
          <a:effectRef idx="0">
            <a:schemeClr val="accent1"/>
          </a:effectRef>
          <a:fontRef idx="minor">
            <a:schemeClr val="tx1"/>
          </a:fontRef>
        </p:style>
      </p:cxnSp>
      <p:sp>
        <p:nvSpPr>
          <p:cNvPr id="19" name="文本框 18">
            <a:extLst>
              <a:ext uri="{FF2B5EF4-FFF2-40B4-BE49-F238E27FC236}">
                <a16:creationId xmlns:a16="http://schemas.microsoft.com/office/drawing/2014/main" id="{3B78C344-5CA5-0040-BEE1-94109FE221CD}"/>
              </a:ext>
            </a:extLst>
          </p:cNvPr>
          <p:cNvSpPr txBox="1"/>
          <p:nvPr/>
        </p:nvSpPr>
        <p:spPr>
          <a:xfrm>
            <a:off x="415183" y="166469"/>
            <a:ext cx="6798981" cy="646331"/>
          </a:xfrm>
          <a:prstGeom prst="rect">
            <a:avLst/>
          </a:prstGeom>
          <a:noFill/>
        </p:spPr>
        <p:txBody>
          <a:bodyPr wrap="square" rtlCol="0">
            <a:spAutoFit/>
          </a:bodyPr>
          <a:lstStyle/>
          <a:p>
            <a:pPr marL="0" marR="0" lvl="0" indent="0" algn="l" defTabSz="914400" rtl="0" eaLnBrk="1" fontAlgn="auto" latinLnBrk="0" hangingPunct="1">
              <a:lnSpc>
                <a:spcPct val="90000"/>
              </a:lnSpc>
              <a:spcBef>
                <a:spcPts val="1000"/>
              </a:spcBef>
              <a:spcAft>
                <a:spcPts val="0"/>
              </a:spcAft>
              <a:buClrTx/>
              <a:buSzTx/>
              <a:buFontTx/>
              <a:buNone/>
              <a:tabLst/>
              <a:defRPr/>
            </a:pPr>
            <a:r>
              <a:rPr kumimoji="0" lang="en-US" altLang="zh-CN" sz="3600" b="1" i="0" u="none" strike="noStrike" kern="1200" cap="none" spc="0" normalizeH="0" baseline="0" noProof="0" dirty="0" err="1">
                <a:ln>
                  <a:noFill/>
                </a:ln>
                <a:solidFill>
                  <a:srgbClr val="4747BA"/>
                </a:solidFill>
                <a:effectLst/>
                <a:uLnTx/>
                <a:uFillTx/>
                <a:latin typeface="Constantia" panose="02030602050306030303" pitchFamily="18" charset="0"/>
                <a:ea typeface="腾讯体 W3" panose="020C04030202040F0204" pitchFamily="34" charset="-122"/>
                <a:cs typeface="Times" panose="02020603050405020304" pitchFamily="18" charset="0"/>
              </a:rPr>
              <a:t>iTransformer</a:t>
            </a:r>
            <a:r>
              <a:rPr kumimoji="0" lang="en-US" altLang="zh-CN" sz="4000" b="1" i="0" u="none" strike="noStrike" kern="1200" cap="none" spc="0" normalizeH="0" baseline="0" noProof="0" dirty="0">
                <a:ln>
                  <a:noFill/>
                </a:ln>
                <a:solidFill>
                  <a:srgbClr val="4747BA"/>
                </a:solidFill>
                <a:effectLst/>
                <a:uLnTx/>
                <a:uFillTx/>
                <a:latin typeface="Constantia" panose="02030602050306030303" pitchFamily="18" charset="0"/>
                <a:ea typeface="腾讯体 W3" panose="020C04030202040F0204" pitchFamily="34" charset="-122"/>
                <a:cs typeface="Times" panose="02020603050405020304" pitchFamily="18" charset="0"/>
              </a:rPr>
              <a:t> </a:t>
            </a:r>
            <a:endParaRPr kumimoji="0" lang="zh-CN" altLang="en-US" sz="4000" b="1" i="0" u="none" strike="noStrike" kern="1200" cap="none" spc="0" normalizeH="0" baseline="0" noProof="0" dirty="0">
              <a:ln>
                <a:noFill/>
              </a:ln>
              <a:solidFill>
                <a:srgbClr val="4747BA"/>
              </a:solidFill>
              <a:effectLst/>
              <a:uLnTx/>
              <a:uFillTx/>
              <a:latin typeface="Constantia" panose="02030602050306030303" pitchFamily="18" charset="0"/>
              <a:ea typeface="腾讯体 W3" panose="020C04030202040F0204" pitchFamily="34" charset="-122"/>
              <a:cs typeface="Times" panose="02020603050405020304" pitchFamily="18" charset="0"/>
            </a:endParaRPr>
          </a:p>
        </p:txBody>
      </p:sp>
      <p:pic>
        <p:nvPicPr>
          <p:cNvPr id="23" name="图片 22">
            <a:extLst>
              <a:ext uri="{FF2B5EF4-FFF2-40B4-BE49-F238E27FC236}">
                <a16:creationId xmlns:a16="http://schemas.microsoft.com/office/drawing/2014/main" id="{C59D9062-D538-4E10-A387-AAFC9F1C806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4063" y="218980"/>
            <a:ext cx="730337" cy="556270"/>
          </a:xfrm>
          <a:prstGeom prst="rect">
            <a:avLst/>
          </a:prstGeom>
        </p:spPr>
      </p:pic>
      <p:sp>
        <p:nvSpPr>
          <p:cNvPr id="14" name="灯片编号占位符 8">
            <a:extLst>
              <a:ext uri="{FF2B5EF4-FFF2-40B4-BE49-F238E27FC236}">
                <a16:creationId xmlns:a16="http://schemas.microsoft.com/office/drawing/2014/main" id="{CBDE027A-9753-BE4F-9E92-B646C7AB4689}"/>
              </a:ext>
            </a:extLst>
          </p:cNvPr>
          <p:cNvSpPr>
            <a:spLocks noGrp="1"/>
          </p:cNvSpPr>
          <p:nvPr>
            <p:ph type="sldNum" sz="quarter" idx="12"/>
          </p:nvPr>
        </p:nvSpPr>
        <p:spPr>
          <a:xfrm>
            <a:off x="9847869" y="6405035"/>
            <a:ext cx="809393" cy="545001"/>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152851E7-9224-42D2-A4FF-119762E40804}" type="slidenum">
              <a:rPr kumimoji="0" lang="zh-CN" altLang="en-US" sz="1400" b="1" i="0" u="none" strike="noStrike" kern="1200" cap="none" spc="0" normalizeH="0" baseline="0" noProof="0" smtClean="0">
                <a:ln>
                  <a:noFill/>
                </a:ln>
                <a:solidFill>
                  <a:prstClr val="white"/>
                </a:solidFill>
                <a:effectLst/>
                <a:uLnTx/>
                <a:uFillTx/>
                <a:latin typeface="Constantia" panose="02030602050306030303" pitchFamily="18" charset="0"/>
                <a:ea typeface="等线" panose="02010600030101010101" pitchFamily="2" charset="-122"/>
                <a:cs typeface="Times" panose="02020603050405020304" pitchFamily="18" charset="0"/>
              </a:rPr>
              <a:pPr marL="0" marR="0" lvl="0" indent="0" algn="ctr" defTabSz="914400" rtl="0" eaLnBrk="1" fontAlgn="auto" latinLnBrk="0" hangingPunct="1">
                <a:lnSpc>
                  <a:spcPct val="100000"/>
                </a:lnSpc>
                <a:spcBef>
                  <a:spcPts val="0"/>
                </a:spcBef>
                <a:spcAft>
                  <a:spcPts val="0"/>
                </a:spcAft>
                <a:buClrTx/>
                <a:buSzTx/>
                <a:buFontTx/>
                <a:buNone/>
                <a:tabLst/>
                <a:defRPr/>
              </a:pPr>
              <a:t>15</a:t>
            </a:fld>
            <a:endParaRPr kumimoji="0" lang="zh-CN" altLang="en-US" sz="1400" b="1" i="0" u="none" strike="noStrike" kern="1200" cap="none" spc="0" normalizeH="0" baseline="0" noProof="0" dirty="0">
              <a:ln>
                <a:noFill/>
              </a:ln>
              <a:solidFill>
                <a:prstClr val="white"/>
              </a:solidFill>
              <a:effectLst/>
              <a:uLnTx/>
              <a:uFillTx/>
              <a:latin typeface="Constantia" panose="02030602050306030303" pitchFamily="18" charset="0"/>
              <a:ea typeface="等线" panose="02010600030101010101" pitchFamily="2" charset="-122"/>
              <a:cs typeface="Times" panose="02020603050405020304" pitchFamily="18" charset="0"/>
            </a:endParaRPr>
          </a:p>
        </p:txBody>
      </p:sp>
      <p:pic>
        <p:nvPicPr>
          <p:cNvPr id="44" name="图片 4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90829" y="204228"/>
            <a:ext cx="3323471" cy="570629"/>
          </a:xfrm>
          <a:prstGeom prst="rect">
            <a:avLst/>
          </a:prstGeom>
        </p:spPr>
      </p:pic>
      <p:pic>
        <p:nvPicPr>
          <p:cNvPr id="5" name="图片 4" descr="表格&#10;&#10;描述已自动生成">
            <a:extLst>
              <a:ext uri="{FF2B5EF4-FFF2-40B4-BE49-F238E27FC236}">
                <a16:creationId xmlns:a16="http://schemas.microsoft.com/office/drawing/2014/main" id="{10051303-9999-7A1D-714A-53762823D2B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40733" y="1530104"/>
            <a:ext cx="9710534" cy="3596494"/>
          </a:xfrm>
          <a:prstGeom prst="rect">
            <a:avLst/>
          </a:prstGeom>
        </p:spPr>
      </p:pic>
      <p:sp>
        <p:nvSpPr>
          <p:cNvPr id="7" name="文本框 6">
            <a:extLst>
              <a:ext uri="{FF2B5EF4-FFF2-40B4-BE49-F238E27FC236}">
                <a16:creationId xmlns:a16="http://schemas.microsoft.com/office/drawing/2014/main" id="{1887EB87-3263-52A9-8864-D21005E237E0}"/>
              </a:ext>
            </a:extLst>
          </p:cNvPr>
          <p:cNvSpPr txBox="1"/>
          <p:nvPr/>
        </p:nvSpPr>
        <p:spPr>
          <a:xfrm>
            <a:off x="385590" y="992847"/>
            <a:ext cx="7611329" cy="861774"/>
          </a:xfrm>
          <a:prstGeom prst="rect">
            <a:avLst/>
          </a:prstGeom>
          <a:noFill/>
        </p:spPr>
        <p:txBody>
          <a:bodyPr wrap="square">
            <a:spAutoFit/>
          </a:bodyPr>
          <a:lstStyle/>
          <a:p>
            <a:pPr algn="just"/>
            <a:r>
              <a:rPr lang="zh-CN" altLang="en-US" sz="1400" b="1" dirty="0">
                <a:latin typeface="Constantia" panose="02030602050306030303" pitchFamily="18" charset="0"/>
                <a:ea typeface="腾讯体 W3" panose="020C04030202040F0204" pitchFamily="34" charset="-122"/>
                <a:cs typeface="Times" panose="02020603050405020304" pitchFamily="18" charset="0"/>
              </a:rPr>
              <a:t>在本节中，作者进行了广泛的实验，以评估提出的模型与高级深度预测器的预测性能。</a:t>
            </a:r>
          </a:p>
          <a:p>
            <a:br>
              <a:rPr lang="zh-CN" altLang="en-US" dirty="0"/>
            </a:br>
            <a:endParaRPr lang="zh-CN" altLang="en-US" dirty="0"/>
          </a:p>
        </p:txBody>
      </p:sp>
    </p:spTree>
    <p:extLst>
      <p:ext uri="{BB962C8B-B14F-4D97-AF65-F5344CB8AC3E}">
        <p14:creationId xmlns:p14="http://schemas.microsoft.com/office/powerpoint/2010/main" val="100528853"/>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a:extLst>
              <a:ext uri="{FF2B5EF4-FFF2-40B4-BE49-F238E27FC236}">
                <a16:creationId xmlns:a16="http://schemas.microsoft.com/office/drawing/2014/main" id="{B8CED823-FFFD-4AA2-9092-D8FBE51CAEB8}"/>
              </a:ext>
            </a:extLst>
          </p:cNvPr>
          <p:cNvSpPr/>
          <p:nvPr/>
        </p:nvSpPr>
        <p:spPr>
          <a:xfrm>
            <a:off x="0" y="6522720"/>
            <a:ext cx="4267200" cy="335280"/>
          </a:xfrm>
          <a:prstGeom prst="rect">
            <a:avLst/>
          </a:prstGeom>
          <a:solidFill>
            <a:srgbClr val="4747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8" name="矩形 17">
            <a:extLst>
              <a:ext uri="{FF2B5EF4-FFF2-40B4-BE49-F238E27FC236}">
                <a16:creationId xmlns:a16="http://schemas.microsoft.com/office/drawing/2014/main" id="{AE30AF1C-CA8E-427B-9DBA-C8AB565AFF38}"/>
              </a:ext>
            </a:extLst>
          </p:cNvPr>
          <p:cNvSpPr/>
          <p:nvPr/>
        </p:nvSpPr>
        <p:spPr>
          <a:xfrm>
            <a:off x="4267200" y="6522720"/>
            <a:ext cx="4267200" cy="335280"/>
          </a:xfrm>
          <a:prstGeom prst="rect">
            <a:avLst/>
          </a:prstGeom>
          <a:solidFill>
            <a:srgbClr val="8484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20" name="矩形 19">
            <a:extLst>
              <a:ext uri="{FF2B5EF4-FFF2-40B4-BE49-F238E27FC236}">
                <a16:creationId xmlns:a16="http://schemas.microsoft.com/office/drawing/2014/main" id="{287E9C25-FEFC-4DB2-BBD6-EAB98C4DEA1E}"/>
              </a:ext>
            </a:extLst>
          </p:cNvPr>
          <p:cNvSpPr/>
          <p:nvPr/>
        </p:nvSpPr>
        <p:spPr>
          <a:xfrm>
            <a:off x="8534400" y="6522720"/>
            <a:ext cx="3657600" cy="335280"/>
          </a:xfrm>
          <a:prstGeom prst="rect">
            <a:avLst/>
          </a:prstGeom>
          <a:solidFill>
            <a:srgbClr val="ADADE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dirty="0">
              <a:ln>
                <a:noFill/>
              </a:ln>
              <a:solidFill>
                <a:prstClr val="white"/>
              </a:solidFill>
              <a:effectLst/>
              <a:uLnTx/>
              <a:uFillTx/>
              <a:latin typeface="Constantia" panose="02030602050306030303" pitchFamily="18" charset="0"/>
              <a:ea typeface="等线" panose="02010600030101010101" pitchFamily="2" charset="-122"/>
              <a:cs typeface="+mn-cs"/>
            </a:endParaRPr>
          </a:p>
        </p:txBody>
      </p:sp>
      <p:sp>
        <p:nvSpPr>
          <p:cNvPr id="24" name="日期占位符 7">
            <a:extLst>
              <a:ext uri="{FF2B5EF4-FFF2-40B4-BE49-F238E27FC236}">
                <a16:creationId xmlns:a16="http://schemas.microsoft.com/office/drawing/2014/main" id="{A472F3E3-BF27-4214-96FF-F1674F8CACD2}"/>
              </a:ext>
            </a:extLst>
          </p:cNvPr>
          <p:cNvSpPr>
            <a:spLocks noGrp="1"/>
          </p:cNvSpPr>
          <p:nvPr>
            <p:ph type="dt" sz="half" idx="10"/>
          </p:nvPr>
        </p:nvSpPr>
        <p:spPr>
          <a:xfrm>
            <a:off x="1217527" y="6466630"/>
            <a:ext cx="1847385"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dirty="0">
                <a:ln>
                  <a:noFill/>
                </a:ln>
                <a:solidFill>
                  <a:prstClr val="white"/>
                </a:solidFill>
                <a:effectLst/>
                <a:uLnTx/>
                <a:uFillTx/>
                <a:latin typeface="Constantia" panose="02030602050306030303" pitchFamily="18" charset="0"/>
                <a:ea typeface="等线" panose="02010600030101010101" pitchFamily="2" charset="-122"/>
                <a:cs typeface="Times" panose="02020603050405020304" pitchFamily="18" charset="0"/>
              </a:rPr>
              <a:t>April 24, 2024</a:t>
            </a:r>
            <a:endParaRPr kumimoji="0" lang="zh-CN" altLang="en-US" sz="1400" b="1" i="0" u="none" strike="noStrike" kern="1200" cap="none" spc="0" normalizeH="0" baseline="0" noProof="0" dirty="0">
              <a:ln>
                <a:noFill/>
              </a:ln>
              <a:solidFill>
                <a:prstClr val="white"/>
              </a:solidFill>
              <a:effectLst/>
              <a:uLnTx/>
              <a:uFillTx/>
              <a:latin typeface="Constantia" panose="02030602050306030303" pitchFamily="18" charset="0"/>
              <a:ea typeface="等线" panose="02010600030101010101" pitchFamily="2" charset="-122"/>
              <a:cs typeface="Times" panose="02020603050405020304" pitchFamily="18" charset="0"/>
            </a:endParaRPr>
          </a:p>
        </p:txBody>
      </p:sp>
      <p:sp>
        <p:nvSpPr>
          <p:cNvPr id="25" name="Fußzeilenplatzhalter 4">
            <a:extLst>
              <a:ext uri="{FF2B5EF4-FFF2-40B4-BE49-F238E27FC236}">
                <a16:creationId xmlns:a16="http://schemas.microsoft.com/office/drawing/2014/main" id="{74159A29-4F5F-4065-934C-13F30643D46E}"/>
              </a:ext>
            </a:extLst>
          </p:cNvPr>
          <p:cNvSpPr>
            <a:spLocks noGrp="1"/>
          </p:cNvSpPr>
          <p:nvPr>
            <p:ph type="ftr" sz="quarter" idx="11"/>
          </p:nvPr>
        </p:nvSpPr>
        <p:spPr>
          <a:xfrm>
            <a:off x="4095916" y="6553437"/>
            <a:ext cx="4520431" cy="273844"/>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dirty="0">
                <a:ln>
                  <a:noFill/>
                </a:ln>
                <a:solidFill>
                  <a:prstClr val="white"/>
                </a:solidFill>
                <a:effectLst/>
                <a:uLnTx/>
                <a:uFillTx/>
                <a:latin typeface="Constantia" panose="02030602050306030303" pitchFamily="18" charset="0"/>
                <a:ea typeface="等线" panose="02010600030101010101" pitchFamily="2" charset="-122"/>
                <a:cs typeface="+mn-cs"/>
              </a:rPr>
              <a:t>Zero Zhao | HUST </a:t>
            </a:r>
            <a:endParaRPr kumimoji="0" lang="zh-CN" altLang="en-US" sz="1400" b="1" i="0" u="none" strike="noStrike" kern="1200" cap="none" spc="0" normalizeH="0" baseline="0" noProof="0" dirty="0">
              <a:ln>
                <a:noFill/>
              </a:ln>
              <a:solidFill>
                <a:prstClr val="white"/>
              </a:solidFill>
              <a:effectLst/>
              <a:uLnTx/>
              <a:uFillTx/>
              <a:latin typeface="Constantia" panose="02030602050306030303" pitchFamily="18" charset="0"/>
              <a:ea typeface="等线" panose="02010600030101010101" pitchFamily="2" charset="-122"/>
              <a:cs typeface="+mn-cs"/>
            </a:endParaRPr>
          </a:p>
        </p:txBody>
      </p:sp>
      <p:cxnSp>
        <p:nvCxnSpPr>
          <p:cNvPr id="26" name="直接连接符 25">
            <a:extLst>
              <a:ext uri="{FF2B5EF4-FFF2-40B4-BE49-F238E27FC236}">
                <a16:creationId xmlns:a16="http://schemas.microsoft.com/office/drawing/2014/main" id="{2C0A00E8-DC77-4A26-A219-150776549D88}"/>
              </a:ext>
            </a:extLst>
          </p:cNvPr>
          <p:cNvCxnSpPr/>
          <p:nvPr/>
        </p:nvCxnSpPr>
        <p:spPr>
          <a:xfrm>
            <a:off x="385590" y="859531"/>
            <a:ext cx="11479576" cy="0"/>
          </a:xfrm>
          <a:prstGeom prst="line">
            <a:avLst/>
          </a:prstGeom>
          <a:ln w="38100">
            <a:solidFill>
              <a:srgbClr val="4747BA"/>
            </a:solidFill>
          </a:ln>
        </p:spPr>
        <p:style>
          <a:lnRef idx="1">
            <a:schemeClr val="accent1"/>
          </a:lnRef>
          <a:fillRef idx="0">
            <a:schemeClr val="accent1"/>
          </a:fillRef>
          <a:effectRef idx="0">
            <a:schemeClr val="accent1"/>
          </a:effectRef>
          <a:fontRef idx="minor">
            <a:schemeClr val="tx1"/>
          </a:fontRef>
        </p:style>
      </p:cxnSp>
      <p:sp>
        <p:nvSpPr>
          <p:cNvPr id="19" name="文本框 18">
            <a:extLst>
              <a:ext uri="{FF2B5EF4-FFF2-40B4-BE49-F238E27FC236}">
                <a16:creationId xmlns:a16="http://schemas.microsoft.com/office/drawing/2014/main" id="{3B78C344-5CA5-0040-BEE1-94109FE221CD}"/>
              </a:ext>
            </a:extLst>
          </p:cNvPr>
          <p:cNvSpPr txBox="1"/>
          <p:nvPr/>
        </p:nvSpPr>
        <p:spPr>
          <a:xfrm>
            <a:off x="415183" y="166469"/>
            <a:ext cx="6798981" cy="646331"/>
          </a:xfrm>
          <a:prstGeom prst="rect">
            <a:avLst/>
          </a:prstGeom>
          <a:noFill/>
        </p:spPr>
        <p:txBody>
          <a:bodyPr wrap="square" rtlCol="0">
            <a:spAutoFit/>
          </a:bodyPr>
          <a:lstStyle/>
          <a:p>
            <a:pPr marL="0" marR="0" lvl="0" indent="0" algn="l" defTabSz="914400" rtl="0" eaLnBrk="1" fontAlgn="auto" latinLnBrk="0" hangingPunct="1">
              <a:lnSpc>
                <a:spcPct val="90000"/>
              </a:lnSpc>
              <a:spcBef>
                <a:spcPts val="1000"/>
              </a:spcBef>
              <a:spcAft>
                <a:spcPts val="0"/>
              </a:spcAft>
              <a:buClrTx/>
              <a:buSzTx/>
              <a:buFontTx/>
              <a:buNone/>
              <a:tabLst/>
              <a:defRPr/>
            </a:pPr>
            <a:r>
              <a:rPr kumimoji="0" lang="en-US" altLang="zh-CN" sz="3600" b="1" i="0" u="none" strike="noStrike" kern="1200" cap="none" spc="0" normalizeH="0" baseline="0" noProof="0" dirty="0" err="1">
                <a:ln>
                  <a:noFill/>
                </a:ln>
                <a:solidFill>
                  <a:srgbClr val="4747BA"/>
                </a:solidFill>
                <a:effectLst/>
                <a:uLnTx/>
                <a:uFillTx/>
                <a:latin typeface="Constantia" panose="02030602050306030303" pitchFamily="18" charset="0"/>
                <a:ea typeface="腾讯体 W3" panose="020C04030202040F0204" pitchFamily="34" charset="-122"/>
                <a:cs typeface="Times" panose="02020603050405020304" pitchFamily="18" charset="0"/>
              </a:rPr>
              <a:t>iTransformer</a:t>
            </a:r>
            <a:r>
              <a:rPr kumimoji="0" lang="en-US" altLang="zh-CN" sz="4000" b="1" i="0" u="none" strike="noStrike" kern="1200" cap="none" spc="0" normalizeH="0" baseline="0" noProof="0" dirty="0">
                <a:ln>
                  <a:noFill/>
                </a:ln>
                <a:solidFill>
                  <a:srgbClr val="4747BA"/>
                </a:solidFill>
                <a:effectLst/>
                <a:uLnTx/>
                <a:uFillTx/>
                <a:latin typeface="Constantia" panose="02030602050306030303" pitchFamily="18" charset="0"/>
                <a:ea typeface="腾讯体 W3" panose="020C04030202040F0204" pitchFamily="34" charset="-122"/>
                <a:cs typeface="Times" panose="02020603050405020304" pitchFamily="18" charset="0"/>
              </a:rPr>
              <a:t> </a:t>
            </a:r>
            <a:endParaRPr kumimoji="0" lang="zh-CN" altLang="en-US" sz="4000" b="1" i="0" u="none" strike="noStrike" kern="1200" cap="none" spc="0" normalizeH="0" baseline="0" noProof="0" dirty="0">
              <a:ln>
                <a:noFill/>
              </a:ln>
              <a:solidFill>
                <a:srgbClr val="4747BA"/>
              </a:solidFill>
              <a:effectLst/>
              <a:uLnTx/>
              <a:uFillTx/>
              <a:latin typeface="Constantia" panose="02030602050306030303" pitchFamily="18" charset="0"/>
              <a:ea typeface="腾讯体 W3" panose="020C04030202040F0204" pitchFamily="34" charset="-122"/>
              <a:cs typeface="Times" panose="02020603050405020304" pitchFamily="18" charset="0"/>
            </a:endParaRPr>
          </a:p>
        </p:txBody>
      </p:sp>
      <p:pic>
        <p:nvPicPr>
          <p:cNvPr id="23" name="图片 22">
            <a:extLst>
              <a:ext uri="{FF2B5EF4-FFF2-40B4-BE49-F238E27FC236}">
                <a16:creationId xmlns:a16="http://schemas.microsoft.com/office/drawing/2014/main" id="{C59D9062-D538-4E10-A387-AAFC9F1C806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4063" y="218980"/>
            <a:ext cx="730337" cy="556270"/>
          </a:xfrm>
          <a:prstGeom prst="rect">
            <a:avLst/>
          </a:prstGeom>
        </p:spPr>
      </p:pic>
      <p:sp>
        <p:nvSpPr>
          <p:cNvPr id="14" name="灯片编号占位符 8">
            <a:extLst>
              <a:ext uri="{FF2B5EF4-FFF2-40B4-BE49-F238E27FC236}">
                <a16:creationId xmlns:a16="http://schemas.microsoft.com/office/drawing/2014/main" id="{CBDE027A-9753-BE4F-9E92-B646C7AB4689}"/>
              </a:ext>
            </a:extLst>
          </p:cNvPr>
          <p:cNvSpPr>
            <a:spLocks noGrp="1"/>
          </p:cNvSpPr>
          <p:nvPr>
            <p:ph type="sldNum" sz="quarter" idx="12"/>
          </p:nvPr>
        </p:nvSpPr>
        <p:spPr>
          <a:xfrm>
            <a:off x="9847869" y="6405035"/>
            <a:ext cx="809393" cy="545001"/>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152851E7-9224-42D2-A4FF-119762E40804}" type="slidenum">
              <a:rPr kumimoji="0" lang="zh-CN" altLang="en-US" sz="1400" b="1" i="0" u="none" strike="noStrike" kern="1200" cap="none" spc="0" normalizeH="0" baseline="0" noProof="0" smtClean="0">
                <a:ln>
                  <a:noFill/>
                </a:ln>
                <a:solidFill>
                  <a:prstClr val="white"/>
                </a:solidFill>
                <a:effectLst/>
                <a:uLnTx/>
                <a:uFillTx/>
                <a:latin typeface="Constantia" panose="02030602050306030303" pitchFamily="18" charset="0"/>
                <a:ea typeface="等线" panose="02010600030101010101" pitchFamily="2" charset="-122"/>
                <a:cs typeface="Times" panose="02020603050405020304" pitchFamily="18" charset="0"/>
              </a:rPr>
              <a:pPr marL="0" marR="0" lvl="0" indent="0" algn="ctr" defTabSz="914400" rtl="0" eaLnBrk="1" fontAlgn="auto" latinLnBrk="0" hangingPunct="1">
                <a:lnSpc>
                  <a:spcPct val="100000"/>
                </a:lnSpc>
                <a:spcBef>
                  <a:spcPts val="0"/>
                </a:spcBef>
                <a:spcAft>
                  <a:spcPts val="0"/>
                </a:spcAft>
                <a:buClrTx/>
                <a:buSzTx/>
                <a:buFontTx/>
                <a:buNone/>
                <a:tabLst/>
                <a:defRPr/>
              </a:pPr>
              <a:t>16</a:t>
            </a:fld>
            <a:endParaRPr kumimoji="0" lang="zh-CN" altLang="en-US" sz="1400" b="1" i="0" u="none" strike="noStrike" kern="1200" cap="none" spc="0" normalizeH="0" baseline="0" noProof="0" dirty="0">
              <a:ln>
                <a:noFill/>
              </a:ln>
              <a:solidFill>
                <a:prstClr val="white"/>
              </a:solidFill>
              <a:effectLst/>
              <a:uLnTx/>
              <a:uFillTx/>
              <a:latin typeface="Constantia" panose="02030602050306030303" pitchFamily="18" charset="0"/>
              <a:ea typeface="等线" panose="02010600030101010101" pitchFamily="2" charset="-122"/>
              <a:cs typeface="Times" panose="02020603050405020304" pitchFamily="18" charset="0"/>
            </a:endParaRPr>
          </a:p>
        </p:txBody>
      </p:sp>
      <p:pic>
        <p:nvPicPr>
          <p:cNvPr id="44" name="图片 4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90829" y="204228"/>
            <a:ext cx="3323471" cy="570629"/>
          </a:xfrm>
          <a:prstGeom prst="rect">
            <a:avLst/>
          </a:prstGeom>
        </p:spPr>
      </p:pic>
      <p:sp>
        <p:nvSpPr>
          <p:cNvPr id="7" name="文本框 6">
            <a:extLst>
              <a:ext uri="{FF2B5EF4-FFF2-40B4-BE49-F238E27FC236}">
                <a16:creationId xmlns:a16="http://schemas.microsoft.com/office/drawing/2014/main" id="{1887EB87-3263-52A9-8864-D21005E237E0}"/>
              </a:ext>
            </a:extLst>
          </p:cNvPr>
          <p:cNvSpPr txBox="1"/>
          <p:nvPr/>
        </p:nvSpPr>
        <p:spPr>
          <a:xfrm>
            <a:off x="2319713" y="994967"/>
            <a:ext cx="7611329" cy="523220"/>
          </a:xfrm>
          <a:prstGeom prst="rect">
            <a:avLst/>
          </a:prstGeom>
          <a:noFill/>
        </p:spPr>
        <p:txBody>
          <a:bodyPr wrap="square">
            <a:spAutoFit/>
          </a:bodyPr>
          <a:lstStyle/>
          <a:p>
            <a:pPr marR="0" lvl="0" indent="0" algn="ctr" fontAlgn="auto">
              <a:lnSpc>
                <a:spcPct val="100000"/>
              </a:lnSpc>
              <a:spcBef>
                <a:spcPts val="0"/>
              </a:spcBef>
              <a:spcAft>
                <a:spcPts val="0"/>
              </a:spcAft>
              <a:buClrTx/>
              <a:buSzTx/>
              <a:buFontTx/>
              <a:buNone/>
              <a:tabLst/>
              <a:defRPr/>
            </a:pPr>
            <a:r>
              <a:rPr lang="zh-CN" altLang="en-US" sz="1400" b="1" dirty="0">
                <a:latin typeface="Constantia" panose="02030602050306030303" pitchFamily="18" charset="0"/>
                <a:ea typeface="腾讯体 W3" panose="020C04030202040F0204" pitchFamily="34" charset="-122"/>
                <a:cs typeface="Times" panose="02020603050405020304" pitchFamily="18" charset="0"/>
              </a:rPr>
              <a:t>在本节中，作者通过将框架应用于</a:t>
            </a:r>
            <a:r>
              <a:rPr lang="en-US" altLang="zh-CN" sz="1400" b="1" dirty="0">
                <a:latin typeface="Constantia" panose="02030602050306030303" pitchFamily="18" charset="0"/>
                <a:ea typeface="腾讯体 W3" panose="020C04030202040F0204" pitchFamily="34" charset="-122"/>
                <a:cs typeface="Times" panose="02020603050405020304" pitchFamily="18" charset="0"/>
              </a:rPr>
              <a:t>Transformer</a:t>
            </a:r>
            <a:r>
              <a:rPr lang="zh-CN" altLang="en-US" sz="1400" b="1" dirty="0">
                <a:latin typeface="Constantia" panose="02030602050306030303" pitchFamily="18" charset="0"/>
                <a:ea typeface="腾讯体 W3" panose="020C04030202040F0204" pitchFamily="34" charset="-122"/>
                <a:cs typeface="Times" panose="02020603050405020304" pitchFamily="18" charset="0"/>
              </a:rPr>
              <a:t>及其变体来评估</a:t>
            </a:r>
            <a:r>
              <a:rPr lang="en-US" altLang="zh-CN" sz="1400" b="1" dirty="0" err="1">
                <a:latin typeface="Constantia" panose="02030602050306030303" pitchFamily="18" charset="0"/>
                <a:ea typeface="腾讯体 W3" panose="020C04030202040F0204" pitchFamily="34" charset="-122"/>
                <a:cs typeface="Times" panose="02020603050405020304" pitchFamily="18" charset="0"/>
              </a:rPr>
              <a:t>itransformer</a:t>
            </a:r>
            <a:endParaRPr lang="en-US" altLang="zh-CN" sz="1400" b="1" dirty="0">
              <a:latin typeface="Constantia" panose="02030602050306030303" pitchFamily="18" charset="0"/>
              <a:ea typeface="腾讯体 W3" panose="020C04030202040F0204" pitchFamily="34" charset="-122"/>
              <a:cs typeface="Times" panose="02020603050405020304" pitchFamily="18" charset="0"/>
            </a:endParaRPr>
          </a:p>
          <a:p>
            <a:pPr marR="0" lvl="0" indent="0" algn="ctr" fontAlgn="auto">
              <a:lnSpc>
                <a:spcPct val="100000"/>
              </a:lnSpc>
              <a:spcBef>
                <a:spcPts val="0"/>
              </a:spcBef>
              <a:spcAft>
                <a:spcPts val="0"/>
              </a:spcAft>
              <a:buClrTx/>
              <a:buSzTx/>
              <a:buFontTx/>
              <a:buNone/>
              <a:tabLst/>
              <a:defRPr/>
            </a:pPr>
            <a:r>
              <a:rPr lang="zh-CN" altLang="en-US" sz="1400" b="1" dirty="0">
                <a:latin typeface="Constantia" panose="02030602050306030303" pitchFamily="18" charset="0"/>
                <a:ea typeface="腾讯体 W3" panose="020C04030202040F0204" pitchFamily="34" charset="-122"/>
                <a:cs typeface="Times" panose="02020603050405020304" pitchFamily="18" charset="0"/>
              </a:rPr>
              <a:t>预测精度</a:t>
            </a:r>
          </a:p>
        </p:txBody>
      </p:sp>
      <p:pic>
        <p:nvPicPr>
          <p:cNvPr id="3" name="图片 2" descr="表格&#10;&#10;描述已自动生成">
            <a:extLst>
              <a:ext uri="{FF2B5EF4-FFF2-40B4-BE49-F238E27FC236}">
                <a16:creationId xmlns:a16="http://schemas.microsoft.com/office/drawing/2014/main" id="{BFF48E0B-C620-0E78-2EBF-B4208194FED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52780" y="1548904"/>
            <a:ext cx="8886439" cy="4421439"/>
          </a:xfrm>
          <a:prstGeom prst="rect">
            <a:avLst/>
          </a:prstGeom>
        </p:spPr>
      </p:pic>
    </p:spTree>
    <p:extLst>
      <p:ext uri="{BB962C8B-B14F-4D97-AF65-F5344CB8AC3E}">
        <p14:creationId xmlns:p14="http://schemas.microsoft.com/office/powerpoint/2010/main" val="27821549"/>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a:extLst>
              <a:ext uri="{FF2B5EF4-FFF2-40B4-BE49-F238E27FC236}">
                <a16:creationId xmlns:a16="http://schemas.microsoft.com/office/drawing/2014/main" id="{B8CED823-FFFD-4AA2-9092-D8FBE51CAEB8}"/>
              </a:ext>
            </a:extLst>
          </p:cNvPr>
          <p:cNvSpPr/>
          <p:nvPr/>
        </p:nvSpPr>
        <p:spPr>
          <a:xfrm>
            <a:off x="0" y="6522720"/>
            <a:ext cx="4267200" cy="335280"/>
          </a:xfrm>
          <a:prstGeom prst="rect">
            <a:avLst/>
          </a:prstGeom>
          <a:solidFill>
            <a:srgbClr val="4747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8" name="矩形 17">
            <a:extLst>
              <a:ext uri="{FF2B5EF4-FFF2-40B4-BE49-F238E27FC236}">
                <a16:creationId xmlns:a16="http://schemas.microsoft.com/office/drawing/2014/main" id="{AE30AF1C-CA8E-427B-9DBA-C8AB565AFF38}"/>
              </a:ext>
            </a:extLst>
          </p:cNvPr>
          <p:cNvSpPr/>
          <p:nvPr/>
        </p:nvSpPr>
        <p:spPr>
          <a:xfrm>
            <a:off x="4267200" y="6522720"/>
            <a:ext cx="4267200" cy="335280"/>
          </a:xfrm>
          <a:prstGeom prst="rect">
            <a:avLst/>
          </a:prstGeom>
          <a:solidFill>
            <a:srgbClr val="8484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20" name="矩形 19">
            <a:extLst>
              <a:ext uri="{FF2B5EF4-FFF2-40B4-BE49-F238E27FC236}">
                <a16:creationId xmlns:a16="http://schemas.microsoft.com/office/drawing/2014/main" id="{287E9C25-FEFC-4DB2-BBD6-EAB98C4DEA1E}"/>
              </a:ext>
            </a:extLst>
          </p:cNvPr>
          <p:cNvSpPr/>
          <p:nvPr/>
        </p:nvSpPr>
        <p:spPr>
          <a:xfrm>
            <a:off x="8534400" y="6522720"/>
            <a:ext cx="3657600" cy="335280"/>
          </a:xfrm>
          <a:prstGeom prst="rect">
            <a:avLst/>
          </a:prstGeom>
          <a:solidFill>
            <a:srgbClr val="ADADE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dirty="0">
              <a:ln>
                <a:noFill/>
              </a:ln>
              <a:solidFill>
                <a:prstClr val="white"/>
              </a:solidFill>
              <a:effectLst/>
              <a:uLnTx/>
              <a:uFillTx/>
              <a:latin typeface="Constantia" panose="02030602050306030303" pitchFamily="18" charset="0"/>
              <a:ea typeface="等线" panose="02010600030101010101" pitchFamily="2" charset="-122"/>
              <a:cs typeface="+mn-cs"/>
            </a:endParaRPr>
          </a:p>
        </p:txBody>
      </p:sp>
      <p:sp>
        <p:nvSpPr>
          <p:cNvPr id="24" name="日期占位符 7">
            <a:extLst>
              <a:ext uri="{FF2B5EF4-FFF2-40B4-BE49-F238E27FC236}">
                <a16:creationId xmlns:a16="http://schemas.microsoft.com/office/drawing/2014/main" id="{A472F3E3-BF27-4214-96FF-F1674F8CACD2}"/>
              </a:ext>
            </a:extLst>
          </p:cNvPr>
          <p:cNvSpPr>
            <a:spLocks noGrp="1"/>
          </p:cNvSpPr>
          <p:nvPr>
            <p:ph type="dt" sz="half" idx="10"/>
          </p:nvPr>
        </p:nvSpPr>
        <p:spPr>
          <a:xfrm>
            <a:off x="1217527" y="6466630"/>
            <a:ext cx="1847385"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dirty="0">
                <a:ln>
                  <a:noFill/>
                </a:ln>
                <a:solidFill>
                  <a:prstClr val="white"/>
                </a:solidFill>
                <a:effectLst/>
                <a:uLnTx/>
                <a:uFillTx/>
                <a:latin typeface="Constantia" panose="02030602050306030303" pitchFamily="18" charset="0"/>
                <a:ea typeface="等线" panose="02010600030101010101" pitchFamily="2" charset="-122"/>
                <a:cs typeface="Times" panose="02020603050405020304" pitchFamily="18" charset="0"/>
              </a:rPr>
              <a:t>April 24, 2024</a:t>
            </a:r>
            <a:endParaRPr kumimoji="0" lang="zh-CN" altLang="en-US" sz="1400" b="1" i="0" u="none" strike="noStrike" kern="1200" cap="none" spc="0" normalizeH="0" baseline="0" noProof="0" dirty="0">
              <a:ln>
                <a:noFill/>
              </a:ln>
              <a:solidFill>
                <a:prstClr val="white"/>
              </a:solidFill>
              <a:effectLst/>
              <a:uLnTx/>
              <a:uFillTx/>
              <a:latin typeface="Constantia" panose="02030602050306030303" pitchFamily="18" charset="0"/>
              <a:ea typeface="等线" panose="02010600030101010101" pitchFamily="2" charset="-122"/>
              <a:cs typeface="Times" panose="02020603050405020304" pitchFamily="18" charset="0"/>
            </a:endParaRPr>
          </a:p>
        </p:txBody>
      </p:sp>
      <p:sp>
        <p:nvSpPr>
          <p:cNvPr id="25" name="Fußzeilenplatzhalter 4">
            <a:extLst>
              <a:ext uri="{FF2B5EF4-FFF2-40B4-BE49-F238E27FC236}">
                <a16:creationId xmlns:a16="http://schemas.microsoft.com/office/drawing/2014/main" id="{74159A29-4F5F-4065-934C-13F30643D46E}"/>
              </a:ext>
            </a:extLst>
          </p:cNvPr>
          <p:cNvSpPr>
            <a:spLocks noGrp="1"/>
          </p:cNvSpPr>
          <p:nvPr>
            <p:ph type="ftr" sz="quarter" idx="11"/>
          </p:nvPr>
        </p:nvSpPr>
        <p:spPr>
          <a:xfrm>
            <a:off x="4095916" y="6553437"/>
            <a:ext cx="4520431" cy="273844"/>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dirty="0">
                <a:ln>
                  <a:noFill/>
                </a:ln>
                <a:solidFill>
                  <a:prstClr val="white"/>
                </a:solidFill>
                <a:effectLst/>
                <a:uLnTx/>
                <a:uFillTx/>
                <a:latin typeface="Constantia" panose="02030602050306030303" pitchFamily="18" charset="0"/>
                <a:ea typeface="等线" panose="02010600030101010101" pitchFamily="2" charset="-122"/>
                <a:cs typeface="+mn-cs"/>
              </a:rPr>
              <a:t>Zero Zhao | HUST </a:t>
            </a:r>
            <a:endParaRPr kumimoji="0" lang="zh-CN" altLang="en-US" sz="1400" b="1" i="0" u="none" strike="noStrike" kern="1200" cap="none" spc="0" normalizeH="0" baseline="0" noProof="0" dirty="0">
              <a:ln>
                <a:noFill/>
              </a:ln>
              <a:solidFill>
                <a:prstClr val="white"/>
              </a:solidFill>
              <a:effectLst/>
              <a:uLnTx/>
              <a:uFillTx/>
              <a:latin typeface="Constantia" panose="02030602050306030303" pitchFamily="18" charset="0"/>
              <a:ea typeface="等线" panose="02010600030101010101" pitchFamily="2" charset="-122"/>
              <a:cs typeface="+mn-cs"/>
            </a:endParaRPr>
          </a:p>
        </p:txBody>
      </p:sp>
      <p:cxnSp>
        <p:nvCxnSpPr>
          <p:cNvPr id="26" name="直接连接符 25">
            <a:extLst>
              <a:ext uri="{FF2B5EF4-FFF2-40B4-BE49-F238E27FC236}">
                <a16:creationId xmlns:a16="http://schemas.microsoft.com/office/drawing/2014/main" id="{2C0A00E8-DC77-4A26-A219-150776549D88}"/>
              </a:ext>
            </a:extLst>
          </p:cNvPr>
          <p:cNvCxnSpPr/>
          <p:nvPr/>
        </p:nvCxnSpPr>
        <p:spPr>
          <a:xfrm>
            <a:off x="385590" y="859531"/>
            <a:ext cx="11479576" cy="0"/>
          </a:xfrm>
          <a:prstGeom prst="line">
            <a:avLst/>
          </a:prstGeom>
          <a:ln w="38100">
            <a:solidFill>
              <a:srgbClr val="4747BA"/>
            </a:solidFill>
          </a:ln>
        </p:spPr>
        <p:style>
          <a:lnRef idx="1">
            <a:schemeClr val="accent1"/>
          </a:lnRef>
          <a:fillRef idx="0">
            <a:schemeClr val="accent1"/>
          </a:fillRef>
          <a:effectRef idx="0">
            <a:schemeClr val="accent1"/>
          </a:effectRef>
          <a:fontRef idx="minor">
            <a:schemeClr val="tx1"/>
          </a:fontRef>
        </p:style>
      </p:cxnSp>
      <p:sp>
        <p:nvSpPr>
          <p:cNvPr id="19" name="文本框 18">
            <a:extLst>
              <a:ext uri="{FF2B5EF4-FFF2-40B4-BE49-F238E27FC236}">
                <a16:creationId xmlns:a16="http://schemas.microsoft.com/office/drawing/2014/main" id="{3B78C344-5CA5-0040-BEE1-94109FE221CD}"/>
              </a:ext>
            </a:extLst>
          </p:cNvPr>
          <p:cNvSpPr txBox="1"/>
          <p:nvPr/>
        </p:nvSpPr>
        <p:spPr>
          <a:xfrm>
            <a:off x="415183" y="166469"/>
            <a:ext cx="6798981" cy="646331"/>
          </a:xfrm>
          <a:prstGeom prst="rect">
            <a:avLst/>
          </a:prstGeom>
          <a:noFill/>
        </p:spPr>
        <p:txBody>
          <a:bodyPr wrap="square" rtlCol="0">
            <a:spAutoFit/>
          </a:bodyPr>
          <a:lstStyle/>
          <a:p>
            <a:pPr marL="0" marR="0" lvl="0" indent="0" algn="l" defTabSz="914400" rtl="0" eaLnBrk="1" fontAlgn="auto" latinLnBrk="0" hangingPunct="1">
              <a:lnSpc>
                <a:spcPct val="90000"/>
              </a:lnSpc>
              <a:spcBef>
                <a:spcPts val="1000"/>
              </a:spcBef>
              <a:spcAft>
                <a:spcPts val="0"/>
              </a:spcAft>
              <a:buClrTx/>
              <a:buSzTx/>
              <a:buFontTx/>
              <a:buNone/>
              <a:tabLst/>
              <a:defRPr/>
            </a:pPr>
            <a:r>
              <a:rPr kumimoji="0" lang="en-US" altLang="zh-CN" sz="3600" b="1" i="0" u="none" strike="noStrike" kern="1200" cap="none" spc="0" normalizeH="0" baseline="0" noProof="0" dirty="0" err="1">
                <a:ln>
                  <a:noFill/>
                </a:ln>
                <a:solidFill>
                  <a:srgbClr val="4747BA"/>
                </a:solidFill>
                <a:effectLst/>
                <a:uLnTx/>
                <a:uFillTx/>
                <a:latin typeface="Constantia" panose="02030602050306030303" pitchFamily="18" charset="0"/>
                <a:ea typeface="腾讯体 W3" panose="020C04030202040F0204" pitchFamily="34" charset="-122"/>
                <a:cs typeface="Times" panose="02020603050405020304" pitchFamily="18" charset="0"/>
              </a:rPr>
              <a:t>iTransformer</a:t>
            </a:r>
            <a:r>
              <a:rPr kumimoji="0" lang="en-US" altLang="zh-CN" sz="4000" b="1" i="0" u="none" strike="noStrike" kern="1200" cap="none" spc="0" normalizeH="0" baseline="0" noProof="0" dirty="0">
                <a:ln>
                  <a:noFill/>
                </a:ln>
                <a:solidFill>
                  <a:srgbClr val="4747BA"/>
                </a:solidFill>
                <a:effectLst/>
                <a:uLnTx/>
                <a:uFillTx/>
                <a:latin typeface="Constantia" panose="02030602050306030303" pitchFamily="18" charset="0"/>
                <a:ea typeface="腾讯体 W3" panose="020C04030202040F0204" pitchFamily="34" charset="-122"/>
                <a:cs typeface="Times" panose="02020603050405020304" pitchFamily="18" charset="0"/>
              </a:rPr>
              <a:t> </a:t>
            </a:r>
            <a:endParaRPr kumimoji="0" lang="zh-CN" altLang="en-US" sz="4000" b="1" i="0" u="none" strike="noStrike" kern="1200" cap="none" spc="0" normalizeH="0" baseline="0" noProof="0" dirty="0">
              <a:ln>
                <a:noFill/>
              </a:ln>
              <a:solidFill>
                <a:srgbClr val="4747BA"/>
              </a:solidFill>
              <a:effectLst/>
              <a:uLnTx/>
              <a:uFillTx/>
              <a:latin typeface="Constantia" panose="02030602050306030303" pitchFamily="18" charset="0"/>
              <a:ea typeface="腾讯体 W3" panose="020C04030202040F0204" pitchFamily="34" charset="-122"/>
              <a:cs typeface="Times" panose="02020603050405020304" pitchFamily="18" charset="0"/>
            </a:endParaRPr>
          </a:p>
        </p:txBody>
      </p:sp>
      <p:pic>
        <p:nvPicPr>
          <p:cNvPr id="23" name="图片 22">
            <a:extLst>
              <a:ext uri="{FF2B5EF4-FFF2-40B4-BE49-F238E27FC236}">
                <a16:creationId xmlns:a16="http://schemas.microsoft.com/office/drawing/2014/main" id="{C59D9062-D538-4E10-A387-AAFC9F1C806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4063" y="218980"/>
            <a:ext cx="730337" cy="556270"/>
          </a:xfrm>
          <a:prstGeom prst="rect">
            <a:avLst/>
          </a:prstGeom>
        </p:spPr>
      </p:pic>
      <p:sp>
        <p:nvSpPr>
          <p:cNvPr id="14" name="灯片编号占位符 8">
            <a:extLst>
              <a:ext uri="{FF2B5EF4-FFF2-40B4-BE49-F238E27FC236}">
                <a16:creationId xmlns:a16="http://schemas.microsoft.com/office/drawing/2014/main" id="{CBDE027A-9753-BE4F-9E92-B646C7AB4689}"/>
              </a:ext>
            </a:extLst>
          </p:cNvPr>
          <p:cNvSpPr>
            <a:spLocks noGrp="1"/>
          </p:cNvSpPr>
          <p:nvPr>
            <p:ph type="sldNum" sz="quarter" idx="12"/>
          </p:nvPr>
        </p:nvSpPr>
        <p:spPr>
          <a:xfrm>
            <a:off x="9847869" y="6405035"/>
            <a:ext cx="809393" cy="545001"/>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152851E7-9224-42D2-A4FF-119762E40804}" type="slidenum">
              <a:rPr kumimoji="0" lang="zh-CN" altLang="en-US" sz="1400" b="1" i="0" u="none" strike="noStrike" kern="1200" cap="none" spc="0" normalizeH="0" baseline="0" noProof="0" smtClean="0">
                <a:ln>
                  <a:noFill/>
                </a:ln>
                <a:solidFill>
                  <a:prstClr val="white"/>
                </a:solidFill>
                <a:effectLst/>
                <a:uLnTx/>
                <a:uFillTx/>
                <a:latin typeface="Constantia" panose="02030602050306030303" pitchFamily="18" charset="0"/>
                <a:ea typeface="等线" panose="02010600030101010101" pitchFamily="2" charset="-122"/>
                <a:cs typeface="Times" panose="02020603050405020304" pitchFamily="18" charset="0"/>
              </a:rPr>
              <a:pPr marL="0" marR="0" lvl="0" indent="0" algn="ctr" defTabSz="914400" rtl="0" eaLnBrk="1" fontAlgn="auto" latinLnBrk="0" hangingPunct="1">
                <a:lnSpc>
                  <a:spcPct val="100000"/>
                </a:lnSpc>
                <a:spcBef>
                  <a:spcPts val="0"/>
                </a:spcBef>
                <a:spcAft>
                  <a:spcPts val="0"/>
                </a:spcAft>
                <a:buClrTx/>
                <a:buSzTx/>
                <a:buFontTx/>
                <a:buNone/>
                <a:tabLst/>
                <a:defRPr/>
              </a:pPr>
              <a:t>17</a:t>
            </a:fld>
            <a:endParaRPr kumimoji="0" lang="zh-CN" altLang="en-US" sz="1400" b="1" i="0" u="none" strike="noStrike" kern="1200" cap="none" spc="0" normalizeH="0" baseline="0" noProof="0" dirty="0">
              <a:ln>
                <a:noFill/>
              </a:ln>
              <a:solidFill>
                <a:prstClr val="white"/>
              </a:solidFill>
              <a:effectLst/>
              <a:uLnTx/>
              <a:uFillTx/>
              <a:latin typeface="Constantia" panose="02030602050306030303" pitchFamily="18" charset="0"/>
              <a:ea typeface="等线" panose="02010600030101010101" pitchFamily="2" charset="-122"/>
              <a:cs typeface="Times" panose="02020603050405020304" pitchFamily="18" charset="0"/>
            </a:endParaRPr>
          </a:p>
        </p:txBody>
      </p:sp>
      <p:pic>
        <p:nvPicPr>
          <p:cNvPr id="44" name="图片 4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90829" y="204228"/>
            <a:ext cx="3323471" cy="570629"/>
          </a:xfrm>
          <a:prstGeom prst="rect">
            <a:avLst/>
          </a:prstGeom>
        </p:spPr>
      </p:pic>
      <p:sp>
        <p:nvSpPr>
          <p:cNvPr id="2" name="文本框 1">
            <a:extLst>
              <a:ext uri="{FF2B5EF4-FFF2-40B4-BE49-F238E27FC236}">
                <a16:creationId xmlns:a16="http://schemas.microsoft.com/office/drawing/2014/main" id="{3AEF3080-DDFD-14D0-B37E-DA8C5746DD05}"/>
              </a:ext>
            </a:extLst>
          </p:cNvPr>
          <p:cNvSpPr txBox="1"/>
          <p:nvPr/>
        </p:nvSpPr>
        <p:spPr>
          <a:xfrm>
            <a:off x="557902" y="1085984"/>
            <a:ext cx="7611329" cy="307777"/>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prstClr val="black"/>
                </a:solidFill>
                <a:effectLst/>
                <a:uLnTx/>
                <a:uFillTx/>
                <a:latin typeface="Constantia" panose="02030602050306030303" pitchFamily="18" charset="0"/>
                <a:ea typeface="腾讯体 W3" panose="020C04030202040F0204" pitchFamily="34" charset="-122"/>
                <a:cs typeface="Times" panose="02020603050405020304" pitchFamily="18" charset="0"/>
              </a:rPr>
              <a:t>泛化能力</a:t>
            </a:r>
          </a:p>
        </p:txBody>
      </p:sp>
      <p:pic>
        <p:nvPicPr>
          <p:cNvPr id="6" name="图片 5" descr="图表, 条形图&#10;&#10;描述已自动生成">
            <a:extLst>
              <a:ext uri="{FF2B5EF4-FFF2-40B4-BE49-F238E27FC236}">
                <a16:creationId xmlns:a16="http://schemas.microsoft.com/office/drawing/2014/main" id="{7E55CAA0-4CD2-4F92-9127-C4B3D4E0B74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5589" y="1393760"/>
            <a:ext cx="11319459" cy="4604707"/>
          </a:xfrm>
          <a:prstGeom prst="rect">
            <a:avLst/>
          </a:prstGeom>
        </p:spPr>
      </p:pic>
    </p:spTree>
    <p:extLst>
      <p:ext uri="{BB962C8B-B14F-4D97-AF65-F5344CB8AC3E}">
        <p14:creationId xmlns:p14="http://schemas.microsoft.com/office/powerpoint/2010/main" val="46628687"/>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a:extLst>
              <a:ext uri="{FF2B5EF4-FFF2-40B4-BE49-F238E27FC236}">
                <a16:creationId xmlns:a16="http://schemas.microsoft.com/office/drawing/2014/main" id="{B8CED823-FFFD-4AA2-9092-D8FBE51CAEB8}"/>
              </a:ext>
            </a:extLst>
          </p:cNvPr>
          <p:cNvSpPr/>
          <p:nvPr/>
        </p:nvSpPr>
        <p:spPr>
          <a:xfrm>
            <a:off x="0" y="6522720"/>
            <a:ext cx="4267200" cy="335280"/>
          </a:xfrm>
          <a:prstGeom prst="rect">
            <a:avLst/>
          </a:prstGeom>
          <a:solidFill>
            <a:srgbClr val="4747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8" name="矩形 17">
            <a:extLst>
              <a:ext uri="{FF2B5EF4-FFF2-40B4-BE49-F238E27FC236}">
                <a16:creationId xmlns:a16="http://schemas.microsoft.com/office/drawing/2014/main" id="{AE30AF1C-CA8E-427B-9DBA-C8AB565AFF38}"/>
              </a:ext>
            </a:extLst>
          </p:cNvPr>
          <p:cNvSpPr/>
          <p:nvPr/>
        </p:nvSpPr>
        <p:spPr>
          <a:xfrm>
            <a:off x="4267200" y="6522720"/>
            <a:ext cx="4267200" cy="335280"/>
          </a:xfrm>
          <a:prstGeom prst="rect">
            <a:avLst/>
          </a:prstGeom>
          <a:solidFill>
            <a:srgbClr val="8484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20" name="矩形 19">
            <a:extLst>
              <a:ext uri="{FF2B5EF4-FFF2-40B4-BE49-F238E27FC236}">
                <a16:creationId xmlns:a16="http://schemas.microsoft.com/office/drawing/2014/main" id="{287E9C25-FEFC-4DB2-BBD6-EAB98C4DEA1E}"/>
              </a:ext>
            </a:extLst>
          </p:cNvPr>
          <p:cNvSpPr/>
          <p:nvPr/>
        </p:nvSpPr>
        <p:spPr>
          <a:xfrm>
            <a:off x="8534400" y="6522720"/>
            <a:ext cx="3657600" cy="335280"/>
          </a:xfrm>
          <a:prstGeom prst="rect">
            <a:avLst/>
          </a:prstGeom>
          <a:solidFill>
            <a:srgbClr val="ADADE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dirty="0">
              <a:ln>
                <a:noFill/>
              </a:ln>
              <a:solidFill>
                <a:prstClr val="white"/>
              </a:solidFill>
              <a:effectLst/>
              <a:uLnTx/>
              <a:uFillTx/>
              <a:latin typeface="Constantia" panose="02030602050306030303" pitchFamily="18" charset="0"/>
              <a:ea typeface="等线" panose="02010600030101010101" pitchFamily="2" charset="-122"/>
              <a:cs typeface="+mn-cs"/>
            </a:endParaRPr>
          </a:p>
        </p:txBody>
      </p:sp>
      <p:sp>
        <p:nvSpPr>
          <p:cNvPr id="24" name="日期占位符 7">
            <a:extLst>
              <a:ext uri="{FF2B5EF4-FFF2-40B4-BE49-F238E27FC236}">
                <a16:creationId xmlns:a16="http://schemas.microsoft.com/office/drawing/2014/main" id="{A472F3E3-BF27-4214-96FF-F1674F8CACD2}"/>
              </a:ext>
            </a:extLst>
          </p:cNvPr>
          <p:cNvSpPr>
            <a:spLocks noGrp="1"/>
          </p:cNvSpPr>
          <p:nvPr>
            <p:ph type="dt" sz="half" idx="10"/>
          </p:nvPr>
        </p:nvSpPr>
        <p:spPr>
          <a:xfrm>
            <a:off x="1217527" y="6466630"/>
            <a:ext cx="1847385"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dirty="0">
                <a:ln>
                  <a:noFill/>
                </a:ln>
                <a:solidFill>
                  <a:prstClr val="white"/>
                </a:solidFill>
                <a:effectLst/>
                <a:uLnTx/>
                <a:uFillTx/>
                <a:latin typeface="Constantia" panose="02030602050306030303" pitchFamily="18" charset="0"/>
                <a:ea typeface="等线" panose="02010600030101010101" pitchFamily="2" charset="-122"/>
                <a:cs typeface="Times" panose="02020603050405020304" pitchFamily="18" charset="0"/>
              </a:rPr>
              <a:t>April 24, 2024</a:t>
            </a:r>
            <a:endParaRPr kumimoji="0" lang="zh-CN" altLang="en-US" sz="1400" b="1" i="0" u="none" strike="noStrike" kern="1200" cap="none" spc="0" normalizeH="0" baseline="0" noProof="0" dirty="0">
              <a:ln>
                <a:noFill/>
              </a:ln>
              <a:solidFill>
                <a:prstClr val="white"/>
              </a:solidFill>
              <a:effectLst/>
              <a:uLnTx/>
              <a:uFillTx/>
              <a:latin typeface="Constantia" panose="02030602050306030303" pitchFamily="18" charset="0"/>
              <a:ea typeface="等线" panose="02010600030101010101" pitchFamily="2" charset="-122"/>
              <a:cs typeface="Times" panose="02020603050405020304" pitchFamily="18" charset="0"/>
            </a:endParaRPr>
          </a:p>
        </p:txBody>
      </p:sp>
      <p:sp>
        <p:nvSpPr>
          <p:cNvPr id="25" name="Fußzeilenplatzhalter 4">
            <a:extLst>
              <a:ext uri="{FF2B5EF4-FFF2-40B4-BE49-F238E27FC236}">
                <a16:creationId xmlns:a16="http://schemas.microsoft.com/office/drawing/2014/main" id="{74159A29-4F5F-4065-934C-13F30643D46E}"/>
              </a:ext>
            </a:extLst>
          </p:cNvPr>
          <p:cNvSpPr>
            <a:spLocks noGrp="1"/>
          </p:cNvSpPr>
          <p:nvPr>
            <p:ph type="ftr" sz="quarter" idx="11"/>
          </p:nvPr>
        </p:nvSpPr>
        <p:spPr>
          <a:xfrm>
            <a:off x="4095916" y="6553437"/>
            <a:ext cx="4520431" cy="273844"/>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dirty="0">
                <a:ln>
                  <a:noFill/>
                </a:ln>
                <a:solidFill>
                  <a:prstClr val="white"/>
                </a:solidFill>
                <a:effectLst/>
                <a:uLnTx/>
                <a:uFillTx/>
                <a:latin typeface="Constantia" panose="02030602050306030303" pitchFamily="18" charset="0"/>
                <a:ea typeface="等线" panose="02010600030101010101" pitchFamily="2" charset="-122"/>
                <a:cs typeface="+mn-cs"/>
              </a:rPr>
              <a:t>Zero Zhao | HUST </a:t>
            </a:r>
            <a:endParaRPr kumimoji="0" lang="zh-CN" altLang="en-US" sz="1400" b="1" i="0" u="none" strike="noStrike" kern="1200" cap="none" spc="0" normalizeH="0" baseline="0" noProof="0" dirty="0">
              <a:ln>
                <a:noFill/>
              </a:ln>
              <a:solidFill>
                <a:prstClr val="white"/>
              </a:solidFill>
              <a:effectLst/>
              <a:uLnTx/>
              <a:uFillTx/>
              <a:latin typeface="Constantia" panose="02030602050306030303" pitchFamily="18" charset="0"/>
              <a:ea typeface="等线" panose="02010600030101010101" pitchFamily="2" charset="-122"/>
              <a:cs typeface="+mn-cs"/>
            </a:endParaRPr>
          </a:p>
        </p:txBody>
      </p:sp>
      <p:cxnSp>
        <p:nvCxnSpPr>
          <p:cNvPr id="26" name="直接连接符 25">
            <a:extLst>
              <a:ext uri="{FF2B5EF4-FFF2-40B4-BE49-F238E27FC236}">
                <a16:creationId xmlns:a16="http://schemas.microsoft.com/office/drawing/2014/main" id="{2C0A00E8-DC77-4A26-A219-150776549D88}"/>
              </a:ext>
            </a:extLst>
          </p:cNvPr>
          <p:cNvCxnSpPr/>
          <p:nvPr/>
        </p:nvCxnSpPr>
        <p:spPr>
          <a:xfrm>
            <a:off x="385590" y="859531"/>
            <a:ext cx="11479576" cy="0"/>
          </a:xfrm>
          <a:prstGeom prst="line">
            <a:avLst/>
          </a:prstGeom>
          <a:ln w="38100">
            <a:solidFill>
              <a:srgbClr val="4747BA"/>
            </a:solidFill>
          </a:ln>
        </p:spPr>
        <p:style>
          <a:lnRef idx="1">
            <a:schemeClr val="accent1"/>
          </a:lnRef>
          <a:fillRef idx="0">
            <a:schemeClr val="accent1"/>
          </a:fillRef>
          <a:effectRef idx="0">
            <a:schemeClr val="accent1"/>
          </a:effectRef>
          <a:fontRef idx="minor">
            <a:schemeClr val="tx1"/>
          </a:fontRef>
        </p:style>
      </p:cxnSp>
      <p:sp>
        <p:nvSpPr>
          <p:cNvPr id="19" name="文本框 18">
            <a:extLst>
              <a:ext uri="{FF2B5EF4-FFF2-40B4-BE49-F238E27FC236}">
                <a16:creationId xmlns:a16="http://schemas.microsoft.com/office/drawing/2014/main" id="{3B78C344-5CA5-0040-BEE1-94109FE221CD}"/>
              </a:ext>
            </a:extLst>
          </p:cNvPr>
          <p:cNvSpPr txBox="1"/>
          <p:nvPr/>
        </p:nvSpPr>
        <p:spPr>
          <a:xfrm>
            <a:off x="415183" y="166469"/>
            <a:ext cx="6798981" cy="646331"/>
          </a:xfrm>
          <a:prstGeom prst="rect">
            <a:avLst/>
          </a:prstGeom>
          <a:noFill/>
        </p:spPr>
        <p:txBody>
          <a:bodyPr wrap="square" rtlCol="0">
            <a:spAutoFit/>
          </a:bodyPr>
          <a:lstStyle/>
          <a:p>
            <a:pPr marL="0" marR="0" lvl="0" indent="0" algn="l" defTabSz="914400" rtl="0" eaLnBrk="1" fontAlgn="auto" latinLnBrk="0" hangingPunct="1">
              <a:lnSpc>
                <a:spcPct val="90000"/>
              </a:lnSpc>
              <a:spcBef>
                <a:spcPts val="1000"/>
              </a:spcBef>
              <a:spcAft>
                <a:spcPts val="0"/>
              </a:spcAft>
              <a:buClrTx/>
              <a:buSzTx/>
              <a:buFontTx/>
              <a:buNone/>
              <a:tabLst/>
              <a:defRPr/>
            </a:pPr>
            <a:r>
              <a:rPr kumimoji="0" lang="en-US" altLang="zh-CN" sz="3600" b="1" i="0" u="none" strike="noStrike" kern="1200" cap="none" spc="0" normalizeH="0" baseline="0" noProof="0" dirty="0" err="1">
                <a:ln>
                  <a:noFill/>
                </a:ln>
                <a:solidFill>
                  <a:srgbClr val="4747BA"/>
                </a:solidFill>
                <a:effectLst/>
                <a:uLnTx/>
                <a:uFillTx/>
                <a:latin typeface="Constantia" panose="02030602050306030303" pitchFamily="18" charset="0"/>
                <a:ea typeface="腾讯体 W3" panose="020C04030202040F0204" pitchFamily="34" charset="-122"/>
                <a:cs typeface="Times" panose="02020603050405020304" pitchFamily="18" charset="0"/>
              </a:rPr>
              <a:t>iTransformer</a:t>
            </a:r>
            <a:r>
              <a:rPr kumimoji="0" lang="en-US" altLang="zh-CN" sz="4000" b="1" i="0" u="none" strike="noStrike" kern="1200" cap="none" spc="0" normalizeH="0" baseline="0" noProof="0" dirty="0">
                <a:ln>
                  <a:noFill/>
                </a:ln>
                <a:solidFill>
                  <a:srgbClr val="4747BA"/>
                </a:solidFill>
                <a:effectLst/>
                <a:uLnTx/>
                <a:uFillTx/>
                <a:latin typeface="Constantia" panose="02030602050306030303" pitchFamily="18" charset="0"/>
                <a:ea typeface="腾讯体 W3" panose="020C04030202040F0204" pitchFamily="34" charset="-122"/>
                <a:cs typeface="Times" panose="02020603050405020304" pitchFamily="18" charset="0"/>
              </a:rPr>
              <a:t> </a:t>
            </a:r>
            <a:endParaRPr kumimoji="0" lang="zh-CN" altLang="en-US" sz="4000" b="1" i="0" u="none" strike="noStrike" kern="1200" cap="none" spc="0" normalizeH="0" baseline="0" noProof="0" dirty="0">
              <a:ln>
                <a:noFill/>
              </a:ln>
              <a:solidFill>
                <a:srgbClr val="4747BA"/>
              </a:solidFill>
              <a:effectLst/>
              <a:uLnTx/>
              <a:uFillTx/>
              <a:latin typeface="Constantia" panose="02030602050306030303" pitchFamily="18" charset="0"/>
              <a:ea typeface="腾讯体 W3" panose="020C04030202040F0204" pitchFamily="34" charset="-122"/>
              <a:cs typeface="Times" panose="02020603050405020304" pitchFamily="18" charset="0"/>
            </a:endParaRPr>
          </a:p>
        </p:txBody>
      </p:sp>
      <p:pic>
        <p:nvPicPr>
          <p:cNvPr id="23" name="图片 22">
            <a:extLst>
              <a:ext uri="{FF2B5EF4-FFF2-40B4-BE49-F238E27FC236}">
                <a16:creationId xmlns:a16="http://schemas.microsoft.com/office/drawing/2014/main" id="{C59D9062-D538-4E10-A387-AAFC9F1C806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4063" y="218980"/>
            <a:ext cx="730337" cy="556270"/>
          </a:xfrm>
          <a:prstGeom prst="rect">
            <a:avLst/>
          </a:prstGeom>
        </p:spPr>
      </p:pic>
      <p:sp>
        <p:nvSpPr>
          <p:cNvPr id="14" name="灯片编号占位符 8">
            <a:extLst>
              <a:ext uri="{FF2B5EF4-FFF2-40B4-BE49-F238E27FC236}">
                <a16:creationId xmlns:a16="http://schemas.microsoft.com/office/drawing/2014/main" id="{CBDE027A-9753-BE4F-9E92-B646C7AB4689}"/>
              </a:ext>
            </a:extLst>
          </p:cNvPr>
          <p:cNvSpPr>
            <a:spLocks noGrp="1"/>
          </p:cNvSpPr>
          <p:nvPr>
            <p:ph type="sldNum" sz="quarter" idx="12"/>
          </p:nvPr>
        </p:nvSpPr>
        <p:spPr>
          <a:xfrm>
            <a:off x="9847869" y="6405035"/>
            <a:ext cx="809393" cy="545001"/>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152851E7-9224-42D2-A4FF-119762E40804}" type="slidenum">
              <a:rPr kumimoji="0" lang="zh-CN" altLang="en-US" sz="1400" b="1" i="0" u="none" strike="noStrike" kern="1200" cap="none" spc="0" normalizeH="0" baseline="0" noProof="0" smtClean="0">
                <a:ln>
                  <a:noFill/>
                </a:ln>
                <a:solidFill>
                  <a:prstClr val="white"/>
                </a:solidFill>
                <a:effectLst/>
                <a:uLnTx/>
                <a:uFillTx/>
                <a:latin typeface="Constantia" panose="02030602050306030303" pitchFamily="18" charset="0"/>
                <a:ea typeface="等线" panose="02010600030101010101" pitchFamily="2" charset="-122"/>
                <a:cs typeface="Times" panose="02020603050405020304" pitchFamily="18" charset="0"/>
              </a:rPr>
              <a:pPr marL="0" marR="0" lvl="0" indent="0" algn="ctr" defTabSz="914400" rtl="0" eaLnBrk="1" fontAlgn="auto" latinLnBrk="0" hangingPunct="1">
                <a:lnSpc>
                  <a:spcPct val="100000"/>
                </a:lnSpc>
                <a:spcBef>
                  <a:spcPts val="0"/>
                </a:spcBef>
                <a:spcAft>
                  <a:spcPts val="0"/>
                </a:spcAft>
                <a:buClrTx/>
                <a:buSzTx/>
                <a:buFontTx/>
                <a:buNone/>
                <a:tabLst/>
                <a:defRPr/>
              </a:pPr>
              <a:t>18</a:t>
            </a:fld>
            <a:endParaRPr kumimoji="0" lang="zh-CN" altLang="en-US" sz="1400" b="1" i="0" u="none" strike="noStrike" kern="1200" cap="none" spc="0" normalizeH="0" baseline="0" noProof="0" dirty="0">
              <a:ln>
                <a:noFill/>
              </a:ln>
              <a:solidFill>
                <a:prstClr val="white"/>
              </a:solidFill>
              <a:effectLst/>
              <a:uLnTx/>
              <a:uFillTx/>
              <a:latin typeface="Constantia" panose="02030602050306030303" pitchFamily="18" charset="0"/>
              <a:ea typeface="等线" panose="02010600030101010101" pitchFamily="2" charset="-122"/>
              <a:cs typeface="Times" panose="02020603050405020304" pitchFamily="18" charset="0"/>
            </a:endParaRPr>
          </a:p>
        </p:txBody>
      </p:sp>
      <p:pic>
        <p:nvPicPr>
          <p:cNvPr id="44" name="图片 4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90829" y="204228"/>
            <a:ext cx="3323471" cy="570629"/>
          </a:xfrm>
          <a:prstGeom prst="rect">
            <a:avLst/>
          </a:prstGeom>
        </p:spPr>
      </p:pic>
      <p:sp>
        <p:nvSpPr>
          <p:cNvPr id="7" name="文本框 6">
            <a:extLst>
              <a:ext uri="{FF2B5EF4-FFF2-40B4-BE49-F238E27FC236}">
                <a16:creationId xmlns:a16="http://schemas.microsoft.com/office/drawing/2014/main" id="{1887EB87-3263-52A9-8864-D21005E237E0}"/>
              </a:ext>
            </a:extLst>
          </p:cNvPr>
          <p:cNvSpPr txBox="1"/>
          <p:nvPr/>
        </p:nvSpPr>
        <p:spPr>
          <a:xfrm>
            <a:off x="385590" y="1078755"/>
            <a:ext cx="7611329" cy="307777"/>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prstClr val="black"/>
                </a:solidFill>
                <a:effectLst/>
                <a:uLnTx/>
                <a:uFillTx/>
                <a:latin typeface="Constantia" panose="02030602050306030303" pitchFamily="18" charset="0"/>
                <a:ea typeface="腾讯体 W3" panose="020C04030202040F0204" pitchFamily="34" charset="-122"/>
                <a:cs typeface="Times" panose="02020603050405020304" pitchFamily="18" charset="0"/>
              </a:rPr>
              <a:t>回顾窗口长度</a:t>
            </a:r>
          </a:p>
        </p:txBody>
      </p:sp>
      <p:pic>
        <p:nvPicPr>
          <p:cNvPr id="6" name="图片 5" descr="图表, 折线图&#10;&#10;描述已自动生成">
            <a:extLst>
              <a:ext uri="{FF2B5EF4-FFF2-40B4-BE49-F238E27FC236}">
                <a16:creationId xmlns:a16="http://schemas.microsoft.com/office/drawing/2014/main" id="{19AE85C1-2207-30FC-DEFA-CBB96BBA7F8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5590" y="1386532"/>
            <a:ext cx="10276621" cy="4281925"/>
          </a:xfrm>
          <a:prstGeom prst="rect">
            <a:avLst/>
          </a:prstGeom>
        </p:spPr>
      </p:pic>
    </p:spTree>
    <p:extLst>
      <p:ext uri="{BB962C8B-B14F-4D97-AF65-F5344CB8AC3E}">
        <p14:creationId xmlns:p14="http://schemas.microsoft.com/office/powerpoint/2010/main" val="969440451"/>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a:extLst>
              <a:ext uri="{FF2B5EF4-FFF2-40B4-BE49-F238E27FC236}">
                <a16:creationId xmlns:a16="http://schemas.microsoft.com/office/drawing/2014/main" id="{B8CED823-FFFD-4AA2-9092-D8FBE51CAEB8}"/>
              </a:ext>
            </a:extLst>
          </p:cNvPr>
          <p:cNvSpPr/>
          <p:nvPr/>
        </p:nvSpPr>
        <p:spPr>
          <a:xfrm>
            <a:off x="0" y="6522720"/>
            <a:ext cx="4267200" cy="335280"/>
          </a:xfrm>
          <a:prstGeom prst="rect">
            <a:avLst/>
          </a:prstGeom>
          <a:solidFill>
            <a:srgbClr val="4747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8" name="矩形 17">
            <a:extLst>
              <a:ext uri="{FF2B5EF4-FFF2-40B4-BE49-F238E27FC236}">
                <a16:creationId xmlns:a16="http://schemas.microsoft.com/office/drawing/2014/main" id="{AE30AF1C-CA8E-427B-9DBA-C8AB565AFF38}"/>
              </a:ext>
            </a:extLst>
          </p:cNvPr>
          <p:cNvSpPr/>
          <p:nvPr/>
        </p:nvSpPr>
        <p:spPr>
          <a:xfrm>
            <a:off x="4267200" y="6522720"/>
            <a:ext cx="4267200" cy="335280"/>
          </a:xfrm>
          <a:prstGeom prst="rect">
            <a:avLst/>
          </a:prstGeom>
          <a:solidFill>
            <a:srgbClr val="8484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20" name="矩形 19">
            <a:extLst>
              <a:ext uri="{FF2B5EF4-FFF2-40B4-BE49-F238E27FC236}">
                <a16:creationId xmlns:a16="http://schemas.microsoft.com/office/drawing/2014/main" id="{287E9C25-FEFC-4DB2-BBD6-EAB98C4DEA1E}"/>
              </a:ext>
            </a:extLst>
          </p:cNvPr>
          <p:cNvSpPr/>
          <p:nvPr/>
        </p:nvSpPr>
        <p:spPr>
          <a:xfrm>
            <a:off x="8534400" y="6522720"/>
            <a:ext cx="3657600" cy="335280"/>
          </a:xfrm>
          <a:prstGeom prst="rect">
            <a:avLst/>
          </a:prstGeom>
          <a:solidFill>
            <a:srgbClr val="ADADE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dirty="0">
              <a:ln>
                <a:noFill/>
              </a:ln>
              <a:solidFill>
                <a:prstClr val="white"/>
              </a:solidFill>
              <a:effectLst/>
              <a:uLnTx/>
              <a:uFillTx/>
              <a:latin typeface="Constantia" panose="02030602050306030303" pitchFamily="18" charset="0"/>
              <a:ea typeface="等线" panose="02010600030101010101" pitchFamily="2" charset="-122"/>
              <a:cs typeface="+mn-cs"/>
            </a:endParaRPr>
          </a:p>
        </p:txBody>
      </p:sp>
      <p:sp>
        <p:nvSpPr>
          <p:cNvPr id="24" name="日期占位符 7">
            <a:extLst>
              <a:ext uri="{FF2B5EF4-FFF2-40B4-BE49-F238E27FC236}">
                <a16:creationId xmlns:a16="http://schemas.microsoft.com/office/drawing/2014/main" id="{A472F3E3-BF27-4214-96FF-F1674F8CACD2}"/>
              </a:ext>
            </a:extLst>
          </p:cNvPr>
          <p:cNvSpPr>
            <a:spLocks noGrp="1"/>
          </p:cNvSpPr>
          <p:nvPr>
            <p:ph type="dt" sz="half" idx="10"/>
          </p:nvPr>
        </p:nvSpPr>
        <p:spPr>
          <a:xfrm>
            <a:off x="1209907" y="6494974"/>
            <a:ext cx="1847385"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dirty="0">
                <a:ln>
                  <a:noFill/>
                </a:ln>
                <a:solidFill>
                  <a:prstClr val="white"/>
                </a:solidFill>
                <a:effectLst/>
                <a:uLnTx/>
                <a:uFillTx/>
                <a:latin typeface="Constantia" panose="02030602050306030303" pitchFamily="18" charset="0"/>
                <a:ea typeface="等线" panose="02010600030101010101" pitchFamily="2" charset="-122"/>
                <a:cs typeface="Times" panose="02020603050405020304" pitchFamily="18" charset="0"/>
              </a:rPr>
              <a:t>April 24, 2024</a:t>
            </a:r>
            <a:endParaRPr kumimoji="0" lang="zh-CN" altLang="en-US" sz="1400" b="1" i="0" u="none" strike="noStrike" kern="1200" cap="none" spc="0" normalizeH="0" baseline="0" noProof="0" dirty="0">
              <a:ln>
                <a:noFill/>
              </a:ln>
              <a:solidFill>
                <a:prstClr val="white"/>
              </a:solidFill>
              <a:effectLst/>
              <a:uLnTx/>
              <a:uFillTx/>
              <a:latin typeface="Constantia" panose="02030602050306030303" pitchFamily="18" charset="0"/>
              <a:ea typeface="等线" panose="02010600030101010101" pitchFamily="2" charset="-122"/>
              <a:cs typeface="Times" panose="02020603050405020304" pitchFamily="18" charset="0"/>
            </a:endParaRPr>
          </a:p>
        </p:txBody>
      </p:sp>
      <p:sp>
        <p:nvSpPr>
          <p:cNvPr id="25" name="Fußzeilenplatzhalter 4">
            <a:extLst>
              <a:ext uri="{FF2B5EF4-FFF2-40B4-BE49-F238E27FC236}">
                <a16:creationId xmlns:a16="http://schemas.microsoft.com/office/drawing/2014/main" id="{74159A29-4F5F-4065-934C-13F30643D46E}"/>
              </a:ext>
            </a:extLst>
          </p:cNvPr>
          <p:cNvSpPr>
            <a:spLocks noGrp="1"/>
          </p:cNvSpPr>
          <p:nvPr>
            <p:ph type="ftr" sz="quarter" idx="11"/>
          </p:nvPr>
        </p:nvSpPr>
        <p:spPr>
          <a:xfrm>
            <a:off x="4095916" y="6553437"/>
            <a:ext cx="4520431" cy="273844"/>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dirty="0">
                <a:ln>
                  <a:noFill/>
                </a:ln>
                <a:solidFill>
                  <a:prstClr val="white"/>
                </a:solidFill>
                <a:effectLst/>
                <a:uLnTx/>
                <a:uFillTx/>
                <a:latin typeface="Constantia" panose="02030602050306030303" pitchFamily="18" charset="0"/>
                <a:ea typeface="等线" panose="02010600030101010101" pitchFamily="2" charset="-122"/>
                <a:cs typeface="+mn-cs"/>
              </a:rPr>
              <a:t>Zero Zhao | HUST </a:t>
            </a:r>
            <a:endParaRPr kumimoji="0" lang="zh-CN" altLang="en-US" sz="1400" b="1" i="0" u="none" strike="noStrike" kern="1200" cap="none" spc="0" normalizeH="0" baseline="0" noProof="0" dirty="0">
              <a:ln>
                <a:noFill/>
              </a:ln>
              <a:solidFill>
                <a:prstClr val="white"/>
              </a:solidFill>
              <a:effectLst/>
              <a:uLnTx/>
              <a:uFillTx/>
              <a:latin typeface="Constantia" panose="02030602050306030303" pitchFamily="18" charset="0"/>
              <a:ea typeface="等线" panose="02010600030101010101" pitchFamily="2" charset="-122"/>
              <a:cs typeface="+mn-cs"/>
            </a:endParaRPr>
          </a:p>
        </p:txBody>
      </p:sp>
      <p:cxnSp>
        <p:nvCxnSpPr>
          <p:cNvPr id="26" name="直接连接符 25">
            <a:extLst>
              <a:ext uri="{FF2B5EF4-FFF2-40B4-BE49-F238E27FC236}">
                <a16:creationId xmlns:a16="http://schemas.microsoft.com/office/drawing/2014/main" id="{2C0A00E8-DC77-4A26-A219-150776549D88}"/>
              </a:ext>
            </a:extLst>
          </p:cNvPr>
          <p:cNvCxnSpPr/>
          <p:nvPr/>
        </p:nvCxnSpPr>
        <p:spPr>
          <a:xfrm>
            <a:off x="385590" y="859531"/>
            <a:ext cx="11479576" cy="0"/>
          </a:xfrm>
          <a:prstGeom prst="line">
            <a:avLst/>
          </a:prstGeom>
          <a:ln w="38100">
            <a:solidFill>
              <a:srgbClr val="4747BA"/>
            </a:solidFill>
          </a:ln>
        </p:spPr>
        <p:style>
          <a:lnRef idx="1">
            <a:schemeClr val="accent1"/>
          </a:lnRef>
          <a:fillRef idx="0">
            <a:schemeClr val="accent1"/>
          </a:fillRef>
          <a:effectRef idx="0">
            <a:schemeClr val="accent1"/>
          </a:effectRef>
          <a:fontRef idx="minor">
            <a:schemeClr val="tx1"/>
          </a:fontRef>
        </p:style>
      </p:cxnSp>
      <p:sp>
        <p:nvSpPr>
          <p:cNvPr id="19" name="文本框 18">
            <a:extLst>
              <a:ext uri="{FF2B5EF4-FFF2-40B4-BE49-F238E27FC236}">
                <a16:creationId xmlns:a16="http://schemas.microsoft.com/office/drawing/2014/main" id="{3B78C344-5CA5-0040-BEE1-94109FE221CD}"/>
              </a:ext>
            </a:extLst>
          </p:cNvPr>
          <p:cNvSpPr txBox="1"/>
          <p:nvPr/>
        </p:nvSpPr>
        <p:spPr>
          <a:xfrm>
            <a:off x="415183" y="166469"/>
            <a:ext cx="6798981" cy="646331"/>
          </a:xfrm>
          <a:prstGeom prst="rect">
            <a:avLst/>
          </a:prstGeom>
          <a:noFill/>
        </p:spPr>
        <p:txBody>
          <a:bodyPr wrap="square" rtlCol="0">
            <a:spAutoFit/>
          </a:bodyPr>
          <a:lstStyle/>
          <a:p>
            <a:pPr marL="0" marR="0" lvl="0" indent="0" algn="l" defTabSz="914400" rtl="0" eaLnBrk="1" fontAlgn="auto" latinLnBrk="0" hangingPunct="1">
              <a:lnSpc>
                <a:spcPct val="90000"/>
              </a:lnSpc>
              <a:spcBef>
                <a:spcPts val="1000"/>
              </a:spcBef>
              <a:spcAft>
                <a:spcPts val="0"/>
              </a:spcAft>
              <a:buClrTx/>
              <a:buSzTx/>
              <a:buFontTx/>
              <a:buNone/>
              <a:tabLst/>
              <a:defRPr/>
            </a:pPr>
            <a:r>
              <a:rPr kumimoji="0" lang="en-US" altLang="zh-CN" sz="3600" b="1" i="0" u="none" strike="noStrike" kern="1200" cap="none" spc="0" normalizeH="0" baseline="0" noProof="0" dirty="0" err="1">
                <a:ln>
                  <a:noFill/>
                </a:ln>
                <a:solidFill>
                  <a:srgbClr val="4747BA"/>
                </a:solidFill>
                <a:effectLst/>
                <a:uLnTx/>
                <a:uFillTx/>
                <a:latin typeface="Constantia" panose="02030602050306030303" pitchFamily="18" charset="0"/>
                <a:ea typeface="腾讯体 W3" panose="020C04030202040F0204" pitchFamily="34" charset="-122"/>
                <a:cs typeface="Times" panose="02020603050405020304" pitchFamily="18" charset="0"/>
              </a:rPr>
              <a:t>iTransformer</a:t>
            </a:r>
            <a:r>
              <a:rPr kumimoji="0" lang="en-US" altLang="zh-CN" sz="4000" b="1" i="0" u="none" strike="noStrike" kern="1200" cap="none" spc="0" normalizeH="0" baseline="0" noProof="0" dirty="0">
                <a:ln>
                  <a:noFill/>
                </a:ln>
                <a:solidFill>
                  <a:srgbClr val="4747BA"/>
                </a:solidFill>
                <a:effectLst/>
                <a:uLnTx/>
                <a:uFillTx/>
                <a:latin typeface="Constantia" panose="02030602050306030303" pitchFamily="18" charset="0"/>
                <a:ea typeface="腾讯体 W3" panose="020C04030202040F0204" pitchFamily="34" charset="-122"/>
                <a:cs typeface="Times" panose="02020603050405020304" pitchFamily="18" charset="0"/>
              </a:rPr>
              <a:t> </a:t>
            </a:r>
            <a:endParaRPr kumimoji="0" lang="zh-CN" altLang="en-US" sz="4000" b="1" i="0" u="none" strike="noStrike" kern="1200" cap="none" spc="0" normalizeH="0" baseline="0" noProof="0" dirty="0">
              <a:ln>
                <a:noFill/>
              </a:ln>
              <a:solidFill>
                <a:srgbClr val="4747BA"/>
              </a:solidFill>
              <a:effectLst/>
              <a:uLnTx/>
              <a:uFillTx/>
              <a:latin typeface="Constantia" panose="02030602050306030303" pitchFamily="18" charset="0"/>
              <a:ea typeface="腾讯体 W3" panose="020C04030202040F0204" pitchFamily="34" charset="-122"/>
              <a:cs typeface="Times" panose="02020603050405020304" pitchFamily="18" charset="0"/>
            </a:endParaRPr>
          </a:p>
        </p:txBody>
      </p:sp>
      <p:pic>
        <p:nvPicPr>
          <p:cNvPr id="23" name="图片 22">
            <a:extLst>
              <a:ext uri="{FF2B5EF4-FFF2-40B4-BE49-F238E27FC236}">
                <a16:creationId xmlns:a16="http://schemas.microsoft.com/office/drawing/2014/main" id="{C59D9062-D538-4E10-A387-AAFC9F1C806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4063" y="218980"/>
            <a:ext cx="730337" cy="556270"/>
          </a:xfrm>
          <a:prstGeom prst="rect">
            <a:avLst/>
          </a:prstGeom>
        </p:spPr>
      </p:pic>
      <p:sp>
        <p:nvSpPr>
          <p:cNvPr id="14" name="灯片编号占位符 8">
            <a:extLst>
              <a:ext uri="{FF2B5EF4-FFF2-40B4-BE49-F238E27FC236}">
                <a16:creationId xmlns:a16="http://schemas.microsoft.com/office/drawing/2014/main" id="{CBDE027A-9753-BE4F-9E92-B646C7AB4689}"/>
              </a:ext>
            </a:extLst>
          </p:cNvPr>
          <p:cNvSpPr>
            <a:spLocks noGrp="1"/>
          </p:cNvSpPr>
          <p:nvPr>
            <p:ph type="sldNum" sz="quarter" idx="12"/>
          </p:nvPr>
        </p:nvSpPr>
        <p:spPr>
          <a:xfrm>
            <a:off x="9847869" y="6405035"/>
            <a:ext cx="809393" cy="545001"/>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152851E7-9224-42D2-A4FF-119762E40804}" type="slidenum">
              <a:rPr kumimoji="0" lang="zh-CN" altLang="en-US" sz="1400" b="1" i="0" u="none" strike="noStrike" kern="1200" cap="none" spc="0" normalizeH="0" baseline="0" noProof="0" smtClean="0">
                <a:ln>
                  <a:noFill/>
                </a:ln>
                <a:solidFill>
                  <a:prstClr val="white"/>
                </a:solidFill>
                <a:effectLst/>
                <a:uLnTx/>
                <a:uFillTx/>
                <a:latin typeface="Constantia" panose="02030602050306030303" pitchFamily="18" charset="0"/>
                <a:ea typeface="等线" panose="02010600030101010101" pitchFamily="2" charset="-122"/>
                <a:cs typeface="Times" panose="02020603050405020304" pitchFamily="18" charset="0"/>
              </a:rPr>
              <a:pPr marL="0" marR="0" lvl="0" indent="0" algn="ctr" defTabSz="914400" rtl="0" eaLnBrk="1" fontAlgn="auto" latinLnBrk="0" hangingPunct="1">
                <a:lnSpc>
                  <a:spcPct val="100000"/>
                </a:lnSpc>
                <a:spcBef>
                  <a:spcPts val="0"/>
                </a:spcBef>
                <a:spcAft>
                  <a:spcPts val="0"/>
                </a:spcAft>
                <a:buClrTx/>
                <a:buSzTx/>
                <a:buFontTx/>
                <a:buNone/>
                <a:tabLst/>
                <a:defRPr/>
              </a:pPr>
              <a:t>19</a:t>
            </a:fld>
            <a:endParaRPr kumimoji="0" lang="zh-CN" altLang="en-US" sz="1400" b="1" i="0" u="none" strike="noStrike" kern="1200" cap="none" spc="0" normalizeH="0" baseline="0" noProof="0" dirty="0">
              <a:ln>
                <a:noFill/>
              </a:ln>
              <a:solidFill>
                <a:prstClr val="white"/>
              </a:solidFill>
              <a:effectLst/>
              <a:uLnTx/>
              <a:uFillTx/>
              <a:latin typeface="Constantia" panose="02030602050306030303" pitchFamily="18" charset="0"/>
              <a:ea typeface="等线" panose="02010600030101010101" pitchFamily="2" charset="-122"/>
              <a:cs typeface="Times" panose="02020603050405020304" pitchFamily="18" charset="0"/>
            </a:endParaRPr>
          </a:p>
        </p:txBody>
      </p:sp>
      <p:pic>
        <p:nvPicPr>
          <p:cNvPr id="44" name="图片 4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90829" y="204228"/>
            <a:ext cx="3323471" cy="570629"/>
          </a:xfrm>
          <a:prstGeom prst="rect">
            <a:avLst/>
          </a:prstGeom>
        </p:spPr>
      </p:pic>
      <p:sp>
        <p:nvSpPr>
          <p:cNvPr id="2" name="文本框 1">
            <a:extLst>
              <a:ext uri="{FF2B5EF4-FFF2-40B4-BE49-F238E27FC236}">
                <a16:creationId xmlns:a16="http://schemas.microsoft.com/office/drawing/2014/main" id="{6DA24398-B28D-96C4-BD69-35592B9CD8DE}"/>
              </a:ext>
            </a:extLst>
          </p:cNvPr>
          <p:cNvSpPr txBox="1"/>
          <p:nvPr/>
        </p:nvSpPr>
        <p:spPr>
          <a:xfrm>
            <a:off x="557902" y="1092822"/>
            <a:ext cx="7611329" cy="307777"/>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zh-CN" altLang="en-US" sz="1400" b="1" dirty="0">
                <a:solidFill>
                  <a:prstClr val="black"/>
                </a:solidFill>
                <a:latin typeface="Constantia" panose="02030602050306030303" pitchFamily="18" charset="0"/>
                <a:ea typeface="腾讯体 W3" panose="020C04030202040F0204" pitchFamily="34" charset="-122"/>
                <a:cs typeface="Times" panose="02020603050405020304" pitchFamily="18" charset="0"/>
              </a:rPr>
              <a:t>消融实验</a:t>
            </a:r>
            <a:endParaRPr kumimoji="0" lang="zh-CN" altLang="en-US" sz="1400" b="1" i="0" u="none" strike="noStrike" kern="1200" cap="none" spc="0" normalizeH="0" baseline="0" noProof="0" dirty="0">
              <a:ln>
                <a:noFill/>
              </a:ln>
              <a:solidFill>
                <a:prstClr val="black"/>
              </a:solidFill>
              <a:effectLst/>
              <a:uLnTx/>
              <a:uFillTx/>
              <a:latin typeface="Constantia" panose="02030602050306030303" pitchFamily="18" charset="0"/>
              <a:ea typeface="腾讯体 W3" panose="020C04030202040F0204" pitchFamily="34" charset="-122"/>
              <a:cs typeface="Times" panose="02020603050405020304" pitchFamily="18" charset="0"/>
            </a:endParaRPr>
          </a:p>
        </p:txBody>
      </p:sp>
      <p:pic>
        <p:nvPicPr>
          <p:cNvPr id="4" name="图片 3" descr="表格&#10;&#10;描述已自动生成">
            <a:extLst>
              <a:ext uri="{FF2B5EF4-FFF2-40B4-BE49-F238E27FC236}">
                <a16:creationId xmlns:a16="http://schemas.microsoft.com/office/drawing/2014/main" id="{BBEB3AA7-CC16-12F6-ADDE-7BC77B3AEF1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7902" y="1633889"/>
            <a:ext cx="4920562" cy="1779243"/>
          </a:xfrm>
          <a:prstGeom prst="rect">
            <a:avLst/>
          </a:prstGeom>
        </p:spPr>
      </p:pic>
      <p:pic>
        <p:nvPicPr>
          <p:cNvPr id="7" name="图片 6" descr="图表&#10;&#10;描述已自动生成">
            <a:extLst>
              <a:ext uri="{FF2B5EF4-FFF2-40B4-BE49-F238E27FC236}">
                <a16:creationId xmlns:a16="http://schemas.microsoft.com/office/drawing/2014/main" id="{A205876E-0739-72DD-0675-AADA49C0E9C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56131" y="1377318"/>
            <a:ext cx="4916842" cy="2313808"/>
          </a:xfrm>
          <a:prstGeom prst="rect">
            <a:avLst/>
          </a:prstGeom>
        </p:spPr>
      </p:pic>
      <p:sp>
        <p:nvSpPr>
          <p:cNvPr id="8" name="文本框 7">
            <a:extLst>
              <a:ext uri="{FF2B5EF4-FFF2-40B4-BE49-F238E27FC236}">
                <a16:creationId xmlns:a16="http://schemas.microsoft.com/office/drawing/2014/main" id="{FF4CA86B-DDAF-F947-8C19-3DFA32C1C809}"/>
              </a:ext>
            </a:extLst>
          </p:cNvPr>
          <p:cNvSpPr txBox="1"/>
          <p:nvPr/>
        </p:nvSpPr>
        <p:spPr>
          <a:xfrm>
            <a:off x="6400800" y="1000786"/>
            <a:ext cx="7611329" cy="307777"/>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prstClr val="black"/>
                </a:solidFill>
                <a:effectLst/>
                <a:uLnTx/>
                <a:uFillTx/>
                <a:latin typeface="Constantia" panose="02030602050306030303" pitchFamily="18" charset="0"/>
                <a:ea typeface="腾讯体 W3" panose="020C04030202040F0204" pitchFamily="34" charset="-122"/>
                <a:cs typeface="Times" panose="02020603050405020304" pitchFamily="18" charset="0"/>
              </a:rPr>
              <a:t>多元相关性</a:t>
            </a:r>
          </a:p>
        </p:txBody>
      </p:sp>
      <p:pic>
        <p:nvPicPr>
          <p:cNvPr id="11" name="图片 10">
            <a:extLst>
              <a:ext uri="{FF2B5EF4-FFF2-40B4-BE49-F238E27FC236}">
                <a16:creationId xmlns:a16="http://schemas.microsoft.com/office/drawing/2014/main" id="{1F591D8E-6D55-80A1-292B-C0CCE4C3584B}"/>
              </a:ext>
            </a:extLst>
          </p:cNvPr>
          <p:cNvPicPr>
            <a:picLocks noChangeAspect="1"/>
          </p:cNvPicPr>
          <p:nvPr/>
        </p:nvPicPr>
        <p:blipFill>
          <a:blip r:embed="rId7"/>
          <a:stretch>
            <a:fillRect/>
          </a:stretch>
        </p:blipFill>
        <p:spPr>
          <a:xfrm>
            <a:off x="4905434" y="3975622"/>
            <a:ext cx="5457766" cy="2221446"/>
          </a:xfrm>
          <a:prstGeom prst="rect">
            <a:avLst/>
          </a:prstGeom>
        </p:spPr>
      </p:pic>
      <p:sp>
        <p:nvSpPr>
          <p:cNvPr id="16" name="文本框 15">
            <a:extLst>
              <a:ext uri="{FF2B5EF4-FFF2-40B4-BE49-F238E27FC236}">
                <a16:creationId xmlns:a16="http://schemas.microsoft.com/office/drawing/2014/main" id="{C6A906BD-2A3C-E83C-E98C-D66490E244D4}"/>
              </a:ext>
            </a:extLst>
          </p:cNvPr>
          <p:cNvSpPr txBox="1"/>
          <p:nvPr/>
        </p:nvSpPr>
        <p:spPr>
          <a:xfrm>
            <a:off x="500369" y="4398031"/>
            <a:ext cx="4166280" cy="1600438"/>
          </a:xfrm>
          <a:prstGeom prst="rect">
            <a:avLst/>
          </a:prstGeom>
          <a:noFill/>
        </p:spPr>
        <p:txBody>
          <a:bodyPr wrap="square">
            <a:spAutoFit/>
          </a:bodyPr>
          <a:lstStyle/>
          <a:p>
            <a:r>
              <a:rPr lang="zh-CN" altLang="en-US" sz="1400" b="1" dirty="0">
                <a:solidFill>
                  <a:prstClr val="black"/>
                </a:solidFill>
                <a:latin typeface="Constantia" panose="02030602050306030303" pitchFamily="18" charset="0"/>
                <a:ea typeface="腾讯体 W3" panose="020C04030202040F0204" pitchFamily="34" charset="-122"/>
                <a:cs typeface="Times" panose="02020603050405020304" pitchFamily="18" charset="0"/>
              </a:rPr>
              <a:t>具体来说，我们在每批数据中</a:t>
            </a:r>
            <a:r>
              <a:rPr lang="zh-CN" altLang="en-US" sz="1400" b="1" dirty="0">
                <a:solidFill>
                  <a:srgbClr val="FF0000"/>
                </a:solidFill>
                <a:latin typeface="Constantia" panose="02030602050306030303" pitchFamily="18" charset="0"/>
                <a:ea typeface="腾讯体 W3" panose="020C04030202040F0204" pitchFamily="34" charset="-122"/>
                <a:cs typeface="Times" panose="02020603050405020304" pitchFamily="18" charset="0"/>
              </a:rPr>
              <a:t>随机选择</a:t>
            </a:r>
            <a:r>
              <a:rPr lang="zh-CN" altLang="en-US" sz="1400" b="1" dirty="0">
                <a:solidFill>
                  <a:prstClr val="black"/>
                </a:solidFill>
                <a:latin typeface="Constantia" panose="02030602050306030303" pitchFamily="18" charset="0"/>
                <a:ea typeface="腾讯体 W3" panose="020C04030202040F0204" pitchFamily="34" charset="-122"/>
                <a:cs typeface="Times" panose="02020603050405020304" pitchFamily="18" charset="0"/>
              </a:rPr>
              <a:t>一部分变量，</a:t>
            </a:r>
            <a:r>
              <a:rPr lang="zh-CN" altLang="en-US" sz="1400" b="1" dirty="0">
                <a:solidFill>
                  <a:srgbClr val="FF0000"/>
                </a:solidFill>
                <a:latin typeface="Constantia" panose="02030602050306030303" pitchFamily="18" charset="0"/>
                <a:ea typeface="腾讯体 W3" panose="020C04030202040F0204" pitchFamily="34" charset="-122"/>
                <a:cs typeface="Times" panose="02020603050405020304" pitchFamily="18" charset="0"/>
              </a:rPr>
              <a:t>只使用选定的变量来训练模型</a:t>
            </a:r>
            <a:r>
              <a:rPr lang="zh-CN" altLang="en-US" sz="1400" b="1" dirty="0">
                <a:solidFill>
                  <a:prstClr val="black"/>
                </a:solidFill>
                <a:latin typeface="Constantia" panose="02030602050306030303" pitchFamily="18" charset="0"/>
                <a:ea typeface="腾讯体 W3" panose="020C04030202040F0204" pitchFamily="34" charset="-122"/>
                <a:cs typeface="Times" panose="02020603050405020304" pitchFamily="18" charset="0"/>
              </a:rPr>
              <a:t>。</a:t>
            </a:r>
          </a:p>
          <a:p>
            <a:endParaRPr lang="zh-CN" altLang="en-US" sz="1400" b="1" dirty="0">
              <a:solidFill>
                <a:prstClr val="black"/>
              </a:solidFill>
              <a:latin typeface="Constantia" panose="02030602050306030303" pitchFamily="18" charset="0"/>
              <a:ea typeface="腾讯体 W3" panose="020C04030202040F0204" pitchFamily="34" charset="-122"/>
              <a:cs typeface="Times" panose="02020603050405020304" pitchFamily="18" charset="0"/>
            </a:endParaRPr>
          </a:p>
          <a:p>
            <a:r>
              <a:rPr lang="zh-CN" altLang="en-US" sz="1400" b="1" dirty="0">
                <a:solidFill>
                  <a:prstClr val="black"/>
                </a:solidFill>
                <a:latin typeface="Constantia" panose="02030602050306030303" pitchFamily="18" charset="0"/>
                <a:ea typeface="腾讯体 W3" panose="020C04030202040F0204" pitchFamily="34" charset="-122"/>
                <a:cs typeface="Times" panose="02020603050405020304" pitchFamily="18" charset="0"/>
              </a:rPr>
              <a:t>由于我们的反演使得变量通道的数量是灵活的，所以</a:t>
            </a:r>
            <a:r>
              <a:rPr lang="zh-CN" altLang="en-US" sz="1400" b="1" dirty="0">
                <a:solidFill>
                  <a:srgbClr val="FF0000"/>
                </a:solidFill>
                <a:latin typeface="Constantia" panose="02030602050306030303" pitchFamily="18" charset="0"/>
                <a:ea typeface="腾讯体 W3" panose="020C04030202040F0204" pitchFamily="34" charset="-122"/>
                <a:cs typeface="Times" panose="02020603050405020304" pitchFamily="18" charset="0"/>
              </a:rPr>
              <a:t>模型可以对所有的变量进行预测</a:t>
            </a:r>
            <a:r>
              <a:rPr lang="zh-CN" altLang="en-US" sz="1400" b="1" dirty="0">
                <a:solidFill>
                  <a:prstClr val="black"/>
                </a:solidFill>
                <a:latin typeface="Constantia" panose="02030602050306030303" pitchFamily="18" charset="0"/>
                <a:ea typeface="腾讯体 W3" panose="020C04030202040F0204" pitchFamily="34" charset="-122"/>
                <a:cs typeface="Times" panose="02020603050405020304" pitchFamily="18" charset="0"/>
              </a:rPr>
              <a:t>。如图8所示，我们提出的策略的性能仍然可以与全变量训练相媲美，而内存占用可以显着减少</a:t>
            </a:r>
          </a:p>
        </p:txBody>
      </p:sp>
    </p:spTree>
    <p:extLst>
      <p:ext uri="{BB962C8B-B14F-4D97-AF65-F5344CB8AC3E}">
        <p14:creationId xmlns:p14="http://schemas.microsoft.com/office/powerpoint/2010/main" val="1458643699"/>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a:extLst>
              <a:ext uri="{FF2B5EF4-FFF2-40B4-BE49-F238E27FC236}">
                <a16:creationId xmlns:a16="http://schemas.microsoft.com/office/drawing/2014/main" id="{B8CED823-FFFD-4AA2-9092-D8FBE51CAEB8}"/>
              </a:ext>
            </a:extLst>
          </p:cNvPr>
          <p:cNvSpPr/>
          <p:nvPr/>
        </p:nvSpPr>
        <p:spPr>
          <a:xfrm>
            <a:off x="0" y="6522720"/>
            <a:ext cx="4267200" cy="335280"/>
          </a:xfrm>
          <a:prstGeom prst="rect">
            <a:avLst/>
          </a:prstGeom>
          <a:solidFill>
            <a:srgbClr val="4747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a:extLst>
              <a:ext uri="{FF2B5EF4-FFF2-40B4-BE49-F238E27FC236}">
                <a16:creationId xmlns:a16="http://schemas.microsoft.com/office/drawing/2014/main" id="{AE30AF1C-CA8E-427B-9DBA-C8AB565AFF38}"/>
              </a:ext>
            </a:extLst>
          </p:cNvPr>
          <p:cNvSpPr/>
          <p:nvPr/>
        </p:nvSpPr>
        <p:spPr>
          <a:xfrm>
            <a:off x="4267200" y="6522720"/>
            <a:ext cx="4267200" cy="335280"/>
          </a:xfrm>
          <a:prstGeom prst="rect">
            <a:avLst/>
          </a:prstGeom>
          <a:solidFill>
            <a:srgbClr val="8484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a:extLst>
              <a:ext uri="{FF2B5EF4-FFF2-40B4-BE49-F238E27FC236}">
                <a16:creationId xmlns:a16="http://schemas.microsoft.com/office/drawing/2014/main" id="{287E9C25-FEFC-4DB2-BBD6-EAB98C4DEA1E}"/>
              </a:ext>
            </a:extLst>
          </p:cNvPr>
          <p:cNvSpPr/>
          <p:nvPr/>
        </p:nvSpPr>
        <p:spPr>
          <a:xfrm>
            <a:off x="8534400" y="6522720"/>
            <a:ext cx="3657600" cy="335280"/>
          </a:xfrm>
          <a:prstGeom prst="rect">
            <a:avLst/>
          </a:prstGeom>
          <a:solidFill>
            <a:srgbClr val="ADADE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600" dirty="0">
              <a:solidFill>
                <a:schemeClr val="bg1"/>
              </a:solidFill>
              <a:latin typeface="Constantia" panose="02030602050306030303" pitchFamily="18" charset="0"/>
            </a:endParaRPr>
          </a:p>
        </p:txBody>
      </p:sp>
      <p:sp>
        <p:nvSpPr>
          <p:cNvPr id="24" name="日期占位符 7">
            <a:extLst>
              <a:ext uri="{FF2B5EF4-FFF2-40B4-BE49-F238E27FC236}">
                <a16:creationId xmlns:a16="http://schemas.microsoft.com/office/drawing/2014/main" id="{A472F3E3-BF27-4214-96FF-F1674F8CACD2}"/>
              </a:ext>
            </a:extLst>
          </p:cNvPr>
          <p:cNvSpPr>
            <a:spLocks noGrp="1"/>
          </p:cNvSpPr>
          <p:nvPr>
            <p:ph type="dt" sz="half" idx="10"/>
          </p:nvPr>
        </p:nvSpPr>
        <p:spPr>
          <a:xfrm>
            <a:off x="1209907" y="6494974"/>
            <a:ext cx="1847385" cy="365125"/>
          </a:xfrm>
        </p:spPr>
        <p:txBody>
          <a:bodyPr/>
          <a:lstStyle/>
          <a:p>
            <a:r>
              <a:rPr lang="en-US" altLang="zh-CN" sz="1400" b="1" dirty="0">
                <a:solidFill>
                  <a:schemeClr val="bg1"/>
                </a:solidFill>
                <a:latin typeface="Constantia" panose="02030602050306030303" pitchFamily="18" charset="0"/>
                <a:cs typeface="Times" panose="02020603050405020304" pitchFamily="18" charset="0"/>
              </a:rPr>
              <a:t>April 24, 2024</a:t>
            </a:r>
            <a:endParaRPr lang="zh-CN" altLang="en-US" sz="1400" b="1" dirty="0">
              <a:solidFill>
                <a:schemeClr val="bg1"/>
              </a:solidFill>
              <a:latin typeface="Constantia" panose="02030602050306030303" pitchFamily="18" charset="0"/>
              <a:cs typeface="Times" panose="02020603050405020304" pitchFamily="18" charset="0"/>
            </a:endParaRPr>
          </a:p>
        </p:txBody>
      </p:sp>
      <p:sp>
        <p:nvSpPr>
          <p:cNvPr id="25" name="Fußzeilenplatzhalter 4">
            <a:extLst>
              <a:ext uri="{FF2B5EF4-FFF2-40B4-BE49-F238E27FC236}">
                <a16:creationId xmlns:a16="http://schemas.microsoft.com/office/drawing/2014/main" id="{74159A29-4F5F-4065-934C-13F30643D46E}"/>
              </a:ext>
            </a:extLst>
          </p:cNvPr>
          <p:cNvSpPr>
            <a:spLocks noGrp="1"/>
          </p:cNvSpPr>
          <p:nvPr>
            <p:ph type="ftr" sz="quarter" idx="11"/>
          </p:nvPr>
        </p:nvSpPr>
        <p:spPr>
          <a:xfrm>
            <a:off x="4095916" y="6553437"/>
            <a:ext cx="4520431" cy="273844"/>
          </a:xfrm>
        </p:spPr>
        <p:txBody>
          <a:bodyPr/>
          <a:lstStyle/>
          <a:p>
            <a:r>
              <a:rPr lang="en-US" altLang="zh-CN" sz="1400" b="1" dirty="0">
                <a:solidFill>
                  <a:schemeClr val="bg1"/>
                </a:solidFill>
                <a:latin typeface="Constantia" panose="02030602050306030303" pitchFamily="18" charset="0"/>
              </a:rPr>
              <a:t>Zero Zhao | HUST </a:t>
            </a:r>
            <a:endParaRPr lang="zh-CN" altLang="en-US" sz="1400" b="1" dirty="0">
              <a:solidFill>
                <a:schemeClr val="bg1"/>
              </a:solidFill>
              <a:latin typeface="Constantia" panose="02030602050306030303" pitchFamily="18" charset="0"/>
            </a:endParaRPr>
          </a:p>
        </p:txBody>
      </p:sp>
      <p:cxnSp>
        <p:nvCxnSpPr>
          <p:cNvPr id="26" name="直接连接符 25">
            <a:extLst>
              <a:ext uri="{FF2B5EF4-FFF2-40B4-BE49-F238E27FC236}">
                <a16:creationId xmlns:a16="http://schemas.microsoft.com/office/drawing/2014/main" id="{2C0A00E8-DC77-4A26-A219-150776549D88}"/>
              </a:ext>
            </a:extLst>
          </p:cNvPr>
          <p:cNvCxnSpPr/>
          <p:nvPr/>
        </p:nvCxnSpPr>
        <p:spPr>
          <a:xfrm>
            <a:off x="385590" y="859531"/>
            <a:ext cx="11479576" cy="0"/>
          </a:xfrm>
          <a:prstGeom prst="line">
            <a:avLst/>
          </a:prstGeom>
          <a:ln w="38100">
            <a:solidFill>
              <a:srgbClr val="4747BA"/>
            </a:solidFill>
          </a:ln>
        </p:spPr>
        <p:style>
          <a:lnRef idx="1">
            <a:schemeClr val="accent1"/>
          </a:lnRef>
          <a:fillRef idx="0">
            <a:schemeClr val="accent1"/>
          </a:fillRef>
          <a:effectRef idx="0">
            <a:schemeClr val="accent1"/>
          </a:effectRef>
          <a:fontRef idx="minor">
            <a:schemeClr val="tx1"/>
          </a:fontRef>
        </p:style>
      </p:cxnSp>
      <p:sp>
        <p:nvSpPr>
          <p:cNvPr id="19" name="文本框 18">
            <a:extLst>
              <a:ext uri="{FF2B5EF4-FFF2-40B4-BE49-F238E27FC236}">
                <a16:creationId xmlns:a16="http://schemas.microsoft.com/office/drawing/2014/main" id="{3B78C344-5CA5-0040-BEE1-94109FE221CD}"/>
              </a:ext>
            </a:extLst>
          </p:cNvPr>
          <p:cNvSpPr txBox="1"/>
          <p:nvPr/>
        </p:nvSpPr>
        <p:spPr>
          <a:xfrm>
            <a:off x="415183" y="166469"/>
            <a:ext cx="6798981" cy="646331"/>
          </a:xfrm>
          <a:prstGeom prst="rect">
            <a:avLst/>
          </a:prstGeom>
          <a:noFill/>
        </p:spPr>
        <p:txBody>
          <a:bodyPr wrap="square" rtlCol="0">
            <a:spAutoFit/>
          </a:bodyPr>
          <a:lstStyle/>
          <a:p>
            <a:pPr lvl="0">
              <a:lnSpc>
                <a:spcPct val="90000"/>
              </a:lnSpc>
              <a:spcBef>
                <a:spcPts val="1000"/>
              </a:spcBef>
              <a:defRPr/>
            </a:pPr>
            <a:r>
              <a:rPr lang="en-US" altLang="zh-CN" sz="3600" b="1" dirty="0">
                <a:solidFill>
                  <a:srgbClr val="4747BA"/>
                </a:solidFill>
                <a:latin typeface="Constantia" panose="02030602050306030303" pitchFamily="18" charset="0"/>
                <a:ea typeface="腾讯体 W3" panose="020C04030202040F0204" pitchFamily="34" charset="-122"/>
                <a:cs typeface="Times" panose="02020603050405020304" pitchFamily="18" charset="0"/>
              </a:rPr>
              <a:t>Papers</a:t>
            </a:r>
            <a:r>
              <a:rPr lang="en-US" altLang="zh-CN" sz="4000" b="1" dirty="0">
                <a:solidFill>
                  <a:srgbClr val="4747BA"/>
                </a:solidFill>
                <a:latin typeface="Constantia" panose="02030602050306030303" pitchFamily="18" charset="0"/>
                <a:ea typeface="腾讯体 W3" panose="020C04030202040F0204" pitchFamily="34" charset="-122"/>
                <a:cs typeface="Times" panose="02020603050405020304" pitchFamily="18" charset="0"/>
              </a:rPr>
              <a:t> </a:t>
            </a:r>
            <a:endParaRPr lang="zh-CN" altLang="en-US" sz="4000" b="1" dirty="0">
              <a:solidFill>
                <a:srgbClr val="4747BA"/>
              </a:solidFill>
              <a:latin typeface="Constantia" panose="02030602050306030303" pitchFamily="18" charset="0"/>
              <a:ea typeface="腾讯体 W3" panose="020C04030202040F0204" pitchFamily="34" charset="-122"/>
              <a:cs typeface="Times" panose="02020603050405020304" pitchFamily="18" charset="0"/>
            </a:endParaRPr>
          </a:p>
        </p:txBody>
      </p:sp>
      <p:pic>
        <p:nvPicPr>
          <p:cNvPr id="23" name="图片 22">
            <a:extLst>
              <a:ext uri="{FF2B5EF4-FFF2-40B4-BE49-F238E27FC236}">
                <a16:creationId xmlns:a16="http://schemas.microsoft.com/office/drawing/2014/main" id="{C59D9062-D538-4E10-A387-AAFC9F1C806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4063" y="218980"/>
            <a:ext cx="730337" cy="556270"/>
          </a:xfrm>
          <a:prstGeom prst="rect">
            <a:avLst/>
          </a:prstGeom>
        </p:spPr>
      </p:pic>
      <p:sp>
        <p:nvSpPr>
          <p:cNvPr id="14" name="灯片编号占位符 8">
            <a:extLst>
              <a:ext uri="{FF2B5EF4-FFF2-40B4-BE49-F238E27FC236}">
                <a16:creationId xmlns:a16="http://schemas.microsoft.com/office/drawing/2014/main" id="{CBDE027A-9753-BE4F-9E92-B646C7AB4689}"/>
              </a:ext>
            </a:extLst>
          </p:cNvPr>
          <p:cNvSpPr>
            <a:spLocks noGrp="1"/>
          </p:cNvSpPr>
          <p:nvPr>
            <p:ph type="sldNum" sz="quarter" idx="12"/>
          </p:nvPr>
        </p:nvSpPr>
        <p:spPr>
          <a:xfrm>
            <a:off x="9847869" y="6405035"/>
            <a:ext cx="809393" cy="545001"/>
          </a:xfrm>
        </p:spPr>
        <p:txBody>
          <a:bodyPr/>
          <a:lstStyle/>
          <a:p>
            <a:pPr algn="ctr"/>
            <a:fld id="{152851E7-9224-42D2-A4FF-119762E40804}" type="slidenum">
              <a:rPr lang="zh-CN" altLang="en-US" sz="1400" b="1" smtClean="0">
                <a:solidFill>
                  <a:schemeClr val="bg1"/>
                </a:solidFill>
                <a:latin typeface="Constantia" panose="02030602050306030303" pitchFamily="18" charset="0"/>
                <a:cs typeface="Times" panose="02020603050405020304" pitchFamily="18" charset="0"/>
              </a:rPr>
              <a:pPr algn="ctr"/>
              <a:t>2</a:t>
            </a:fld>
            <a:endParaRPr lang="zh-CN" altLang="en-US" sz="1400" b="1" dirty="0">
              <a:solidFill>
                <a:schemeClr val="bg1"/>
              </a:solidFill>
              <a:latin typeface="Constantia" panose="02030602050306030303" pitchFamily="18" charset="0"/>
              <a:cs typeface="Times" panose="02020603050405020304" pitchFamily="18" charset="0"/>
            </a:endParaRPr>
          </a:p>
        </p:txBody>
      </p:sp>
      <p:pic>
        <p:nvPicPr>
          <p:cNvPr id="44" name="图片 4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90829" y="204228"/>
            <a:ext cx="3323471" cy="570629"/>
          </a:xfrm>
          <a:prstGeom prst="rect">
            <a:avLst/>
          </a:prstGeom>
        </p:spPr>
      </p:pic>
      <p:sp>
        <p:nvSpPr>
          <p:cNvPr id="3" name="文本框 2">
            <a:extLst>
              <a:ext uri="{FF2B5EF4-FFF2-40B4-BE49-F238E27FC236}">
                <a16:creationId xmlns:a16="http://schemas.microsoft.com/office/drawing/2014/main" id="{F6972495-D295-1886-A9C9-54D7AB4A1F59}"/>
              </a:ext>
            </a:extLst>
          </p:cNvPr>
          <p:cNvSpPr txBox="1"/>
          <p:nvPr/>
        </p:nvSpPr>
        <p:spPr>
          <a:xfrm>
            <a:off x="7837687" y="1193970"/>
            <a:ext cx="4172731" cy="646331"/>
          </a:xfrm>
          <a:prstGeom prst="rect">
            <a:avLst/>
          </a:prstGeom>
          <a:noFill/>
        </p:spPr>
        <p:txBody>
          <a:bodyPr wrap="square">
            <a:spAutoFit/>
          </a:bodyPr>
          <a:lstStyle/>
          <a:p>
            <a:r>
              <a:rPr lang="zh-CN" altLang="en-US" b="1" dirty="0">
                <a:solidFill>
                  <a:srgbClr val="FF0000"/>
                </a:solidFill>
                <a:latin typeface="Adobe Devanagari" panose="02040503050201020203" pitchFamily="18" charset="0"/>
                <a:cs typeface="Adobe Devanagari" panose="02040503050201020203" pitchFamily="18" charset="0"/>
              </a:rPr>
              <a:t>Mamba: Linear-Time Sequence Modeling with Selective State Spaces</a:t>
            </a:r>
          </a:p>
        </p:txBody>
      </p:sp>
      <p:pic>
        <p:nvPicPr>
          <p:cNvPr id="5" name="图片 4" descr="文本, 信件&#10;&#10;描述已自动生成">
            <a:extLst>
              <a:ext uri="{FF2B5EF4-FFF2-40B4-BE49-F238E27FC236}">
                <a16:creationId xmlns:a16="http://schemas.microsoft.com/office/drawing/2014/main" id="{84466470-842C-400A-4073-5FF8439668B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32163" y="1938229"/>
            <a:ext cx="3271636" cy="4060240"/>
          </a:xfrm>
          <a:prstGeom prst="rect">
            <a:avLst/>
          </a:prstGeom>
        </p:spPr>
      </p:pic>
      <p:pic>
        <p:nvPicPr>
          <p:cNvPr id="7" name="图片 6" descr="文本, 信件&#10;&#10;描述已自动生成">
            <a:extLst>
              <a:ext uri="{FF2B5EF4-FFF2-40B4-BE49-F238E27FC236}">
                <a16:creationId xmlns:a16="http://schemas.microsoft.com/office/drawing/2014/main" id="{5B615918-04FF-5AF8-CCA9-93BD304E0DA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60116" y="2284406"/>
            <a:ext cx="2595408" cy="3483741"/>
          </a:xfrm>
          <a:prstGeom prst="rect">
            <a:avLst/>
          </a:prstGeom>
        </p:spPr>
      </p:pic>
      <p:sp>
        <p:nvSpPr>
          <p:cNvPr id="8" name="文本框 7">
            <a:extLst>
              <a:ext uri="{FF2B5EF4-FFF2-40B4-BE49-F238E27FC236}">
                <a16:creationId xmlns:a16="http://schemas.microsoft.com/office/drawing/2014/main" id="{080EC6F0-AB9D-2278-B778-F8D6F2E79940}"/>
              </a:ext>
            </a:extLst>
          </p:cNvPr>
          <p:cNvSpPr txBox="1"/>
          <p:nvPr/>
        </p:nvSpPr>
        <p:spPr>
          <a:xfrm>
            <a:off x="768213" y="1219331"/>
            <a:ext cx="2595408" cy="646331"/>
          </a:xfrm>
          <a:prstGeom prst="rect">
            <a:avLst/>
          </a:prstGeom>
          <a:noFill/>
        </p:spPr>
        <p:txBody>
          <a:bodyPr wrap="square">
            <a:spAutoFit/>
          </a:bodyPr>
          <a:lstStyle/>
          <a:p>
            <a:r>
              <a:rPr lang="en-US" altLang="zh-CN" b="1" dirty="0">
                <a:latin typeface="Adobe Devanagari" panose="02040503050201020203" pitchFamily="18" charset="0"/>
                <a:cs typeface="Adobe Devanagari" panose="02040503050201020203" pitchFamily="18" charset="0"/>
              </a:rPr>
              <a:t>Attention is all you need – Transformer</a:t>
            </a:r>
            <a:endParaRPr lang="zh-CN" altLang="en-US" b="1" dirty="0">
              <a:latin typeface="Adobe Devanagari" panose="02040503050201020203" pitchFamily="18" charset="0"/>
              <a:cs typeface="Adobe Devanagari" panose="02040503050201020203" pitchFamily="18" charset="0"/>
            </a:endParaRPr>
          </a:p>
        </p:txBody>
      </p:sp>
      <p:pic>
        <p:nvPicPr>
          <p:cNvPr id="10" name="图片 9" descr="文本&#10;&#10;描述已自动生成">
            <a:extLst>
              <a:ext uri="{FF2B5EF4-FFF2-40B4-BE49-F238E27FC236}">
                <a16:creationId xmlns:a16="http://schemas.microsoft.com/office/drawing/2014/main" id="{31D41C00-8CB6-0788-5E6D-AFCCB3E71FE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250610" y="2043736"/>
            <a:ext cx="2486467" cy="3887123"/>
          </a:xfrm>
          <a:prstGeom prst="rect">
            <a:avLst/>
          </a:prstGeom>
        </p:spPr>
      </p:pic>
      <p:sp>
        <p:nvSpPr>
          <p:cNvPr id="11" name="文本框 10">
            <a:extLst>
              <a:ext uri="{FF2B5EF4-FFF2-40B4-BE49-F238E27FC236}">
                <a16:creationId xmlns:a16="http://schemas.microsoft.com/office/drawing/2014/main" id="{A2D7F941-BE54-1339-BF70-DE539CBB933F}"/>
              </a:ext>
            </a:extLst>
          </p:cNvPr>
          <p:cNvSpPr txBox="1"/>
          <p:nvPr/>
        </p:nvSpPr>
        <p:spPr>
          <a:xfrm>
            <a:off x="3639016" y="1193969"/>
            <a:ext cx="4045179" cy="646331"/>
          </a:xfrm>
          <a:prstGeom prst="rect">
            <a:avLst/>
          </a:prstGeom>
          <a:noFill/>
        </p:spPr>
        <p:txBody>
          <a:bodyPr wrap="square">
            <a:spAutoFit/>
          </a:bodyPr>
          <a:lstStyle/>
          <a:p>
            <a:r>
              <a:rPr lang="en-US" altLang="zh-CN" b="1" dirty="0" err="1">
                <a:latin typeface="Adobe Devanagari" panose="02040503050201020203" pitchFamily="18" charset="0"/>
                <a:cs typeface="Adobe Devanagari" panose="02040503050201020203" pitchFamily="18" charset="0"/>
              </a:rPr>
              <a:t>iTransformer</a:t>
            </a:r>
            <a:r>
              <a:rPr lang="en-US" altLang="zh-CN" b="1" dirty="0">
                <a:latin typeface="Adobe Devanagari" panose="02040503050201020203" pitchFamily="18" charset="0"/>
                <a:cs typeface="Adobe Devanagari" panose="02040503050201020203" pitchFamily="18" charset="0"/>
              </a:rPr>
              <a:t>: inverted Transformers are effective for time series forecasting</a:t>
            </a:r>
            <a:endParaRPr lang="zh-CN" altLang="en-US" b="1" dirty="0">
              <a:latin typeface="Adobe Devanagari" panose="02040503050201020203" pitchFamily="18" charset="0"/>
              <a:cs typeface="Adobe Devanagari" panose="02040503050201020203" pitchFamily="18" charset="0"/>
            </a:endParaRPr>
          </a:p>
        </p:txBody>
      </p:sp>
    </p:spTree>
    <p:extLst>
      <p:ext uri="{BB962C8B-B14F-4D97-AF65-F5344CB8AC3E}">
        <p14:creationId xmlns:p14="http://schemas.microsoft.com/office/powerpoint/2010/main" val="2310504394"/>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a:extLst>
              <a:ext uri="{FF2B5EF4-FFF2-40B4-BE49-F238E27FC236}">
                <a16:creationId xmlns:a16="http://schemas.microsoft.com/office/drawing/2014/main" id="{B8CED823-FFFD-4AA2-9092-D8FBE51CAEB8}"/>
              </a:ext>
            </a:extLst>
          </p:cNvPr>
          <p:cNvSpPr/>
          <p:nvPr/>
        </p:nvSpPr>
        <p:spPr>
          <a:xfrm>
            <a:off x="0" y="6522720"/>
            <a:ext cx="4267200" cy="335280"/>
          </a:xfrm>
          <a:prstGeom prst="rect">
            <a:avLst/>
          </a:prstGeom>
          <a:solidFill>
            <a:srgbClr val="4747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a:extLst>
              <a:ext uri="{FF2B5EF4-FFF2-40B4-BE49-F238E27FC236}">
                <a16:creationId xmlns:a16="http://schemas.microsoft.com/office/drawing/2014/main" id="{AE30AF1C-CA8E-427B-9DBA-C8AB565AFF38}"/>
              </a:ext>
            </a:extLst>
          </p:cNvPr>
          <p:cNvSpPr/>
          <p:nvPr/>
        </p:nvSpPr>
        <p:spPr>
          <a:xfrm>
            <a:off x="4267200" y="6522720"/>
            <a:ext cx="4267200" cy="335280"/>
          </a:xfrm>
          <a:prstGeom prst="rect">
            <a:avLst/>
          </a:prstGeom>
          <a:solidFill>
            <a:srgbClr val="8484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a:extLst>
              <a:ext uri="{FF2B5EF4-FFF2-40B4-BE49-F238E27FC236}">
                <a16:creationId xmlns:a16="http://schemas.microsoft.com/office/drawing/2014/main" id="{287E9C25-FEFC-4DB2-BBD6-EAB98C4DEA1E}"/>
              </a:ext>
            </a:extLst>
          </p:cNvPr>
          <p:cNvSpPr/>
          <p:nvPr/>
        </p:nvSpPr>
        <p:spPr>
          <a:xfrm>
            <a:off x="8534400" y="6522720"/>
            <a:ext cx="3657600" cy="335280"/>
          </a:xfrm>
          <a:prstGeom prst="rect">
            <a:avLst/>
          </a:prstGeom>
          <a:solidFill>
            <a:srgbClr val="ADADE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600" dirty="0">
              <a:solidFill>
                <a:schemeClr val="bg1"/>
              </a:solidFill>
              <a:latin typeface="Constantia" panose="02030602050306030303" pitchFamily="18" charset="0"/>
            </a:endParaRPr>
          </a:p>
        </p:txBody>
      </p:sp>
      <p:sp>
        <p:nvSpPr>
          <p:cNvPr id="24" name="日期占位符 7">
            <a:extLst>
              <a:ext uri="{FF2B5EF4-FFF2-40B4-BE49-F238E27FC236}">
                <a16:creationId xmlns:a16="http://schemas.microsoft.com/office/drawing/2014/main" id="{A472F3E3-BF27-4214-96FF-F1674F8CACD2}"/>
              </a:ext>
            </a:extLst>
          </p:cNvPr>
          <p:cNvSpPr>
            <a:spLocks noGrp="1"/>
          </p:cNvSpPr>
          <p:nvPr>
            <p:ph type="dt" sz="half" idx="10"/>
          </p:nvPr>
        </p:nvSpPr>
        <p:spPr>
          <a:xfrm>
            <a:off x="1209907" y="6494974"/>
            <a:ext cx="1847385" cy="365125"/>
          </a:xfrm>
        </p:spPr>
        <p:txBody>
          <a:bodyPr/>
          <a:lstStyle/>
          <a:p>
            <a:r>
              <a:rPr lang="en-US" altLang="zh-CN" sz="1400" b="1" dirty="0">
                <a:solidFill>
                  <a:schemeClr val="bg1"/>
                </a:solidFill>
                <a:latin typeface="Constantia" panose="02030602050306030303" pitchFamily="18" charset="0"/>
                <a:cs typeface="Times" panose="02020603050405020304" pitchFamily="18" charset="0"/>
              </a:rPr>
              <a:t>April 24, 2024</a:t>
            </a:r>
            <a:endParaRPr lang="zh-CN" altLang="en-US" sz="1400" b="1" dirty="0">
              <a:solidFill>
                <a:schemeClr val="bg1"/>
              </a:solidFill>
              <a:latin typeface="Constantia" panose="02030602050306030303" pitchFamily="18" charset="0"/>
              <a:cs typeface="Times" panose="02020603050405020304" pitchFamily="18" charset="0"/>
            </a:endParaRPr>
          </a:p>
        </p:txBody>
      </p:sp>
      <p:sp>
        <p:nvSpPr>
          <p:cNvPr id="25" name="Fußzeilenplatzhalter 4">
            <a:extLst>
              <a:ext uri="{FF2B5EF4-FFF2-40B4-BE49-F238E27FC236}">
                <a16:creationId xmlns:a16="http://schemas.microsoft.com/office/drawing/2014/main" id="{74159A29-4F5F-4065-934C-13F30643D46E}"/>
              </a:ext>
            </a:extLst>
          </p:cNvPr>
          <p:cNvSpPr>
            <a:spLocks noGrp="1"/>
          </p:cNvSpPr>
          <p:nvPr>
            <p:ph type="ftr" sz="quarter" idx="11"/>
          </p:nvPr>
        </p:nvSpPr>
        <p:spPr>
          <a:xfrm>
            <a:off x="4095916" y="6553437"/>
            <a:ext cx="4520431" cy="273844"/>
          </a:xfrm>
        </p:spPr>
        <p:txBody>
          <a:bodyPr/>
          <a:lstStyle/>
          <a:p>
            <a:r>
              <a:rPr lang="en-US" altLang="zh-CN" sz="1400" b="1" dirty="0">
                <a:solidFill>
                  <a:schemeClr val="bg1"/>
                </a:solidFill>
                <a:latin typeface="Constantia" panose="02030602050306030303" pitchFamily="18" charset="0"/>
              </a:rPr>
              <a:t>Zero Zhao | HUST </a:t>
            </a:r>
            <a:endParaRPr lang="zh-CN" altLang="en-US" sz="1400" b="1" dirty="0">
              <a:solidFill>
                <a:schemeClr val="bg1"/>
              </a:solidFill>
              <a:latin typeface="Constantia" panose="02030602050306030303" pitchFamily="18" charset="0"/>
            </a:endParaRPr>
          </a:p>
        </p:txBody>
      </p:sp>
      <p:cxnSp>
        <p:nvCxnSpPr>
          <p:cNvPr id="26" name="直接连接符 25">
            <a:extLst>
              <a:ext uri="{FF2B5EF4-FFF2-40B4-BE49-F238E27FC236}">
                <a16:creationId xmlns:a16="http://schemas.microsoft.com/office/drawing/2014/main" id="{2C0A00E8-DC77-4A26-A219-150776549D88}"/>
              </a:ext>
            </a:extLst>
          </p:cNvPr>
          <p:cNvCxnSpPr/>
          <p:nvPr/>
        </p:nvCxnSpPr>
        <p:spPr>
          <a:xfrm>
            <a:off x="385590" y="859531"/>
            <a:ext cx="11479576" cy="0"/>
          </a:xfrm>
          <a:prstGeom prst="line">
            <a:avLst/>
          </a:prstGeom>
          <a:ln w="38100">
            <a:solidFill>
              <a:srgbClr val="4747BA"/>
            </a:solidFill>
          </a:ln>
        </p:spPr>
        <p:style>
          <a:lnRef idx="1">
            <a:schemeClr val="accent1"/>
          </a:lnRef>
          <a:fillRef idx="0">
            <a:schemeClr val="accent1"/>
          </a:fillRef>
          <a:effectRef idx="0">
            <a:schemeClr val="accent1"/>
          </a:effectRef>
          <a:fontRef idx="minor">
            <a:schemeClr val="tx1"/>
          </a:fontRef>
        </p:style>
      </p:cxnSp>
      <p:sp>
        <p:nvSpPr>
          <p:cNvPr id="19" name="文本框 18">
            <a:extLst>
              <a:ext uri="{FF2B5EF4-FFF2-40B4-BE49-F238E27FC236}">
                <a16:creationId xmlns:a16="http://schemas.microsoft.com/office/drawing/2014/main" id="{3B78C344-5CA5-0040-BEE1-94109FE221CD}"/>
              </a:ext>
            </a:extLst>
          </p:cNvPr>
          <p:cNvSpPr txBox="1"/>
          <p:nvPr/>
        </p:nvSpPr>
        <p:spPr>
          <a:xfrm>
            <a:off x="415183" y="166469"/>
            <a:ext cx="6798981" cy="646331"/>
          </a:xfrm>
          <a:prstGeom prst="rect">
            <a:avLst/>
          </a:prstGeom>
          <a:noFill/>
        </p:spPr>
        <p:txBody>
          <a:bodyPr wrap="square" rtlCol="0">
            <a:spAutoFit/>
          </a:bodyPr>
          <a:lstStyle/>
          <a:p>
            <a:pPr lvl="0">
              <a:lnSpc>
                <a:spcPct val="90000"/>
              </a:lnSpc>
              <a:spcBef>
                <a:spcPts val="1000"/>
              </a:spcBef>
              <a:defRPr/>
            </a:pPr>
            <a:r>
              <a:rPr lang="en-US" altLang="zh-CN" sz="4000" b="1" dirty="0" err="1">
                <a:solidFill>
                  <a:srgbClr val="4747BA"/>
                </a:solidFill>
                <a:latin typeface="Constantia" panose="02030602050306030303" pitchFamily="18" charset="0"/>
                <a:ea typeface="腾讯体 W3" panose="020C04030202040F0204" pitchFamily="34" charset="-122"/>
                <a:cs typeface="Times" panose="02020603050405020304" pitchFamily="18" charset="0"/>
              </a:rPr>
              <a:t>iTransformer</a:t>
            </a:r>
            <a:r>
              <a:rPr lang="en-US" altLang="zh-CN" sz="4000" b="1" dirty="0">
                <a:solidFill>
                  <a:srgbClr val="4747BA"/>
                </a:solidFill>
                <a:latin typeface="Constantia" panose="02030602050306030303" pitchFamily="18" charset="0"/>
                <a:ea typeface="腾讯体 W3" panose="020C04030202040F0204" pitchFamily="34" charset="-122"/>
                <a:cs typeface="Times" panose="02020603050405020304" pitchFamily="18" charset="0"/>
              </a:rPr>
              <a:t> </a:t>
            </a:r>
            <a:endParaRPr lang="zh-CN" altLang="en-US" sz="4000" b="1" dirty="0">
              <a:solidFill>
                <a:srgbClr val="4747BA"/>
              </a:solidFill>
              <a:latin typeface="Constantia" panose="02030602050306030303" pitchFamily="18" charset="0"/>
              <a:ea typeface="腾讯体 W3" panose="020C04030202040F0204" pitchFamily="34" charset="-122"/>
              <a:cs typeface="Times" panose="02020603050405020304" pitchFamily="18" charset="0"/>
            </a:endParaRPr>
          </a:p>
        </p:txBody>
      </p:sp>
      <p:pic>
        <p:nvPicPr>
          <p:cNvPr id="23" name="图片 22">
            <a:extLst>
              <a:ext uri="{FF2B5EF4-FFF2-40B4-BE49-F238E27FC236}">
                <a16:creationId xmlns:a16="http://schemas.microsoft.com/office/drawing/2014/main" id="{C59D9062-D538-4E10-A387-AAFC9F1C806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4063" y="218980"/>
            <a:ext cx="730337" cy="556270"/>
          </a:xfrm>
          <a:prstGeom prst="rect">
            <a:avLst/>
          </a:prstGeom>
        </p:spPr>
      </p:pic>
      <p:sp>
        <p:nvSpPr>
          <p:cNvPr id="14" name="灯片编号占位符 8">
            <a:extLst>
              <a:ext uri="{FF2B5EF4-FFF2-40B4-BE49-F238E27FC236}">
                <a16:creationId xmlns:a16="http://schemas.microsoft.com/office/drawing/2014/main" id="{CBDE027A-9753-BE4F-9E92-B646C7AB4689}"/>
              </a:ext>
            </a:extLst>
          </p:cNvPr>
          <p:cNvSpPr>
            <a:spLocks noGrp="1"/>
          </p:cNvSpPr>
          <p:nvPr>
            <p:ph type="sldNum" sz="quarter" idx="12"/>
          </p:nvPr>
        </p:nvSpPr>
        <p:spPr>
          <a:xfrm>
            <a:off x="9847869" y="6405035"/>
            <a:ext cx="809393" cy="545001"/>
          </a:xfrm>
        </p:spPr>
        <p:txBody>
          <a:bodyPr/>
          <a:lstStyle/>
          <a:p>
            <a:pPr algn="ctr"/>
            <a:fld id="{152851E7-9224-42D2-A4FF-119762E40804}" type="slidenum">
              <a:rPr lang="zh-CN" altLang="en-US" sz="1400" b="1" smtClean="0">
                <a:solidFill>
                  <a:schemeClr val="bg1"/>
                </a:solidFill>
                <a:latin typeface="Constantia" panose="02030602050306030303" pitchFamily="18" charset="0"/>
                <a:cs typeface="Times" panose="02020603050405020304" pitchFamily="18" charset="0"/>
              </a:rPr>
              <a:pPr algn="ctr"/>
              <a:t>20</a:t>
            </a:fld>
            <a:endParaRPr lang="zh-CN" altLang="en-US" sz="1400" b="1" dirty="0">
              <a:solidFill>
                <a:schemeClr val="bg1"/>
              </a:solidFill>
              <a:latin typeface="Constantia" panose="02030602050306030303" pitchFamily="18" charset="0"/>
              <a:cs typeface="Times" panose="02020603050405020304" pitchFamily="18" charset="0"/>
            </a:endParaRPr>
          </a:p>
        </p:txBody>
      </p:sp>
      <p:pic>
        <p:nvPicPr>
          <p:cNvPr id="44" name="图片 4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90829" y="204228"/>
            <a:ext cx="3323471" cy="570629"/>
          </a:xfrm>
          <a:prstGeom prst="rect">
            <a:avLst/>
          </a:prstGeom>
        </p:spPr>
      </p:pic>
      <p:sp>
        <p:nvSpPr>
          <p:cNvPr id="3" name="文本框 2">
            <a:extLst>
              <a:ext uri="{FF2B5EF4-FFF2-40B4-BE49-F238E27FC236}">
                <a16:creationId xmlns:a16="http://schemas.microsoft.com/office/drawing/2014/main" id="{F66407C9-E6A5-FAEC-9B65-0EE716E9F63B}"/>
              </a:ext>
            </a:extLst>
          </p:cNvPr>
          <p:cNvSpPr txBox="1"/>
          <p:nvPr/>
        </p:nvSpPr>
        <p:spPr>
          <a:xfrm>
            <a:off x="712119" y="1538359"/>
            <a:ext cx="8782077" cy="5328638"/>
          </a:xfrm>
          <a:prstGeom prst="rect">
            <a:avLst/>
          </a:prstGeom>
          <a:noFill/>
        </p:spPr>
        <p:txBody>
          <a:bodyPr wrap="square" rtlCol="0">
            <a:spAutoFit/>
          </a:bodyPr>
          <a:lstStyle/>
          <a:p>
            <a:pPr marL="342900" lvl="0" indent="-342900">
              <a:lnSpc>
                <a:spcPct val="90000"/>
              </a:lnSpc>
              <a:spcBef>
                <a:spcPts val="1000"/>
              </a:spcBef>
              <a:buFont typeface="Arial" panose="020B0604020202020204" pitchFamily="34" charset="0"/>
              <a:buChar char="•"/>
              <a:defRPr/>
            </a:pPr>
            <a:r>
              <a:rPr lang="en-US" altLang="zh-CN" sz="2400" b="1" dirty="0" err="1">
                <a:solidFill>
                  <a:srgbClr val="4747BA"/>
                </a:solidFill>
                <a:latin typeface="Constantia" panose="02030602050306030303" pitchFamily="18" charset="0"/>
                <a:ea typeface="腾讯体 W3" panose="020C04030202040F0204" pitchFamily="34" charset="-122"/>
                <a:cs typeface="Times" panose="02020603050405020304" pitchFamily="18" charset="0"/>
              </a:rPr>
              <a:t>iTransformer</a:t>
            </a:r>
            <a:r>
              <a:rPr lang="zh-CN" altLang="en-US" sz="2400" b="1" dirty="0">
                <a:solidFill>
                  <a:srgbClr val="4747BA"/>
                </a:solidFill>
                <a:latin typeface="Constantia" panose="02030602050306030303" pitchFamily="18" charset="0"/>
                <a:ea typeface="腾讯体 W3" panose="020C04030202040F0204" pitchFamily="34" charset="-122"/>
                <a:cs typeface="Times" panose="02020603050405020304" pitchFamily="18" charset="0"/>
              </a:rPr>
              <a:t>小结</a:t>
            </a:r>
            <a:endParaRPr lang="en-US" altLang="zh-CN" sz="2400" b="1" dirty="0">
              <a:solidFill>
                <a:srgbClr val="4747BA"/>
              </a:solidFill>
              <a:latin typeface="Constantia" panose="02030602050306030303" pitchFamily="18" charset="0"/>
              <a:ea typeface="腾讯体 W3" panose="020C04030202040F0204" pitchFamily="34" charset="-122"/>
              <a:cs typeface="Times" panose="02020603050405020304" pitchFamily="18" charset="0"/>
            </a:endParaRPr>
          </a:p>
          <a:p>
            <a:pPr marL="800100" lvl="1" indent="-342900">
              <a:lnSpc>
                <a:spcPct val="90000"/>
              </a:lnSpc>
              <a:spcBef>
                <a:spcPts val="1000"/>
              </a:spcBef>
              <a:buFont typeface="Arial" panose="020B0604020202020204" pitchFamily="34" charset="0"/>
              <a:buChar char="•"/>
              <a:defRPr/>
            </a:pPr>
            <a:r>
              <a:rPr lang="zh-CN" altLang="en-US" sz="2000" b="1" dirty="0">
                <a:latin typeface="Constantia" panose="02030602050306030303" pitchFamily="18" charset="0"/>
                <a:ea typeface="腾讯体 W3" panose="020C04030202040F0204" pitchFamily="34" charset="-122"/>
                <a:cs typeface="Times" panose="02020603050405020304" pitchFamily="18" charset="0"/>
              </a:rPr>
              <a:t>考虑到多元时间序列的特点，作者提出了在不修改任何固有模块的情况下对</a:t>
            </a:r>
            <a:r>
              <a:rPr lang="en-US" altLang="zh-CN" sz="2000" b="1" dirty="0">
                <a:latin typeface="Constantia" panose="02030602050306030303" pitchFamily="18" charset="0"/>
                <a:ea typeface="腾讯体 W3" panose="020C04030202040F0204" pitchFamily="34" charset="-122"/>
                <a:cs typeface="Times" panose="02020603050405020304" pitchFamily="18" charset="0"/>
              </a:rPr>
              <a:t>Transformer</a:t>
            </a:r>
            <a:r>
              <a:rPr lang="zh-CN" altLang="en-US" sz="2000" b="1" dirty="0">
                <a:latin typeface="Constantia" panose="02030602050306030303" pitchFamily="18" charset="0"/>
                <a:ea typeface="腾讯体 W3" panose="020C04030202040F0204" pitchFamily="34" charset="-122"/>
                <a:cs typeface="Times" panose="02020603050405020304" pitchFamily="18" charset="0"/>
              </a:rPr>
              <a:t>的结构进行翻转的</a:t>
            </a:r>
            <a:r>
              <a:rPr lang="en-US" altLang="zh-CN" sz="2000" b="1" dirty="0" err="1">
                <a:latin typeface="Constantia" panose="02030602050306030303" pitchFamily="18" charset="0"/>
                <a:ea typeface="腾讯体 W3" panose="020C04030202040F0204" pitchFamily="34" charset="-122"/>
                <a:cs typeface="Times" panose="02020603050405020304" pitchFamily="18" charset="0"/>
              </a:rPr>
              <a:t>iTransformer</a:t>
            </a:r>
            <a:r>
              <a:rPr lang="zh-CN" altLang="en-US" sz="2000" b="1" dirty="0">
                <a:latin typeface="Constantia" panose="02030602050306030303" pitchFamily="18" charset="0"/>
                <a:ea typeface="腾讯体 W3" panose="020C04030202040F0204" pitchFamily="34" charset="-122"/>
                <a:cs typeface="Times" panose="02020603050405020304" pitchFamily="18" charset="0"/>
              </a:rPr>
              <a:t>。</a:t>
            </a:r>
            <a:endParaRPr lang="en-US" altLang="zh-CN" sz="2000" b="1" dirty="0">
              <a:latin typeface="Constantia" panose="02030602050306030303" pitchFamily="18" charset="0"/>
              <a:ea typeface="腾讯体 W3" panose="020C04030202040F0204" pitchFamily="34" charset="-122"/>
              <a:cs typeface="Times" panose="02020603050405020304" pitchFamily="18" charset="0"/>
            </a:endParaRPr>
          </a:p>
          <a:p>
            <a:pPr marL="800100" lvl="1" indent="-342900">
              <a:lnSpc>
                <a:spcPct val="90000"/>
              </a:lnSpc>
              <a:spcBef>
                <a:spcPts val="1000"/>
              </a:spcBef>
              <a:buFont typeface="Arial" panose="020B0604020202020204" pitchFamily="34" charset="0"/>
              <a:buChar char="•"/>
              <a:defRPr/>
            </a:pPr>
            <a:r>
              <a:rPr lang="en-US" altLang="zh-CN" sz="2000" b="1" dirty="0" err="1">
                <a:latin typeface="Constantia" panose="02030602050306030303" pitchFamily="18" charset="0"/>
                <a:ea typeface="腾讯体 W3" panose="020C04030202040F0204" pitchFamily="34" charset="-122"/>
                <a:cs typeface="Times" panose="02020603050405020304" pitchFamily="18" charset="0"/>
              </a:rPr>
              <a:t>iTransformer</a:t>
            </a:r>
            <a:r>
              <a:rPr lang="zh-CN" altLang="en-US" sz="2000" b="1" dirty="0">
                <a:latin typeface="Constantia" panose="02030602050306030303" pitchFamily="18" charset="0"/>
                <a:ea typeface="腾讯体 W3" panose="020C04030202040F0204" pitchFamily="34" charset="-122"/>
                <a:cs typeface="Times" panose="02020603050405020304" pitchFamily="18" charset="0"/>
              </a:rPr>
              <a:t>将独立序列作为变量</a:t>
            </a:r>
            <a:r>
              <a:rPr lang="en-US" altLang="zh-CN" sz="2000" b="1" dirty="0">
                <a:latin typeface="Constantia" panose="02030602050306030303" pitchFamily="18" charset="0"/>
                <a:ea typeface="腾讯体 W3" panose="020C04030202040F0204" pitchFamily="34" charset="-122"/>
                <a:cs typeface="Times" panose="02020603050405020304" pitchFamily="18" charset="0"/>
              </a:rPr>
              <a:t>token</a:t>
            </a:r>
            <a:r>
              <a:rPr lang="zh-CN" altLang="en-US" sz="2000" b="1" dirty="0">
                <a:latin typeface="Constantia" panose="02030602050306030303" pitchFamily="18" charset="0"/>
                <a:ea typeface="腾讯体 W3" panose="020C04030202040F0204" pitchFamily="34" charset="-122"/>
                <a:cs typeface="Times" panose="02020603050405020304" pitchFamily="18" charset="0"/>
              </a:rPr>
              <a:t>，通过注意力来捕获多变量相关性，并利用</a:t>
            </a:r>
            <a:r>
              <a:rPr lang="en-US" altLang="zh-CN" sz="2000" b="1" dirty="0" err="1">
                <a:latin typeface="Constantia" panose="02030602050306030303" pitchFamily="18" charset="0"/>
                <a:ea typeface="腾讯体 W3" panose="020C04030202040F0204" pitchFamily="34" charset="-122"/>
                <a:cs typeface="Times" panose="02020603050405020304" pitchFamily="18" charset="0"/>
              </a:rPr>
              <a:t>LayerNorm</a:t>
            </a:r>
            <a:r>
              <a:rPr lang="zh-CN" altLang="en-US" sz="2000" b="1" dirty="0">
                <a:latin typeface="Constantia" panose="02030602050306030303" pitchFamily="18" charset="0"/>
                <a:ea typeface="腾讯体 W3" panose="020C04030202040F0204" pitchFamily="34" charset="-122"/>
                <a:cs typeface="Times" panose="02020603050405020304" pitchFamily="18" charset="0"/>
              </a:rPr>
              <a:t>和</a:t>
            </a:r>
            <a:r>
              <a:rPr lang="en-US" altLang="zh-CN" sz="2000" b="1" dirty="0">
                <a:latin typeface="Constantia" panose="02030602050306030303" pitchFamily="18" charset="0"/>
                <a:ea typeface="腾讯体 W3" panose="020C04030202040F0204" pitchFamily="34" charset="-122"/>
                <a:cs typeface="Times" panose="02020603050405020304" pitchFamily="18" charset="0"/>
              </a:rPr>
              <a:t>FFN</a:t>
            </a:r>
            <a:r>
              <a:rPr lang="zh-CN" altLang="en-US" sz="2000" b="1" dirty="0">
                <a:latin typeface="Constantia" panose="02030602050306030303" pitchFamily="18" charset="0"/>
                <a:ea typeface="腾讯体 W3" panose="020C04030202040F0204" pitchFamily="34" charset="-122"/>
                <a:cs typeface="Times" panose="02020603050405020304" pitchFamily="18" charset="0"/>
              </a:rPr>
              <a:t>学习序列表示，取得了最先进的性能。</a:t>
            </a:r>
            <a:endParaRPr lang="en-US" altLang="zh-CN" sz="2000" b="1" dirty="0">
              <a:latin typeface="Constantia" panose="02030602050306030303" pitchFamily="18" charset="0"/>
              <a:ea typeface="腾讯体 W3" panose="020C04030202040F0204" pitchFamily="34" charset="-122"/>
              <a:cs typeface="Times" panose="02020603050405020304" pitchFamily="18" charset="0"/>
            </a:endParaRPr>
          </a:p>
          <a:p>
            <a:pPr marL="800100" lvl="1" indent="-342900">
              <a:lnSpc>
                <a:spcPct val="90000"/>
              </a:lnSpc>
              <a:spcBef>
                <a:spcPts val="1000"/>
              </a:spcBef>
              <a:buFont typeface="Arial" panose="020B0604020202020204" pitchFamily="34" charset="0"/>
              <a:buChar char="•"/>
              <a:defRPr/>
            </a:pPr>
            <a:r>
              <a:rPr lang="zh-CN" altLang="en-US" sz="2000" b="1" dirty="0">
                <a:latin typeface="Constantia" panose="02030602050306030303" pitchFamily="18" charset="0"/>
                <a:ea typeface="腾讯体 W3" panose="020C04030202040F0204" pitchFamily="34" charset="-122"/>
                <a:cs typeface="Times" panose="02020603050405020304" pitchFamily="18" charset="0"/>
              </a:rPr>
              <a:t>一些启发：</a:t>
            </a:r>
            <a:r>
              <a:rPr lang="en-US" altLang="zh-CN" sz="2000" b="1" dirty="0">
                <a:latin typeface="Constantia" panose="02030602050306030303" pitchFamily="18" charset="0"/>
                <a:ea typeface="腾讯体 W3" panose="020C04030202040F0204" pitchFamily="34" charset="-122"/>
                <a:cs typeface="Times" panose="02020603050405020304" pitchFamily="18" charset="0"/>
              </a:rPr>
              <a:t>Transformer</a:t>
            </a:r>
            <a:r>
              <a:rPr lang="zh-CN" altLang="en-US" sz="2000" b="1" dirty="0">
                <a:latin typeface="Constantia" panose="02030602050306030303" pitchFamily="18" charset="0"/>
                <a:ea typeface="腾讯体 W3" panose="020C04030202040F0204" pitchFamily="34" charset="-122"/>
                <a:cs typeface="Times" panose="02020603050405020304" pitchFamily="18" charset="0"/>
              </a:rPr>
              <a:t>本身并不一定是不适合来做多元时间序列预测任务，可能是原有的结构设计不恰当，通过合理的结构设计可以使模型得到更优化的结果</a:t>
            </a:r>
            <a:endParaRPr lang="en-US" altLang="zh-CN" sz="2000" b="1" dirty="0">
              <a:latin typeface="Constantia" panose="02030602050306030303" pitchFamily="18" charset="0"/>
              <a:ea typeface="腾讯体 W3" panose="020C04030202040F0204" pitchFamily="34" charset="-122"/>
              <a:cs typeface="Times" panose="02020603050405020304" pitchFamily="18" charset="0"/>
            </a:endParaRPr>
          </a:p>
          <a:p>
            <a:pPr marL="342900" lvl="0" indent="-342900">
              <a:lnSpc>
                <a:spcPct val="90000"/>
              </a:lnSpc>
              <a:spcBef>
                <a:spcPts val="1000"/>
              </a:spcBef>
              <a:buFont typeface="Arial" panose="020B0604020202020204" pitchFamily="34" charset="0"/>
              <a:buChar char="•"/>
              <a:defRPr/>
            </a:pPr>
            <a:endParaRPr lang="en-US" altLang="zh-CN" sz="2400" b="1" dirty="0">
              <a:solidFill>
                <a:srgbClr val="4747BA"/>
              </a:solidFill>
              <a:latin typeface="Constantia" panose="02030602050306030303" pitchFamily="18" charset="0"/>
              <a:ea typeface="腾讯体 W3" panose="020C04030202040F0204" pitchFamily="34" charset="-122"/>
              <a:cs typeface="Times" panose="02020603050405020304" pitchFamily="18" charset="0"/>
            </a:endParaRPr>
          </a:p>
          <a:p>
            <a:pPr marL="342900" lvl="0" indent="-342900">
              <a:lnSpc>
                <a:spcPct val="90000"/>
              </a:lnSpc>
              <a:spcBef>
                <a:spcPts val="1000"/>
              </a:spcBef>
              <a:buFont typeface="Arial" panose="020B0604020202020204" pitchFamily="34" charset="0"/>
              <a:buChar char="•"/>
              <a:defRPr/>
            </a:pPr>
            <a:endParaRPr lang="en-US" altLang="zh-CN" sz="2400" b="1" dirty="0">
              <a:solidFill>
                <a:srgbClr val="4747BA"/>
              </a:solidFill>
              <a:latin typeface="Constantia" panose="02030602050306030303" pitchFamily="18" charset="0"/>
              <a:ea typeface="腾讯体 W3" panose="020C04030202040F0204" pitchFamily="34" charset="-122"/>
              <a:cs typeface="Times" panose="02020603050405020304" pitchFamily="18" charset="0"/>
            </a:endParaRPr>
          </a:p>
          <a:p>
            <a:pPr marL="342900" lvl="0" indent="-342900">
              <a:lnSpc>
                <a:spcPct val="90000"/>
              </a:lnSpc>
              <a:spcBef>
                <a:spcPts val="1000"/>
              </a:spcBef>
              <a:buFont typeface="Arial" panose="020B0604020202020204" pitchFamily="34" charset="0"/>
              <a:buChar char="•"/>
              <a:defRPr/>
            </a:pPr>
            <a:endParaRPr lang="en-US" altLang="zh-CN" sz="2400" b="1" dirty="0">
              <a:solidFill>
                <a:srgbClr val="4747BA"/>
              </a:solidFill>
              <a:latin typeface="Constantia" panose="02030602050306030303" pitchFamily="18" charset="0"/>
              <a:ea typeface="腾讯体 W3" panose="020C04030202040F0204" pitchFamily="34" charset="-122"/>
              <a:cs typeface="Times" panose="02020603050405020304" pitchFamily="18" charset="0"/>
            </a:endParaRPr>
          </a:p>
          <a:p>
            <a:pPr marL="342900" lvl="0" indent="-342900">
              <a:lnSpc>
                <a:spcPct val="90000"/>
              </a:lnSpc>
              <a:spcBef>
                <a:spcPts val="1000"/>
              </a:spcBef>
              <a:buFont typeface="Arial" panose="020B0604020202020204" pitchFamily="34" charset="0"/>
              <a:buChar char="•"/>
              <a:defRPr/>
            </a:pPr>
            <a:endParaRPr lang="en-US" altLang="zh-CN" sz="2400" b="1" dirty="0">
              <a:solidFill>
                <a:srgbClr val="4747BA"/>
              </a:solidFill>
              <a:latin typeface="Constantia" panose="02030602050306030303" pitchFamily="18" charset="0"/>
              <a:ea typeface="腾讯体 W3" panose="020C04030202040F0204" pitchFamily="34" charset="-122"/>
              <a:cs typeface="Times" panose="02020603050405020304" pitchFamily="18" charset="0"/>
            </a:endParaRPr>
          </a:p>
          <a:p>
            <a:pPr marL="342900" lvl="0" indent="-342900">
              <a:lnSpc>
                <a:spcPct val="90000"/>
              </a:lnSpc>
              <a:spcBef>
                <a:spcPts val="1000"/>
              </a:spcBef>
              <a:buFont typeface="Arial" panose="020B0604020202020204" pitchFamily="34" charset="0"/>
              <a:buChar char="•"/>
              <a:defRPr/>
            </a:pPr>
            <a:endParaRPr lang="en-US" altLang="zh-CN" sz="2400" b="1" dirty="0">
              <a:solidFill>
                <a:srgbClr val="4747BA"/>
              </a:solidFill>
              <a:latin typeface="Constantia" panose="02030602050306030303" pitchFamily="18" charset="0"/>
              <a:ea typeface="腾讯体 W3" panose="020C04030202040F0204" pitchFamily="34" charset="-122"/>
              <a:cs typeface="Times" panose="02020603050405020304" pitchFamily="18" charset="0"/>
            </a:endParaRPr>
          </a:p>
        </p:txBody>
      </p:sp>
    </p:spTree>
    <p:extLst>
      <p:ext uri="{BB962C8B-B14F-4D97-AF65-F5344CB8AC3E}">
        <p14:creationId xmlns:p14="http://schemas.microsoft.com/office/powerpoint/2010/main" val="4167936963"/>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a:extLst>
              <a:ext uri="{FF2B5EF4-FFF2-40B4-BE49-F238E27FC236}">
                <a16:creationId xmlns:a16="http://schemas.microsoft.com/office/drawing/2014/main" id="{B8CED823-FFFD-4AA2-9092-D8FBE51CAEB8}"/>
              </a:ext>
            </a:extLst>
          </p:cNvPr>
          <p:cNvSpPr/>
          <p:nvPr/>
        </p:nvSpPr>
        <p:spPr>
          <a:xfrm>
            <a:off x="0" y="6522720"/>
            <a:ext cx="4267200" cy="335280"/>
          </a:xfrm>
          <a:prstGeom prst="rect">
            <a:avLst/>
          </a:prstGeom>
          <a:solidFill>
            <a:srgbClr val="4747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a:extLst>
              <a:ext uri="{FF2B5EF4-FFF2-40B4-BE49-F238E27FC236}">
                <a16:creationId xmlns:a16="http://schemas.microsoft.com/office/drawing/2014/main" id="{AE30AF1C-CA8E-427B-9DBA-C8AB565AFF38}"/>
              </a:ext>
            </a:extLst>
          </p:cNvPr>
          <p:cNvSpPr/>
          <p:nvPr/>
        </p:nvSpPr>
        <p:spPr>
          <a:xfrm>
            <a:off x="4267200" y="6522720"/>
            <a:ext cx="4267200" cy="335280"/>
          </a:xfrm>
          <a:prstGeom prst="rect">
            <a:avLst/>
          </a:prstGeom>
          <a:solidFill>
            <a:srgbClr val="8484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a:extLst>
              <a:ext uri="{FF2B5EF4-FFF2-40B4-BE49-F238E27FC236}">
                <a16:creationId xmlns:a16="http://schemas.microsoft.com/office/drawing/2014/main" id="{287E9C25-FEFC-4DB2-BBD6-EAB98C4DEA1E}"/>
              </a:ext>
            </a:extLst>
          </p:cNvPr>
          <p:cNvSpPr/>
          <p:nvPr/>
        </p:nvSpPr>
        <p:spPr>
          <a:xfrm>
            <a:off x="8534400" y="6522720"/>
            <a:ext cx="3657600" cy="335280"/>
          </a:xfrm>
          <a:prstGeom prst="rect">
            <a:avLst/>
          </a:prstGeom>
          <a:solidFill>
            <a:srgbClr val="ADADE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600" dirty="0">
              <a:solidFill>
                <a:schemeClr val="bg1"/>
              </a:solidFill>
              <a:latin typeface="Constantia" panose="02030602050306030303" pitchFamily="18" charset="0"/>
            </a:endParaRPr>
          </a:p>
        </p:txBody>
      </p:sp>
      <p:sp>
        <p:nvSpPr>
          <p:cNvPr id="24" name="日期占位符 7">
            <a:extLst>
              <a:ext uri="{FF2B5EF4-FFF2-40B4-BE49-F238E27FC236}">
                <a16:creationId xmlns:a16="http://schemas.microsoft.com/office/drawing/2014/main" id="{A472F3E3-BF27-4214-96FF-F1674F8CACD2}"/>
              </a:ext>
            </a:extLst>
          </p:cNvPr>
          <p:cNvSpPr>
            <a:spLocks noGrp="1"/>
          </p:cNvSpPr>
          <p:nvPr>
            <p:ph type="dt" sz="half" idx="10"/>
          </p:nvPr>
        </p:nvSpPr>
        <p:spPr>
          <a:xfrm>
            <a:off x="1209907" y="6494974"/>
            <a:ext cx="1847385" cy="365125"/>
          </a:xfrm>
        </p:spPr>
        <p:txBody>
          <a:bodyPr/>
          <a:lstStyle/>
          <a:p>
            <a:r>
              <a:rPr lang="en-US" altLang="zh-CN" sz="1400" b="1" dirty="0">
                <a:solidFill>
                  <a:schemeClr val="bg1"/>
                </a:solidFill>
                <a:latin typeface="Constantia" panose="02030602050306030303" pitchFamily="18" charset="0"/>
                <a:cs typeface="Times" panose="02020603050405020304" pitchFamily="18" charset="0"/>
              </a:rPr>
              <a:t>April 24, 2024</a:t>
            </a:r>
            <a:endParaRPr lang="zh-CN" altLang="en-US" sz="1400" b="1" dirty="0">
              <a:solidFill>
                <a:schemeClr val="bg1"/>
              </a:solidFill>
              <a:latin typeface="Constantia" panose="02030602050306030303" pitchFamily="18" charset="0"/>
              <a:cs typeface="Times" panose="02020603050405020304" pitchFamily="18" charset="0"/>
            </a:endParaRPr>
          </a:p>
        </p:txBody>
      </p:sp>
      <p:sp>
        <p:nvSpPr>
          <p:cNvPr id="25" name="Fußzeilenplatzhalter 4">
            <a:extLst>
              <a:ext uri="{FF2B5EF4-FFF2-40B4-BE49-F238E27FC236}">
                <a16:creationId xmlns:a16="http://schemas.microsoft.com/office/drawing/2014/main" id="{74159A29-4F5F-4065-934C-13F30643D46E}"/>
              </a:ext>
            </a:extLst>
          </p:cNvPr>
          <p:cNvSpPr>
            <a:spLocks noGrp="1"/>
          </p:cNvSpPr>
          <p:nvPr>
            <p:ph type="ftr" sz="quarter" idx="11"/>
          </p:nvPr>
        </p:nvSpPr>
        <p:spPr>
          <a:xfrm>
            <a:off x="4095916" y="6553437"/>
            <a:ext cx="4520431" cy="273844"/>
          </a:xfrm>
        </p:spPr>
        <p:txBody>
          <a:bodyPr/>
          <a:lstStyle/>
          <a:p>
            <a:r>
              <a:rPr lang="en-US" altLang="zh-CN" sz="1400" b="1" dirty="0">
                <a:solidFill>
                  <a:schemeClr val="bg1"/>
                </a:solidFill>
                <a:latin typeface="Constantia" panose="02030602050306030303" pitchFamily="18" charset="0"/>
              </a:rPr>
              <a:t>Zero Zhao | HUST </a:t>
            </a:r>
            <a:endParaRPr lang="zh-CN" altLang="en-US" sz="1400" b="1" dirty="0">
              <a:solidFill>
                <a:schemeClr val="bg1"/>
              </a:solidFill>
              <a:latin typeface="Constantia" panose="02030602050306030303" pitchFamily="18" charset="0"/>
            </a:endParaRPr>
          </a:p>
        </p:txBody>
      </p:sp>
      <p:cxnSp>
        <p:nvCxnSpPr>
          <p:cNvPr id="26" name="直接连接符 25">
            <a:extLst>
              <a:ext uri="{FF2B5EF4-FFF2-40B4-BE49-F238E27FC236}">
                <a16:creationId xmlns:a16="http://schemas.microsoft.com/office/drawing/2014/main" id="{2C0A00E8-DC77-4A26-A219-150776549D88}"/>
              </a:ext>
            </a:extLst>
          </p:cNvPr>
          <p:cNvCxnSpPr/>
          <p:nvPr/>
        </p:nvCxnSpPr>
        <p:spPr>
          <a:xfrm>
            <a:off x="385590" y="859531"/>
            <a:ext cx="11479576" cy="0"/>
          </a:xfrm>
          <a:prstGeom prst="line">
            <a:avLst/>
          </a:prstGeom>
          <a:ln w="38100">
            <a:solidFill>
              <a:srgbClr val="4747BA"/>
            </a:solidFill>
          </a:ln>
        </p:spPr>
        <p:style>
          <a:lnRef idx="1">
            <a:schemeClr val="accent1"/>
          </a:lnRef>
          <a:fillRef idx="0">
            <a:schemeClr val="accent1"/>
          </a:fillRef>
          <a:effectRef idx="0">
            <a:schemeClr val="accent1"/>
          </a:effectRef>
          <a:fontRef idx="minor">
            <a:schemeClr val="tx1"/>
          </a:fontRef>
        </p:style>
      </p:cxnSp>
      <p:sp>
        <p:nvSpPr>
          <p:cNvPr id="19" name="文本框 18">
            <a:extLst>
              <a:ext uri="{FF2B5EF4-FFF2-40B4-BE49-F238E27FC236}">
                <a16:creationId xmlns:a16="http://schemas.microsoft.com/office/drawing/2014/main" id="{3B78C344-5CA5-0040-BEE1-94109FE221CD}"/>
              </a:ext>
            </a:extLst>
          </p:cNvPr>
          <p:cNvSpPr txBox="1"/>
          <p:nvPr/>
        </p:nvSpPr>
        <p:spPr>
          <a:xfrm>
            <a:off x="441124" y="182481"/>
            <a:ext cx="6798981" cy="646331"/>
          </a:xfrm>
          <a:prstGeom prst="rect">
            <a:avLst/>
          </a:prstGeom>
          <a:noFill/>
        </p:spPr>
        <p:txBody>
          <a:bodyPr wrap="square" rtlCol="0">
            <a:spAutoFit/>
          </a:bodyPr>
          <a:lstStyle/>
          <a:p>
            <a:pPr lvl="0">
              <a:lnSpc>
                <a:spcPct val="90000"/>
              </a:lnSpc>
              <a:spcBef>
                <a:spcPts val="1000"/>
              </a:spcBef>
              <a:defRPr/>
            </a:pPr>
            <a:r>
              <a:rPr lang="en-US" altLang="zh-CN" sz="4000" b="1" dirty="0">
                <a:solidFill>
                  <a:srgbClr val="4747BA"/>
                </a:solidFill>
                <a:latin typeface="Constantia" panose="02030602050306030303" pitchFamily="18" charset="0"/>
                <a:ea typeface="腾讯体 W3" panose="020C04030202040F0204" pitchFamily="34" charset="-122"/>
                <a:cs typeface="Times" panose="02020603050405020304" pitchFamily="18" charset="0"/>
              </a:rPr>
              <a:t>Mamba </a:t>
            </a:r>
            <a:endParaRPr lang="zh-CN" altLang="en-US" sz="4000" b="1" dirty="0">
              <a:solidFill>
                <a:srgbClr val="4747BA"/>
              </a:solidFill>
              <a:latin typeface="Constantia" panose="02030602050306030303" pitchFamily="18" charset="0"/>
              <a:ea typeface="腾讯体 W3" panose="020C04030202040F0204" pitchFamily="34" charset="-122"/>
              <a:cs typeface="Times" panose="02020603050405020304" pitchFamily="18" charset="0"/>
            </a:endParaRPr>
          </a:p>
        </p:txBody>
      </p:sp>
      <p:pic>
        <p:nvPicPr>
          <p:cNvPr id="23" name="图片 22">
            <a:extLst>
              <a:ext uri="{FF2B5EF4-FFF2-40B4-BE49-F238E27FC236}">
                <a16:creationId xmlns:a16="http://schemas.microsoft.com/office/drawing/2014/main" id="{C59D9062-D538-4E10-A387-AAFC9F1C806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4063" y="218980"/>
            <a:ext cx="730337" cy="556270"/>
          </a:xfrm>
          <a:prstGeom prst="rect">
            <a:avLst/>
          </a:prstGeom>
        </p:spPr>
      </p:pic>
      <p:sp>
        <p:nvSpPr>
          <p:cNvPr id="14" name="灯片编号占位符 8">
            <a:extLst>
              <a:ext uri="{FF2B5EF4-FFF2-40B4-BE49-F238E27FC236}">
                <a16:creationId xmlns:a16="http://schemas.microsoft.com/office/drawing/2014/main" id="{CBDE027A-9753-BE4F-9E92-B646C7AB4689}"/>
              </a:ext>
            </a:extLst>
          </p:cNvPr>
          <p:cNvSpPr>
            <a:spLocks noGrp="1"/>
          </p:cNvSpPr>
          <p:nvPr>
            <p:ph type="sldNum" sz="quarter" idx="12"/>
          </p:nvPr>
        </p:nvSpPr>
        <p:spPr>
          <a:xfrm>
            <a:off x="9847869" y="6405035"/>
            <a:ext cx="809393" cy="545001"/>
          </a:xfrm>
        </p:spPr>
        <p:txBody>
          <a:bodyPr/>
          <a:lstStyle/>
          <a:p>
            <a:pPr algn="ctr"/>
            <a:fld id="{152851E7-9224-42D2-A4FF-119762E40804}" type="slidenum">
              <a:rPr lang="zh-CN" altLang="en-US" sz="1400" b="1" smtClean="0">
                <a:solidFill>
                  <a:schemeClr val="bg1"/>
                </a:solidFill>
                <a:latin typeface="Constantia" panose="02030602050306030303" pitchFamily="18" charset="0"/>
                <a:cs typeface="Times" panose="02020603050405020304" pitchFamily="18" charset="0"/>
              </a:rPr>
              <a:pPr algn="ctr"/>
              <a:t>21</a:t>
            </a:fld>
            <a:endParaRPr lang="zh-CN" altLang="en-US" sz="1400" b="1" dirty="0">
              <a:solidFill>
                <a:schemeClr val="bg1"/>
              </a:solidFill>
              <a:latin typeface="Constantia" panose="02030602050306030303" pitchFamily="18" charset="0"/>
              <a:cs typeface="Times" panose="02020603050405020304" pitchFamily="18" charset="0"/>
            </a:endParaRPr>
          </a:p>
        </p:txBody>
      </p:sp>
      <p:pic>
        <p:nvPicPr>
          <p:cNvPr id="44" name="图片 4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90829" y="204228"/>
            <a:ext cx="3323471" cy="570629"/>
          </a:xfrm>
          <a:prstGeom prst="rect">
            <a:avLst/>
          </a:prstGeom>
        </p:spPr>
      </p:pic>
      <p:sp>
        <p:nvSpPr>
          <p:cNvPr id="4" name="文本框 3">
            <a:extLst>
              <a:ext uri="{FF2B5EF4-FFF2-40B4-BE49-F238E27FC236}">
                <a16:creationId xmlns:a16="http://schemas.microsoft.com/office/drawing/2014/main" id="{7C359864-11B0-DF02-E042-75548A03D8BC}"/>
              </a:ext>
            </a:extLst>
          </p:cNvPr>
          <p:cNvSpPr txBox="1"/>
          <p:nvPr/>
        </p:nvSpPr>
        <p:spPr>
          <a:xfrm>
            <a:off x="1527969" y="2094949"/>
            <a:ext cx="9306127" cy="1323439"/>
          </a:xfrm>
          <a:prstGeom prst="rect">
            <a:avLst/>
          </a:prstGeom>
          <a:noFill/>
        </p:spPr>
        <p:txBody>
          <a:bodyPr wrap="square">
            <a:spAutoFit/>
          </a:bodyPr>
          <a:lstStyle/>
          <a:p>
            <a:r>
              <a:rPr lang="zh-CN" altLang="en-US" sz="4000" b="1" dirty="0">
                <a:solidFill>
                  <a:srgbClr val="4747BA"/>
                </a:solidFill>
                <a:latin typeface="Constantia" panose="02030602050306030303" pitchFamily="18" charset="0"/>
                <a:ea typeface="腾讯体 W3" panose="020C04030202040F0204" pitchFamily="34" charset="-122"/>
                <a:cs typeface="Times" panose="02020603050405020304" pitchFamily="18" charset="0"/>
              </a:rPr>
              <a:t>Mamba: Linear-Time Sequence Modeling with Selective State Spaces</a:t>
            </a:r>
          </a:p>
        </p:txBody>
      </p:sp>
      <p:pic>
        <p:nvPicPr>
          <p:cNvPr id="7" name="图片 6" descr="文本&#10;&#10;描述已自动生成">
            <a:extLst>
              <a:ext uri="{FF2B5EF4-FFF2-40B4-BE49-F238E27FC236}">
                <a16:creationId xmlns:a16="http://schemas.microsoft.com/office/drawing/2014/main" id="{BC5A6618-0F49-3595-D590-173049DA99D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8508" y="4101331"/>
            <a:ext cx="3562847" cy="885949"/>
          </a:xfrm>
          <a:prstGeom prst="rect">
            <a:avLst/>
          </a:prstGeom>
        </p:spPr>
      </p:pic>
      <p:sp>
        <p:nvSpPr>
          <p:cNvPr id="9" name="文本框 8">
            <a:extLst>
              <a:ext uri="{FF2B5EF4-FFF2-40B4-BE49-F238E27FC236}">
                <a16:creationId xmlns:a16="http://schemas.microsoft.com/office/drawing/2014/main" id="{42746842-E1F9-5E5B-7E72-4607582F2044}"/>
              </a:ext>
            </a:extLst>
          </p:cNvPr>
          <p:cNvSpPr txBox="1"/>
          <p:nvPr/>
        </p:nvSpPr>
        <p:spPr>
          <a:xfrm>
            <a:off x="1078508" y="5201146"/>
            <a:ext cx="4800982" cy="738664"/>
          </a:xfrm>
          <a:prstGeom prst="rect">
            <a:avLst/>
          </a:prstGeom>
          <a:noFill/>
        </p:spPr>
        <p:txBody>
          <a:bodyPr wrap="square">
            <a:spAutoFit/>
          </a:bodyPr>
          <a:lstStyle/>
          <a:p>
            <a:r>
              <a:rPr lang="zh-CN" altLang="en-US" sz="1400" b="1" dirty="0">
                <a:solidFill>
                  <a:schemeClr val="tx1">
                    <a:lumMod val="95000"/>
                    <a:lumOff val="5000"/>
                  </a:schemeClr>
                </a:solidFill>
                <a:latin typeface="Constantia" panose="02030602050306030303" pitchFamily="18" charset="0"/>
                <a:ea typeface="腾讯体 W3" panose="020C04030202040F0204" pitchFamily="34" charset="-122"/>
                <a:cs typeface="Times" panose="02020603050405020304" pitchFamily="18" charset="0"/>
              </a:rPr>
              <a:t>卡内基梅隆大学机器学习系助理教授 </a:t>
            </a:r>
            <a:r>
              <a:rPr lang="en-US" altLang="zh-CN" sz="1400" b="1" dirty="0">
                <a:solidFill>
                  <a:schemeClr val="tx1">
                    <a:lumMod val="95000"/>
                    <a:lumOff val="5000"/>
                  </a:schemeClr>
                </a:solidFill>
                <a:latin typeface="Constantia" panose="02030602050306030303" pitchFamily="18" charset="0"/>
                <a:ea typeface="腾讯体 W3" panose="020C04030202040F0204" pitchFamily="34" charset="-122"/>
                <a:cs typeface="Times" panose="02020603050405020304" pitchFamily="18" charset="0"/>
              </a:rPr>
              <a:t>Albert Gu</a:t>
            </a:r>
            <a:r>
              <a:rPr lang="zh-CN" altLang="en-US" sz="1400" b="1" dirty="0">
                <a:solidFill>
                  <a:schemeClr val="tx1">
                    <a:lumMod val="95000"/>
                    <a:lumOff val="5000"/>
                  </a:schemeClr>
                </a:solidFill>
                <a:latin typeface="Constantia" panose="02030602050306030303" pitchFamily="18" charset="0"/>
                <a:ea typeface="腾讯体 W3" panose="020C04030202040F0204" pitchFamily="34" charset="-122"/>
                <a:cs typeface="Times" panose="02020603050405020304" pitchFamily="18" charset="0"/>
              </a:rPr>
              <a:t>和普林斯顿大学计算机科学系即将上任的助理教授</a:t>
            </a:r>
            <a:r>
              <a:rPr lang="en-US" altLang="zh-CN" sz="1400" b="1" dirty="0">
                <a:solidFill>
                  <a:schemeClr val="tx1">
                    <a:lumMod val="95000"/>
                    <a:lumOff val="5000"/>
                  </a:schemeClr>
                </a:solidFill>
                <a:latin typeface="Constantia" panose="02030602050306030303" pitchFamily="18" charset="0"/>
                <a:ea typeface="腾讯体 W3" panose="020C04030202040F0204" pitchFamily="34" charset="-122"/>
                <a:cs typeface="Times" panose="02020603050405020304" pitchFamily="18" charset="0"/>
              </a:rPr>
              <a:t>Tri Dao</a:t>
            </a:r>
            <a:r>
              <a:rPr lang="zh-CN" altLang="en-US" sz="1400" b="1" dirty="0">
                <a:solidFill>
                  <a:schemeClr val="tx1">
                    <a:lumMod val="95000"/>
                    <a:lumOff val="5000"/>
                  </a:schemeClr>
                </a:solidFill>
                <a:latin typeface="Constantia" panose="02030602050306030303" pitchFamily="18" charset="0"/>
                <a:ea typeface="腾讯体 W3" panose="020C04030202040F0204" pitchFamily="34" charset="-122"/>
                <a:cs typeface="Times" panose="02020603050405020304" pitchFamily="18" charset="0"/>
              </a:rPr>
              <a:t>，联合提出一项名为「</a:t>
            </a:r>
            <a:r>
              <a:rPr lang="en-US" altLang="zh-CN" sz="1400" b="1" dirty="0">
                <a:solidFill>
                  <a:schemeClr val="tx1">
                    <a:lumMod val="95000"/>
                    <a:lumOff val="5000"/>
                  </a:schemeClr>
                </a:solidFill>
                <a:latin typeface="Constantia" panose="02030602050306030303" pitchFamily="18" charset="0"/>
                <a:ea typeface="腾讯体 W3" panose="020C04030202040F0204" pitchFamily="34" charset="-122"/>
                <a:cs typeface="Times" panose="02020603050405020304" pitchFamily="18" charset="0"/>
              </a:rPr>
              <a:t>MAMBA</a:t>
            </a:r>
            <a:r>
              <a:rPr lang="zh-CN" altLang="en-US" sz="1400" b="1" dirty="0">
                <a:solidFill>
                  <a:schemeClr val="tx1">
                    <a:lumMod val="95000"/>
                    <a:lumOff val="5000"/>
                  </a:schemeClr>
                </a:solidFill>
                <a:latin typeface="Constantia" panose="02030602050306030303" pitchFamily="18" charset="0"/>
                <a:ea typeface="腾讯体 W3" panose="020C04030202040F0204" pitchFamily="34" charset="-122"/>
                <a:cs typeface="Times" panose="02020603050405020304" pitchFamily="18" charset="0"/>
              </a:rPr>
              <a:t>」的研究</a:t>
            </a:r>
          </a:p>
        </p:txBody>
      </p:sp>
    </p:spTree>
    <p:extLst>
      <p:ext uri="{BB962C8B-B14F-4D97-AF65-F5344CB8AC3E}">
        <p14:creationId xmlns:p14="http://schemas.microsoft.com/office/powerpoint/2010/main" val="537537204"/>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a:extLst>
              <a:ext uri="{FF2B5EF4-FFF2-40B4-BE49-F238E27FC236}">
                <a16:creationId xmlns:a16="http://schemas.microsoft.com/office/drawing/2014/main" id="{B8CED823-FFFD-4AA2-9092-D8FBE51CAEB8}"/>
              </a:ext>
            </a:extLst>
          </p:cNvPr>
          <p:cNvSpPr/>
          <p:nvPr/>
        </p:nvSpPr>
        <p:spPr>
          <a:xfrm>
            <a:off x="0" y="6522720"/>
            <a:ext cx="4267200" cy="335280"/>
          </a:xfrm>
          <a:prstGeom prst="rect">
            <a:avLst/>
          </a:prstGeom>
          <a:solidFill>
            <a:srgbClr val="4747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8" name="矩形 17">
            <a:extLst>
              <a:ext uri="{FF2B5EF4-FFF2-40B4-BE49-F238E27FC236}">
                <a16:creationId xmlns:a16="http://schemas.microsoft.com/office/drawing/2014/main" id="{AE30AF1C-CA8E-427B-9DBA-C8AB565AFF38}"/>
              </a:ext>
            </a:extLst>
          </p:cNvPr>
          <p:cNvSpPr/>
          <p:nvPr/>
        </p:nvSpPr>
        <p:spPr>
          <a:xfrm>
            <a:off x="4267200" y="6522720"/>
            <a:ext cx="4267200" cy="335280"/>
          </a:xfrm>
          <a:prstGeom prst="rect">
            <a:avLst/>
          </a:prstGeom>
          <a:solidFill>
            <a:srgbClr val="8484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20" name="矩形 19">
            <a:extLst>
              <a:ext uri="{FF2B5EF4-FFF2-40B4-BE49-F238E27FC236}">
                <a16:creationId xmlns:a16="http://schemas.microsoft.com/office/drawing/2014/main" id="{287E9C25-FEFC-4DB2-BBD6-EAB98C4DEA1E}"/>
              </a:ext>
            </a:extLst>
          </p:cNvPr>
          <p:cNvSpPr/>
          <p:nvPr/>
        </p:nvSpPr>
        <p:spPr>
          <a:xfrm>
            <a:off x="8534400" y="6522720"/>
            <a:ext cx="3657600" cy="335280"/>
          </a:xfrm>
          <a:prstGeom prst="rect">
            <a:avLst/>
          </a:prstGeom>
          <a:solidFill>
            <a:srgbClr val="ADADE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dirty="0">
              <a:ln>
                <a:noFill/>
              </a:ln>
              <a:solidFill>
                <a:prstClr val="white"/>
              </a:solidFill>
              <a:effectLst/>
              <a:uLnTx/>
              <a:uFillTx/>
              <a:latin typeface="Constantia" panose="02030602050306030303" pitchFamily="18" charset="0"/>
              <a:ea typeface="等线" panose="02010600030101010101" pitchFamily="2" charset="-122"/>
              <a:cs typeface="+mn-cs"/>
            </a:endParaRPr>
          </a:p>
        </p:txBody>
      </p:sp>
      <p:sp>
        <p:nvSpPr>
          <p:cNvPr id="24" name="日期占位符 7">
            <a:extLst>
              <a:ext uri="{FF2B5EF4-FFF2-40B4-BE49-F238E27FC236}">
                <a16:creationId xmlns:a16="http://schemas.microsoft.com/office/drawing/2014/main" id="{A472F3E3-BF27-4214-96FF-F1674F8CACD2}"/>
              </a:ext>
            </a:extLst>
          </p:cNvPr>
          <p:cNvSpPr>
            <a:spLocks noGrp="1"/>
          </p:cNvSpPr>
          <p:nvPr>
            <p:ph type="dt" sz="half" idx="10"/>
          </p:nvPr>
        </p:nvSpPr>
        <p:spPr>
          <a:xfrm>
            <a:off x="1209907" y="6494974"/>
            <a:ext cx="1847385"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dirty="0">
                <a:ln>
                  <a:noFill/>
                </a:ln>
                <a:solidFill>
                  <a:prstClr val="white"/>
                </a:solidFill>
                <a:effectLst/>
                <a:uLnTx/>
                <a:uFillTx/>
                <a:latin typeface="Constantia" panose="02030602050306030303" pitchFamily="18" charset="0"/>
                <a:ea typeface="等线" panose="02010600030101010101" pitchFamily="2" charset="-122"/>
                <a:cs typeface="Times" panose="02020603050405020304" pitchFamily="18" charset="0"/>
              </a:rPr>
              <a:t>April 24, 2024</a:t>
            </a:r>
            <a:endParaRPr kumimoji="0" lang="zh-CN" altLang="en-US" sz="1400" b="1" i="0" u="none" strike="noStrike" kern="1200" cap="none" spc="0" normalizeH="0" baseline="0" noProof="0" dirty="0">
              <a:ln>
                <a:noFill/>
              </a:ln>
              <a:solidFill>
                <a:prstClr val="white"/>
              </a:solidFill>
              <a:effectLst/>
              <a:uLnTx/>
              <a:uFillTx/>
              <a:latin typeface="Constantia" panose="02030602050306030303" pitchFamily="18" charset="0"/>
              <a:ea typeface="等线" panose="02010600030101010101" pitchFamily="2" charset="-122"/>
              <a:cs typeface="Times" panose="02020603050405020304" pitchFamily="18" charset="0"/>
            </a:endParaRPr>
          </a:p>
        </p:txBody>
      </p:sp>
      <p:sp>
        <p:nvSpPr>
          <p:cNvPr id="25" name="Fußzeilenplatzhalter 4">
            <a:extLst>
              <a:ext uri="{FF2B5EF4-FFF2-40B4-BE49-F238E27FC236}">
                <a16:creationId xmlns:a16="http://schemas.microsoft.com/office/drawing/2014/main" id="{74159A29-4F5F-4065-934C-13F30643D46E}"/>
              </a:ext>
            </a:extLst>
          </p:cNvPr>
          <p:cNvSpPr>
            <a:spLocks noGrp="1"/>
          </p:cNvSpPr>
          <p:nvPr>
            <p:ph type="ftr" sz="quarter" idx="11"/>
          </p:nvPr>
        </p:nvSpPr>
        <p:spPr>
          <a:xfrm>
            <a:off x="4095916" y="6553437"/>
            <a:ext cx="4520431" cy="273844"/>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dirty="0">
                <a:ln>
                  <a:noFill/>
                </a:ln>
                <a:solidFill>
                  <a:prstClr val="white"/>
                </a:solidFill>
                <a:effectLst/>
                <a:uLnTx/>
                <a:uFillTx/>
                <a:latin typeface="Constantia" panose="02030602050306030303" pitchFamily="18" charset="0"/>
                <a:ea typeface="等线" panose="02010600030101010101" pitchFamily="2" charset="-122"/>
                <a:cs typeface="+mn-cs"/>
              </a:rPr>
              <a:t>Zero Zhao | HUST </a:t>
            </a:r>
            <a:endParaRPr kumimoji="0" lang="zh-CN" altLang="en-US" sz="1400" b="1" i="0" u="none" strike="noStrike" kern="1200" cap="none" spc="0" normalizeH="0" baseline="0" noProof="0" dirty="0">
              <a:ln>
                <a:noFill/>
              </a:ln>
              <a:solidFill>
                <a:prstClr val="white"/>
              </a:solidFill>
              <a:effectLst/>
              <a:uLnTx/>
              <a:uFillTx/>
              <a:latin typeface="Constantia" panose="02030602050306030303" pitchFamily="18" charset="0"/>
              <a:ea typeface="等线" panose="02010600030101010101" pitchFamily="2" charset="-122"/>
              <a:cs typeface="+mn-cs"/>
            </a:endParaRPr>
          </a:p>
        </p:txBody>
      </p:sp>
      <p:cxnSp>
        <p:nvCxnSpPr>
          <p:cNvPr id="26" name="直接连接符 25">
            <a:extLst>
              <a:ext uri="{FF2B5EF4-FFF2-40B4-BE49-F238E27FC236}">
                <a16:creationId xmlns:a16="http://schemas.microsoft.com/office/drawing/2014/main" id="{2C0A00E8-DC77-4A26-A219-150776549D88}"/>
              </a:ext>
            </a:extLst>
          </p:cNvPr>
          <p:cNvCxnSpPr/>
          <p:nvPr/>
        </p:nvCxnSpPr>
        <p:spPr>
          <a:xfrm>
            <a:off x="385590" y="859531"/>
            <a:ext cx="11479576" cy="0"/>
          </a:xfrm>
          <a:prstGeom prst="line">
            <a:avLst/>
          </a:prstGeom>
          <a:ln w="38100">
            <a:solidFill>
              <a:srgbClr val="4747BA"/>
            </a:solidFill>
          </a:ln>
        </p:spPr>
        <p:style>
          <a:lnRef idx="1">
            <a:schemeClr val="accent1"/>
          </a:lnRef>
          <a:fillRef idx="0">
            <a:schemeClr val="accent1"/>
          </a:fillRef>
          <a:effectRef idx="0">
            <a:schemeClr val="accent1"/>
          </a:effectRef>
          <a:fontRef idx="minor">
            <a:schemeClr val="tx1"/>
          </a:fontRef>
        </p:style>
      </p:cxnSp>
      <p:sp>
        <p:nvSpPr>
          <p:cNvPr id="19" name="文本框 18">
            <a:extLst>
              <a:ext uri="{FF2B5EF4-FFF2-40B4-BE49-F238E27FC236}">
                <a16:creationId xmlns:a16="http://schemas.microsoft.com/office/drawing/2014/main" id="{3B78C344-5CA5-0040-BEE1-94109FE221CD}"/>
              </a:ext>
            </a:extLst>
          </p:cNvPr>
          <p:cNvSpPr txBox="1"/>
          <p:nvPr/>
        </p:nvSpPr>
        <p:spPr>
          <a:xfrm>
            <a:off x="441124" y="182481"/>
            <a:ext cx="6798981" cy="646331"/>
          </a:xfrm>
          <a:prstGeom prst="rect">
            <a:avLst/>
          </a:prstGeom>
          <a:noFill/>
        </p:spPr>
        <p:txBody>
          <a:bodyPr wrap="square" rtlCol="0">
            <a:spAutoFit/>
          </a:bodyPr>
          <a:lstStyle/>
          <a:p>
            <a:pPr marL="0" marR="0" lvl="0" indent="0" algn="l" defTabSz="914400" rtl="0" eaLnBrk="1" fontAlgn="auto" latinLnBrk="0" hangingPunct="1">
              <a:lnSpc>
                <a:spcPct val="90000"/>
              </a:lnSpc>
              <a:spcBef>
                <a:spcPts val="1000"/>
              </a:spcBef>
              <a:spcAft>
                <a:spcPts val="0"/>
              </a:spcAft>
              <a:buClrTx/>
              <a:buSzTx/>
              <a:buFontTx/>
              <a:buNone/>
              <a:tabLst/>
              <a:defRPr/>
            </a:pPr>
            <a:r>
              <a:rPr kumimoji="0" lang="en-US" altLang="zh-CN" sz="4000" b="1" i="0" u="none" strike="noStrike" kern="1200" cap="none" spc="0" normalizeH="0" baseline="0" noProof="0" dirty="0">
                <a:ln>
                  <a:noFill/>
                </a:ln>
                <a:solidFill>
                  <a:srgbClr val="4747BA"/>
                </a:solidFill>
                <a:effectLst/>
                <a:uLnTx/>
                <a:uFillTx/>
                <a:latin typeface="Constantia" panose="02030602050306030303" pitchFamily="18" charset="0"/>
                <a:ea typeface="腾讯体 W3" panose="020C04030202040F0204" pitchFamily="34" charset="-122"/>
                <a:cs typeface="Times" panose="02020603050405020304" pitchFamily="18" charset="0"/>
              </a:rPr>
              <a:t>Mamba</a:t>
            </a:r>
            <a:r>
              <a:rPr kumimoji="0" lang="zh-CN" altLang="en-US" sz="4000" b="1" i="0" u="none" strike="noStrike" kern="1200" cap="none" spc="0" normalizeH="0" baseline="0" noProof="0" dirty="0">
                <a:ln>
                  <a:noFill/>
                </a:ln>
                <a:solidFill>
                  <a:srgbClr val="4747BA"/>
                </a:solidFill>
                <a:effectLst/>
                <a:uLnTx/>
                <a:uFillTx/>
                <a:latin typeface="Constantia" panose="02030602050306030303" pitchFamily="18" charset="0"/>
                <a:ea typeface="腾讯体 W3" panose="020C04030202040F0204" pitchFamily="34" charset="-122"/>
                <a:cs typeface="Times" panose="02020603050405020304" pitchFamily="18" charset="0"/>
              </a:rPr>
              <a:t>研究背景</a:t>
            </a:r>
            <a:r>
              <a:rPr kumimoji="0" lang="en-US" altLang="zh-CN" sz="4000" b="1" i="0" u="none" strike="noStrike" kern="1200" cap="none" spc="0" normalizeH="0" baseline="0" noProof="0" dirty="0">
                <a:ln>
                  <a:noFill/>
                </a:ln>
                <a:solidFill>
                  <a:srgbClr val="4747BA"/>
                </a:solidFill>
                <a:effectLst/>
                <a:uLnTx/>
                <a:uFillTx/>
                <a:latin typeface="Constantia" panose="02030602050306030303" pitchFamily="18" charset="0"/>
                <a:ea typeface="腾讯体 W3" panose="020C04030202040F0204" pitchFamily="34" charset="-122"/>
                <a:cs typeface="Times" panose="02020603050405020304" pitchFamily="18" charset="0"/>
              </a:rPr>
              <a:t> </a:t>
            </a:r>
            <a:endParaRPr kumimoji="0" lang="zh-CN" altLang="en-US" sz="4000" b="1" i="0" u="none" strike="noStrike" kern="1200" cap="none" spc="0" normalizeH="0" baseline="0" noProof="0" dirty="0">
              <a:ln>
                <a:noFill/>
              </a:ln>
              <a:solidFill>
                <a:srgbClr val="4747BA"/>
              </a:solidFill>
              <a:effectLst/>
              <a:uLnTx/>
              <a:uFillTx/>
              <a:latin typeface="Constantia" panose="02030602050306030303" pitchFamily="18" charset="0"/>
              <a:ea typeface="腾讯体 W3" panose="020C04030202040F0204" pitchFamily="34" charset="-122"/>
              <a:cs typeface="Times" panose="02020603050405020304" pitchFamily="18" charset="0"/>
            </a:endParaRPr>
          </a:p>
        </p:txBody>
      </p:sp>
      <p:pic>
        <p:nvPicPr>
          <p:cNvPr id="23" name="图片 22">
            <a:extLst>
              <a:ext uri="{FF2B5EF4-FFF2-40B4-BE49-F238E27FC236}">
                <a16:creationId xmlns:a16="http://schemas.microsoft.com/office/drawing/2014/main" id="{C59D9062-D538-4E10-A387-AAFC9F1C806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4063" y="218980"/>
            <a:ext cx="730337" cy="556270"/>
          </a:xfrm>
          <a:prstGeom prst="rect">
            <a:avLst/>
          </a:prstGeom>
        </p:spPr>
      </p:pic>
      <p:sp>
        <p:nvSpPr>
          <p:cNvPr id="14" name="灯片编号占位符 8">
            <a:extLst>
              <a:ext uri="{FF2B5EF4-FFF2-40B4-BE49-F238E27FC236}">
                <a16:creationId xmlns:a16="http://schemas.microsoft.com/office/drawing/2014/main" id="{CBDE027A-9753-BE4F-9E92-B646C7AB4689}"/>
              </a:ext>
            </a:extLst>
          </p:cNvPr>
          <p:cNvSpPr>
            <a:spLocks noGrp="1"/>
          </p:cNvSpPr>
          <p:nvPr>
            <p:ph type="sldNum" sz="quarter" idx="12"/>
          </p:nvPr>
        </p:nvSpPr>
        <p:spPr>
          <a:xfrm>
            <a:off x="9847869" y="6405035"/>
            <a:ext cx="809393" cy="545001"/>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152851E7-9224-42D2-A4FF-119762E40804}" type="slidenum">
              <a:rPr kumimoji="0" lang="zh-CN" altLang="en-US" sz="1400" b="1" i="0" u="none" strike="noStrike" kern="1200" cap="none" spc="0" normalizeH="0" baseline="0" noProof="0" smtClean="0">
                <a:ln>
                  <a:noFill/>
                </a:ln>
                <a:solidFill>
                  <a:prstClr val="white"/>
                </a:solidFill>
                <a:effectLst/>
                <a:uLnTx/>
                <a:uFillTx/>
                <a:latin typeface="Constantia" panose="02030602050306030303" pitchFamily="18" charset="0"/>
                <a:ea typeface="等线" panose="02010600030101010101" pitchFamily="2" charset="-122"/>
                <a:cs typeface="Times" panose="02020603050405020304" pitchFamily="18" charset="0"/>
              </a:rPr>
              <a:pPr marL="0" marR="0" lvl="0" indent="0" algn="ctr" defTabSz="914400" rtl="0" eaLnBrk="1" fontAlgn="auto" latinLnBrk="0" hangingPunct="1">
                <a:lnSpc>
                  <a:spcPct val="100000"/>
                </a:lnSpc>
                <a:spcBef>
                  <a:spcPts val="0"/>
                </a:spcBef>
                <a:spcAft>
                  <a:spcPts val="0"/>
                </a:spcAft>
                <a:buClrTx/>
                <a:buSzTx/>
                <a:buFontTx/>
                <a:buNone/>
                <a:tabLst/>
                <a:defRPr/>
              </a:pPr>
              <a:t>22</a:t>
            </a:fld>
            <a:endParaRPr kumimoji="0" lang="zh-CN" altLang="en-US" sz="1400" b="1" i="0" u="none" strike="noStrike" kern="1200" cap="none" spc="0" normalizeH="0" baseline="0" noProof="0" dirty="0">
              <a:ln>
                <a:noFill/>
              </a:ln>
              <a:solidFill>
                <a:prstClr val="white"/>
              </a:solidFill>
              <a:effectLst/>
              <a:uLnTx/>
              <a:uFillTx/>
              <a:latin typeface="Constantia" panose="02030602050306030303" pitchFamily="18" charset="0"/>
              <a:ea typeface="等线" panose="02010600030101010101" pitchFamily="2" charset="-122"/>
              <a:cs typeface="Times" panose="02020603050405020304" pitchFamily="18" charset="0"/>
            </a:endParaRPr>
          </a:p>
        </p:txBody>
      </p:sp>
      <p:pic>
        <p:nvPicPr>
          <p:cNvPr id="44" name="图片 4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90829" y="204228"/>
            <a:ext cx="3323471" cy="570629"/>
          </a:xfrm>
          <a:prstGeom prst="rect">
            <a:avLst/>
          </a:prstGeom>
        </p:spPr>
      </p:pic>
      <p:sp>
        <p:nvSpPr>
          <p:cNvPr id="2" name="文本框 1">
            <a:extLst>
              <a:ext uri="{FF2B5EF4-FFF2-40B4-BE49-F238E27FC236}">
                <a16:creationId xmlns:a16="http://schemas.microsoft.com/office/drawing/2014/main" id="{C37DBAEA-0C8A-070B-E5C4-EDDF37A9AB22}"/>
              </a:ext>
            </a:extLst>
          </p:cNvPr>
          <p:cNvSpPr txBox="1"/>
          <p:nvPr/>
        </p:nvSpPr>
        <p:spPr>
          <a:xfrm>
            <a:off x="643146" y="1443841"/>
            <a:ext cx="11010590" cy="409342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3200" b="1" dirty="0">
                <a:solidFill>
                  <a:srgbClr val="4747BA"/>
                </a:solidFill>
                <a:latin typeface="Constantia" panose="02030602050306030303" pitchFamily="18" charset="0"/>
                <a:ea typeface="腾讯体 W3" panose="020C04030202040F0204" pitchFamily="34" charset="-122"/>
                <a:cs typeface="Times" panose="02020603050405020304" pitchFamily="18" charset="0"/>
              </a:rPr>
              <a:t>Transformer</a:t>
            </a:r>
            <a:r>
              <a:rPr lang="zh-CN" altLang="en-US" sz="3200" b="1" dirty="0">
                <a:solidFill>
                  <a:srgbClr val="4747BA"/>
                </a:solidFill>
                <a:latin typeface="Constantia" panose="02030602050306030303" pitchFamily="18" charset="0"/>
                <a:ea typeface="腾讯体 W3" panose="020C04030202040F0204" pitchFamily="34" charset="-122"/>
                <a:cs typeface="Times" panose="02020603050405020304" pitchFamily="18" charset="0"/>
              </a:rPr>
              <a:t>架构的模型有下述两个局限：</a:t>
            </a:r>
            <a:endParaRPr lang="en-US" altLang="zh-CN" sz="3200" b="1" dirty="0">
              <a:solidFill>
                <a:srgbClr val="4747BA"/>
              </a:solidFill>
              <a:latin typeface="Constantia" panose="02030602050306030303" pitchFamily="18" charset="0"/>
              <a:ea typeface="腾讯体 W3" panose="020C04030202040F0204" pitchFamily="34" charset="-122"/>
              <a:cs typeface="Times"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2400" b="1" i="0" u="none" strike="noStrike" kern="1200" cap="none" spc="0" normalizeH="0" baseline="0" noProof="0" dirty="0">
              <a:ln>
                <a:noFill/>
              </a:ln>
              <a:solidFill>
                <a:srgbClr val="4747BA"/>
              </a:solidFill>
              <a:effectLst/>
              <a:uLnTx/>
              <a:uFillTx/>
              <a:latin typeface="Constantia" panose="02030602050306030303" pitchFamily="18" charset="0"/>
              <a:ea typeface="腾讯体 W3" panose="020C04030202040F0204" pitchFamily="34" charset="-122"/>
              <a:cs typeface="Times" panose="02020603050405020304" pitchFamily="18" charset="0"/>
            </a:endParaRPr>
          </a:p>
          <a:p>
            <a:pPr marL="457200" marR="0" lvl="0" indent="-457200" algn="l" defTabSz="914400" rtl="0" eaLnBrk="1" fontAlgn="auto" latinLnBrk="0" hangingPunct="1">
              <a:lnSpc>
                <a:spcPct val="100000"/>
              </a:lnSpc>
              <a:spcBef>
                <a:spcPts val="0"/>
              </a:spcBef>
              <a:spcAft>
                <a:spcPts val="0"/>
              </a:spcAft>
              <a:buClrTx/>
              <a:buSzTx/>
              <a:buFontTx/>
              <a:buAutoNum type="arabicPeriod"/>
              <a:tabLst/>
              <a:defRPr/>
            </a:pPr>
            <a:r>
              <a:rPr kumimoji="0" lang="zh-CN" altLang="en-US" sz="2000" b="1" i="0" u="none" strike="noStrike" kern="1200" cap="none" spc="0" normalizeH="0" baseline="0" noProof="0" dirty="0">
                <a:ln>
                  <a:noFill/>
                </a:ln>
                <a:solidFill>
                  <a:srgbClr val="FF0000"/>
                </a:solidFill>
                <a:effectLst/>
                <a:uLnTx/>
                <a:uFillTx/>
                <a:latin typeface="Constantia" panose="02030602050306030303" pitchFamily="18" charset="0"/>
                <a:ea typeface="腾讯体 W3" panose="020C04030202040F0204" pitchFamily="34" charset="-122"/>
                <a:cs typeface="Times" panose="02020603050405020304" pitchFamily="18" charset="0"/>
              </a:rPr>
              <a:t>计算复杂度问题</a:t>
            </a:r>
            <a:r>
              <a:rPr kumimoji="0" lang="zh-CN" altLang="en-US" sz="2000" b="1" i="0" u="none" strike="noStrike" kern="1200" cap="none" spc="0" normalizeH="0" baseline="0" noProof="0" dirty="0">
                <a:ln>
                  <a:noFill/>
                </a:ln>
                <a:effectLst/>
                <a:uLnTx/>
                <a:uFillTx/>
                <a:latin typeface="Constantia" panose="02030602050306030303" pitchFamily="18" charset="0"/>
                <a:ea typeface="腾讯体 W3" panose="020C04030202040F0204" pitchFamily="34" charset="-122"/>
                <a:cs typeface="Times" panose="02020603050405020304" pitchFamily="18" charset="0"/>
              </a:rPr>
              <a:t>。</a:t>
            </a:r>
            <a:r>
              <a:rPr lang="en-US" altLang="zh-CN" sz="2000" b="1" dirty="0">
                <a:latin typeface="Constantia" panose="02030602050306030303" pitchFamily="18" charset="0"/>
                <a:ea typeface="腾讯体 W3" panose="020C04030202040F0204" pitchFamily="34" charset="-122"/>
                <a:cs typeface="Times" panose="02020603050405020304" pitchFamily="18" charset="0"/>
              </a:rPr>
              <a:t>O</a:t>
            </a:r>
            <a:r>
              <a:rPr lang="zh-CN" altLang="en-US" sz="2000" b="1" dirty="0">
                <a:latin typeface="Constantia" panose="02030602050306030303" pitchFamily="18" charset="0"/>
                <a:ea typeface="腾讯体 W3" panose="020C04030202040F0204" pitchFamily="34" charset="-122"/>
                <a:cs typeface="Times" panose="02020603050405020304" pitchFamily="18" charset="0"/>
              </a:rPr>
              <a:t>（</a:t>
            </a:r>
            <a:r>
              <a:rPr lang="en-US" altLang="zh-CN" sz="2000" b="1" dirty="0">
                <a:latin typeface="Constantia" panose="02030602050306030303" pitchFamily="18" charset="0"/>
                <a:ea typeface="腾讯体 W3" panose="020C04030202040F0204" pitchFamily="34" charset="-122"/>
                <a:cs typeface="Times" panose="02020603050405020304" pitchFamily="18" charset="0"/>
              </a:rPr>
              <a:t>N2</a:t>
            </a:r>
            <a:r>
              <a:rPr lang="zh-CN" altLang="en-US" sz="2000" b="1" dirty="0">
                <a:latin typeface="Constantia" panose="02030602050306030303" pitchFamily="18" charset="0"/>
                <a:ea typeface="腾讯体 W3" panose="020C04030202040F0204" pitchFamily="34" charset="-122"/>
                <a:cs typeface="Times" panose="02020603050405020304" pitchFamily="18" charset="0"/>
              </a:rPr>
              <a:t>）的复杂度带来的是在长序列中的注意力散失，带来性能下降以及计算量的爆炸</a:t>
            </a:r>
            <a:endParaRPr lang="en-US" altLang="zh-CN" sz="2000" b="1" dirty="0">
              <a:latin typeface="Constantia" panose="02030602050306030303" pitchFamily="18" charset="0"/>
              <a:ea typeface="腾讯体 W3" panose="020C04030202040F0204" pitchFamily="34" charset="-122"/>
              <a:cs typeface="Times" panose="02020603050405020304" pitchFamily="18" charset="0"/>
            </a:endParaRP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zh-CN" altLang="en-US" sz="2000" b="1" i="0" u="none" strike="noStrike" kern="1200" cap="none" spc="0" normalizeH="0" baseline="0" noProof="0" dirty="0">
                <a:ln>
                  <a:noFill/>
                </a:ln>
                <a:effectLst/>
                <a:uLnTx/>
                <a:uFillTx/>
                <a:latin typeface="Constantia" panose="02030602050306030303" pitchFamily="18" charset="0"/>
                <a:ea typeface="腾讯体 W3" panose="020C04030202040F0204" pitchFamily="34" charset="-122"/>
                <a:cs typeface="Times" panose="02020603050405020304" pitchFamily="18" charset="0"/>
              </a:rPr>
              <a:t>  </a:t>
            </a:r>
            <a:r>
              <a:rPr kumimoji="0" lang="zh-CN" altLang="en-US" sz="2000" b="1" i="0" u="none" strike="noStrike" kern="1200" cap="none" spc="0" normalizeH="0" baseline="0" noProof="0" dirty="0">
                <a:ln>
                  <a:noFill/>
                </a:ln>
                <a:solidFill>
                  <a:srgbClr val="FF0000"/>
                </a:solidFill>
                <a:effectLst/>
                <a:uLnTx/>
                <a:uFillTx/>
                <a:latin typeface="Constantia" panose="02030602050306030303" pitchFamily="18" charset="0"/>
                <a:ea typeface="腾讯体 W3" panose="020C04030202040F0204" pitchFamily="34" charset="-122"/>
                <a:cs typeface="Times" panose="02020603050405020304" pitchFamily="18" charset="0"/>
              </a:rPr>
              <a:t>可解释性差</a:t>
            </a:r>
            <a:r>
              <a:rPr kumimoji="0" lang="zh-CN" altLang="en-US" sz="2000" b="1" i="0" u="none" strike="noStrike" kern="1200" cap="none" spc="0" normalizeH="0" baseline="0" noProof="0" dirty="0">
                <a:ln>
                  <a:noFill/>
                </a:ln>
                <a:effectLst/>
                <a:uLnTx/>
                <a:uFillTx/>
                <a:latin typeface="Constantia" panose="02030602050306030303" pitchFamily="18" charset="0"/>
                <a:ea typeface="腾讯体 W3" panose="020C04030202040F0204" pitchFamily="34" charset="-122"/>
                <a:cs typeface="Times" panose="02020603050405020304" pitchFamily="18" charset="0"/>
              </a:rPr>
              <a:t>。尽管</a:t>
            </a:r>
            <a:r>
              <a:rPr kumimoji="0" lang="en-US" altLang="zh-CN" sz="2000" b="1" i="0" u="none" strike="noStrike" kern="1200" cap="none" spc="0" normalizeH="0" baseline="0" noProof="0" dirty="0">
                <a:ln>
                  <a:noFill/>
                </a:ln>
                <a:effectLst/>
                <a:uLnTx/>
                <a:uFillTx/>
                <a:latin typeface="Constantia" panose="02030602050306030303" pitchFamily="18" charset="0"/>
                <a:ea typeface="腾讯体 W3" panose="020C04030202040F0204" pitchFamily="34" charset="-122"/>
                <a:cs typeface="Times" panose="02020603050405020304" pitchFamily="18" charset="0"/>
              </a:rPr>
              <a:t>Transformer</a:t>
            </a:r>
            <a:r>
              <a:rPr kumimoji="0" lang="zh-CN" altLang="en-US" sz="2000" b="1" i="0" u="none" strike="noStrike" kern="1200" cap="none" spc="0" normalizeH="0" baseline="0" noProof="0" dirty="0">
                <a:ln>
                  <a:noFill/>
                </a:ln>
                <a:effectLst/>
                <a:uLnTx/>
                <a:uFillTx/>
                <a:latin typeface="Constantia" panose="02030602050306030303" pitchFamily="18" charset="0"/>
                <a:ea typeface="腾讯体 W3" panose="020C04030202040F0204" pitchFamily="34" charset="-122"/>
                <a:cs typeface="Times" panose="02020603050405020304" pitchFamily="18" charset="0"/>
              </a:rPr>
              <a:t>的数学表示比较简单，但是目前仍无法精准理解</a:t>
            </a:r>
            <a:r>
              <a:rPr kumimoji="0" lang="en-US" altLang="zh-CN" sz="2000" b="1" i="0" u="none" strike="noStrike" kern="1200" cap="none" spc="0" normalizeH="0" baseline="0" noProof="0" dirty="0">
                <a:ln>
                  <a:noFill/>
                </a:ln>
                <a:effectLst/>
                <a:uLnTx/>
                <a:uFillTx/>
                <a:latin typeface="Constantia" panose="02030602050306030303" pitchFamily="18" charset="0"/>
                <a:ea typeface="腾讯体 W3" panose="020C04030202040F0204" pitchFamily="34" charset="-122"/>
                <a:cs typeface="Times" panose="02020603050405020304" pitchFamily="18" charset="0"/>
              </a:rPr>
              <a:t>Transformer</a:t>
            </a:r>
            <a:r>
              <a:rPr kumimoji="0" lang="zh-CN" altLang="en-US" sz="2000" b="1" i="0" u="none" strike="noStrike" kern="1200" cap="none" spc="0" normalizeH="0" baseline="0" noProof="0" dirty="0">
                <a:ln>
                  <a:noFill/>
                </a:ln>
                <a:effectLst/>
                <a:uLnTx/>
                <a:uFillTx/>
                <a:latin typeface="Constantia" panose="02030602050306030303" pitchFamily="18" charset="0"/>
                <a:ea typeface="腾讯体 W3" panose="020C04030202040F0204" pitchFamily="34" charset="-122"/>
                <a:cs typeface="Times" panose="02020603050405020304" pitchFamily="18" charset="0"/>
              </a:rPr>
              <a:t>的输出选择</a:t>
            </a:r>
            <a:endParaRPr kumimoji="0" lang="en-US" altLang="zh-CN" sz="2000" b="1" i="0" u="none" strike="noStrike" kern="1200" cap="none" spc="0" normalizeH="0" baseline="0" noProof="0" dirty="0">
              <a:ln>
                <a:noFill/>
              </a:ln>
              <a:effectLst/>
              <a:uLnTx/>
              <a:uFillTx/>
              <a:latin typeface="Constantia" panose="02030602050306030303" pitchFamily="18" charset="0"/>
              <a:ea typeface="腾讯体 W3" panose="020C04030202040F0204" pitchFamily="34" charset="-122"/>
              <a:cs typeface="Times" panose="02020603050405020304" pitchFamily="18" charset="0"/>
            </a:endParaRP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endParaRPr lang="en-US" altLang="zh-CN" sz="2400" b="1" dirty="0">
              <a:latin typeface="Constantia" panose="02030602050306030303" pitchFamily="18" charset="0"/>
              <a:ea typeface="腾讯体 W3" panose="020C04030202040F0204" pitchFamily="34" charset="-122"/>
              <a:cs typeface="Times" panose="02020603050405020304" pitchFamily="18" charset="0"/>
            </a:endParaRPr>
          </a:p>
          <a:p>
            <a:pPr marR="0" lvl="0" algn="l" defTabSz="914400" rtl="0" eaLnBrk="1" fontAlgn="auto" latinLnBrk="0" hangingPunct="1">
              <a:lnSpc>
                <a:spcPct val="100000"/>
              </a:lnSpc>
              <a:spcBef>
                <a:spcPts val="0"/>
              </a:spcBef>
              <a:spcAft>
                <a:spcPts val="0"/>
              </a:spcAft>
              <a:buClrTx/>
              <a:buSzTx/>
              <a:tabLst/>
              <a:defRPr/>
            </a:pPr>
            <a:r>
              <a:rPr kumimoji="0" lang="zh-CN" altLang="en-US" sz="2000" b="1" i="0" u="none" strike="noStrike" kern="1200" cap="none" spc="0" normalizeH="0" baseline="0" noProof="0" dirty="0">
                <a:ln>
                  <a:noFill/>
                </a:ln>
                <a:effectLst/>
                <a:uLnTx/>
                <a:uFillTx/>
                <a:latin typeface="Constantia" panose="02030602050306030303" pitchFamily="18" charset="0"/>
                <a:ea typeface="腾讯体 W3" panose="020C04030202040F0204" pitchFamily="34" charset="-122"/>
                <a:cs typeface="Times" panose="02020603050405020304" pitchFamily="18" charset="0"/>
              </a:rPr>
              <a:t>为了解决</a:t>
            </a:r>
            <a:r>
              <a:rPr kumimoji="0" lang="en-US" altLang="zh-CN" sz="2000" b="1" i="0" u="none" strike="noStrike" kern="1200" cap="none" spc="0" normalizeH="0" baseline="0" noProof="0" dirty="0">
                <a:ln>
                  <a:noFill/>
                </a:ln>
                <a:effectLst/>
                <a:uLnTx/>
                <a:uFillTx/>
                <a:latin typeface="Constantia" panose="02030602050306030303" pitchFamily="18" charset="0"/>
                <a:ea typeface="腾讯体 W3" panose="020C04030202040F0204" pitchFamily="34" charset="-122"/>
                <a:cs typeface="Times" panose="02020603050405020304" pitchFamily="18" charset="0"/>
              </a:rPr>
              <a:t>Transformer</a:t>
            </a:r>
            <a:r>
              <a:rPr kumimoji="0" lang="zh-CN" altLang="en-US" sz="2000" b="1" i="0" u="none" strike="noStrike" kern="1200" cap="none" spc="0" normalizeH="0" baseline="0" noProof="0" dirty="0">
                <a:ln>
                  <a:noFill/>
                </a:ln>
                <a:effectLst/>
                <a:uLnTx/>
                <a:uFillTx/>
                <a:latin typeface="Constantia" panose="02030602050306030303" pitchFamily="18" charset="0"/>
                <a:ea typeface="腾讯体 W3" panose="020C04030202040F0204" pitchFamily="34" charset="-122"/>
                <a:cs typeface="Times" panose="02020603050405020304" pitchFamily="18" charset="0"/>
              </a:rPr>
              <a:t>的这类问题，各种架构变体涌现（参考前面讲的</a:t>
            </a:r>
            <a:r>
              <a:rPr kumimoji="0" lang="en-US" altLang="zh-CN" sz="2000" b="1" i="0" u="none" strike="noStrike" kern="1200" cap="none" spc="0" normalizeH="0" baseline="0" noProof="0" dirty="0" err="1">
                <a:ln>
                  <a:noFill/>
                </a:ln>
                <a:effectLst/>
                <a:uLnTx/>
                <a:uFillTx/>
                <a:latin typeface="Constantia" panose="02030602050306030303" pitchFamily="18" charset="0"/>
                <a:ea typeface="腾讯体 W3" panose="020C04030202040F0204" pitchFamily="34" charset="-122"/>
                <a:cs typeface="Times" panose="02020603050405020304" pitchFamily="18" charset="0"/>
              </a:rPr>
              <a:t>iTransformer</a:t>
            </a:r>
            <a:r>
              <a:rPr kumimoji="0" lang="zh-CN" altLang="en-US" sz="2000" b="1" i="0" u="none" strike="noStrike" kern="1200" cap="none" spc="0" normalizeH="0" baseline="0" noProof="0" dirty="0">
                <a:ln>
                  <a:noFill/>
                </a:ln>
                <a:effectLst/>
                <a:uLnTx/>
                <a:uFillTx/>
                <a:latin typeface="Constantia" panose="02030602050306030303" pitchFamily="18" charset="0"/>
                <a:ea typeface="腾讯体 W3" panose="020C04030202040F0204" pitchFamily="34" charset="-122"/>
                <a:cs typeface="Times" panose="02020603050405020304" pitchFamily="18" charset="0"/>
              </a:rPr>
              <a:t>）</a:t>
            </a:r>
            <a:r>
              <a:rPr kumimoji="0" lang="en-US" altLang="zh-CN" sz="2000" b="1" i="0" u="none" strike="noStrike" kern="1200" cap="none" spc="0" normalizeH="0" baseline="0" noProof="0" dirty="0">
                <a:ln>
                  <a:noFill/>
                </a:ln>
                <a:effectLst/>
                <a:uLnTx/>
                <a:uFillTx/>
                <a:latin typeface="Constantia" panose="02030602050306030303" pitchFamily="18" charset="0"/>
                <a:ea typeface="腾讯体 W3" panose="020C04030202040F0204" pitchFamily="34" charset="-122"/>
                <a:cs typeface="Times" panose="02020603050405020304" pitchFamily="18" charset="0"/>
              </a:rPr>
              <a:t>,</a:t>
            </a:r>
            <a:r>
              <a:rPr lang="zh-CN" altLang="en-US" sz="2000" b="1" dirty="0">
                <a:latin typeface="Constantia" panose="02030602050306030303" pitchFamily="18" charset="0"/>
                <a:ea typeface="腾讯体 W3" panose="020C04030202040F0204" pitchFamily="34" charset="-122"/>
                <a:cs typeface="Times" panose="02020603050405020304" pitchFamily="18" charset="0"/>
              </a:rPr>
              <a:t>但是往往这类解决方案会降低框架在其他方面的原有优点，或者在实践中效果不佳。</a:t>
            </a:r>
            <a:endParaRPr lang="en-US" altLang="zh-CN" sz="2000" b="1" dirty="0">
              <a:latin typeface="Constantia" panose="02030602050306030303" pitchFamily="18" charset="0"/>
              <a:ea typeface="腾讯体 W3" panose="020C04030202040F0204" pitchFamily="34" charset="-122"/>
              <a:cs typeface="Times" panose="02020603050405020304" pitchFamily="18" charset="0"/>
            </a:endParaRPr>
          </a:p>
          <a:p>
            <a:pPr marR="0" lvl="0" algn="l" defTabSz="914400" rtl="0" eaLnBrk="1" fontAlgn="auto" latinLnBrk="0" hangingPunct="1">
              <a:lnSpc>
                <a:spcPct val="100000"/>
              </a:lnSpc>
              <a:spcBef>
                <a:spcPts val="0"/>
              </a:spcBef>
              <a:spcAft>
                <a:spcPts val="0"/>
              </a:spcAft>
              <a:buClrTx/>
              <a:buSzTx/>
              <a:tabLst/>
              <a:defRPr/>
            </a:pPr>
            <a:endParaRPr kumimoji="0" lang="en-US" altLang="zh-CN" sz="2000" b="1" i="0" u="none" strike="noStrike" kern="1200" cap="none" spc="0" normalizeH="0" baseline="0" noProof="0" dirty="0">
              <a:ln>
                <a:noFill/>
              </a:ln>
              <a:effectLst/>
              <a:uLnTx/>
              <a:uFillTx/>
              <a:latin typeface="Constantia" panose="02030602050306030303" pitchFamily="18" charset="0"/>
              <a:ea typeface="腾讯体 W3" panose="020C04030202040F0204" pitchFamily="34" charset="-122"/>
              <a:cs typeface="Times" panose="02020603050405020304" pitchFamily="18" charset="0"/>
            </a:endParaRPr>
          </a:p>
          <a:p>
            <a:pPr marR="0" lvl="0" algn="l" defTabSz="914400" rtl="0" eaLnBrk="1" fontAlgn="auto" latinLnBrk="0" hangingPunct="1">
              <a:lnSpc>
                <a:spcPct val="100000"/>
              </a:lnSpc>
              <a:spcBef>
                <a:spcPts val="0"/>
              </a:spcBef>
              <a:spcAft>
                <a:spcPts val="0"/>
              </a:spcAft>
              <a:buClrTx/>
              <a:buSzTx/>
              <a:tabLst/>
              <a:defRPr/>
            </a:pPr>
            <a:r>
              <a:rPr kumimoji="0" lang="zh-CN" altLang="en-US" sz="2000" b="1" i="0" u="none" strike="noStrike" kern="1200" cap="none" spc="0" normalizeH="0" baseline="0" noProof="0" dirty="0">
                <a:ln>
                  <a:noFill/>
                </a:ln>
                <a:effectLst/>
                <a:uLnTx/>
                <a:uFillTx/>
                <a:latin typeface="Constantia" panose="02030602050306030303" pitchFamily="18" charset="0"/>
                <a:ea typeface="腾讯体 W3" panose="020C04030202040F0204" pitchFamily="34" charset="-122"/>
                <a:cs typeface="Times" panose="02020603050405020304" pitchFamily="18" charset="0"/>
              </a:rPr>
              <a:t>另一个研究前景就是去开发全新于</a:t>
            </a:r>
            <a:r>
              <a:rPr kumimoji="0" lang="en-US" altLang="zh-CN" sz="2000" b="1" i="0" u="none" strike="noStrike" kern="1200" cap="none" spc="0" normalizeH="0" baseline="0" noProof="0" dirty="0">
                <a:ln>
                  <a:noFill/>
                </a:ln>
                <a:effectLst/>
                <a:uLnTx/>
                <a:uFillTx/>
                <a:latin typeface="Constantia" panose="02030602050306030303" pitchFamily="18" charset="0"/>
                <a:ea typeface="腾讯体 W3" panose="020C04030202040F0204" pitchFamily="34" charset="-122"/>
                <a:cs typeface="Times" panose="02020603050405020304" pitchFamily="18" charset="0"/>
              </a:rPr>
              <a:t>Transformer</a:t>
            </a:r>
            <a:r>
              <a:rPr kumimoji="0" lang="zh-CN" altLang="en-US" sz="2000" b="1" i="0" u="none" strike="noStrike" kern="1200" cap="none" spc="0" normalizeH="0" baseline="0" noProof="0" dirty="0">
                <a:ln>
                  <a:noFill/>
                </a:ln>
                <a:effectLst/>
                <a:uLnTx/>
                <a:uFillTx/>
                <a:latin typeface="Constantia" panose="02030602050306030303" pitchFamily="18" charset="0"/>
                <a:ea typeface="腾讯体 W3" panose="020C04030202040F0204" pitchFamily="34" charset="-122"/>
                <a:cs typeface="Times" panose="02020603050405020304" pitchFamily="18" charset="0"/>
              </a:rPr>
              <a:t>的框架。</a:t>
            </a:r>
            <a:r>
              <a:rPr kumimoji="0" lang="en-US" altLang="zh-CN" sz="2000" b="1" i="0" u="none" strike="noStrike" kern="1200" cap="none" spc="0" normalizeH="0" baseline="0" noProof="0" dirty="0">
                <a:ln>
                  <a:noFill/>
                </a:ln>
                <a:effectLst/>
                <a:uLnTx/>
                <a:uFillTx/>
                <a:latin typeface="Constantia" panose="02030602050306030303" pitchFamily="18" charset="0"/>
                <a:ea typeface="腾讯体 W3" panose="020C04030202040F0204" pitchFamily="34" charset="-122"/>
                <a:cs typeface="Times" panose="02020603050405020304" pitchFamily="18" charset="0"/>
              </a:rPr>
              <a:t>Mamba</a:t>
            </a:r>
            <a:r>
              <a:rPr lang="zh-CN" altLang="en-US" sz="2000" b="1" dirty="0">
                <a:latin typeface="Constantia" panose="02030602050306030303" pitchFamily="18" charset="0"/>
                <a:ea typeface="腾讯体 W3" panose="020C04030202040F0204" pitchFamily="34" charset="-122"/>
                <a:cs typeface="Times" panose="02020603050405020304" pitchFamily="18" charset="0"/>
              </a:rPr>
              <a:t>就是在此基础上进行的研发。</a:t>
            </a:r>
            <a:endParaRPr kumimoji="0" lang="en-US" altLang="zh-CN" sz="1600" b="1" i="0" u="none" strike="noStrike" kern="1200" cap="none" spc="0" normalizeH="0" baseline="0" noProof="0" dirty="0">
              <a:ln>
                <a:noFill/>
              </a:ln>
              <a:effectLst/>
              <a:uLnTx/>
              <a:uFillTx/>
              <a:latin typeface="Constantia" panose="02030602050306030303" pitchFamily="18" charset="0"/>
              <a:ea typeface="腾讯体 W3" panose="020C04030202040F0204" pitchFamily="34" charset="-122"/>
              <a:cs typeface="Times"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4747BA"/>
                </a:solidFill>
                <a:effectLst/>
                <a:uLnTx/>
                <a:uFillTx/>
                <a:latin typeface="Constantia" panose="02030602050306030303" pitchFamily="18" charset="0"/>
                <a:ea typeface="腾讯体 W3" panose="020C04030202040F0204" pitchFamily="34" charset="-122"/>
                <a:cs typeface="Times" panose="02020603050405020304" pitchFamily="18" charset="0"/>
              </a:rPr>
              <a:t>	</a:t>
            </a:r>
            <a:endParaRPr kumimoji="0" lang="en-US" altLang="zh-CN" sz="2400" b="1" i="0" u="none" strike="noStrike" kern="1200" cap="none" spc="0" normalizeH="0" baseline="0" noProof="0" dirty="0">
              <a:ln>
                <a:noFill/>
              </a:ln>
              <a:solidFill>
                <a:srgbClr val="4747BA"/>
              </a:solidFill>
              <a:effectLst/>
              <a:uLnTx/>
              <a:uFillTx/>
              <a:latin typeface="Constantia" panose="02030602050306030303" pitchFamily="18" charset="0"/>
              <a:ea typeface="腾讯体 W3" panose="020C04030202040F0204" pitchFamily="34" charset="-122"/>
              <a:cs typeface="Times" panose="02020603050405020304" pitchFamily="18" charset="0"/>
            </a:endParaRPr>
          </a:p>
        </p:txBody>
      </p:sp>
    </p:spTree>
    <p:extLst>
      <p:ext uri="{BB962C8B-B14F-4D97-AF65-F5344CB8AC3E}">
        <p14:creationId xmlns:p14="http://schemas.microsoft.com/office/powerpoint/2010/main" val="3245913625"/>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a:extLst>
              <a:ext uri="{FF2B5EF4-FFF2-40B4-BE49-F238E27FC236}">
                <a16:creationId xmlns:a16="http://schemas.microsoft.com/office/drawing/2014/main" id="{B8CED823-FFFD-4AA2-9092-D8FBE51CAEB8}"/>
              </a:ext>
            </a:extLst>
          </p:cNvPr>
          <p:cNvSpPr/>
          <p:nvPr/>
        </p:nvSpPr>
        <p:spPr>
          <a:xfrm>
            <a:off x="0" y="6522720"/>
            <a:ext cx="4267200" cy="335280"/>
          </a:xfrm>
          <a:prstGeom prst="rect">
            <a:avLst/>
          </a:prstGeom>
          <a:solidFill>
            <a:srgbClr val="4747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a:extLst>
              <a:ext uri="{FF2B5EF4-FFF2-40B4-BE49-F238E27FC236}">
                <a16:creationId xmlns:a16="http://schemas.microsoft.com/office/drawing/2014/main" id="{AE30AF1C-CA8E-427B-9DBA-C8AB565AFF38}"/>
              </a:ext>
            </a:extLst>
          </p:cNvPr>
          <p:cNvSpPr/>
          <p:nvPr/>
        </p:nvSpPr>
        <p:spPr>
          <a:xfrm>
            <a:off x="4267200" y="6522720"/>
            <a:ext cx="4267200" cy="335280"/>
          </a:xfrm>
          <a:prstGeom prst="rect">
            <a:avLst/>
          </a:prstGeom>
          <a:solidFill>
            <a:srgbClr val="8484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a:extLst>
              <a:ext uri="{FF2B5EF4-FFF2-40B4-BE49-F238E27FC236}">
                <a16:creationId xmlns:a16="http://schemas.microsoft.com/office/drawing/2014/main" id="{287E9C25-FEFC-4DB2-BBD6-EAB98C4DEA1E}"/>
              </a:ext>
            </a:extLst>
          </p:cNvPr>
          <p:cNvSpPr/>
          <p:nvPr/>
        </p:nvSpPr>
        <p:spPr>
          <a:xfrm>
            <a:off x="8534400" y="6522720"/>
            <a:ext cx="3657600" cy="335280"/>
          </a:xfrm>
          <a:prstGeom prst="rect">
            <a:avLst/>
          </a:prstGeom>
          <a:solidFill>
            <a:srgbClr val="ADADE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600" dirty="0">
              <a:solidFill>
                <a:schemeClr val="bg1"/>
              </a:solidFill>
              <a:latin typeface="Constantia" panose="02030602050306030303" pitchFamily="18" charset="0"/>
            </a:endParaRPr>
          </a:p>
        </p:txBody>
      </p:sp>
      <p:sp>
        <p:nvSpPr>
          <p:cNvPr id="24" name="日期占位符 7">
            <a:extLst>
              <a:ext uri="{FF2B5EF4-FFF2-40B4-BE49-F238E27FC236}">
                <a16:creationId xmlns:a16="http://schemas.microsoft.com/office/drawing/2014/main" id="{A472F3E3-BF27-4214-96FF-F1674F8CACD2}"/>
              </a:ext>
            </a:extLst>
          </p:cNvPr>
          <p:cNvSpPr>
            <a:spLocks noGrp="1"/>
          </p:cNvSpPr>
          <p:nvPr>
            <p:ph type="dt" sz="half" idx="10"/>
          </p:nvPr>
        </p:nvSpPr>
        <p:spPr>
          <a:xfrm>
            <a:off x="1209907" y="6494974"/>
            <a:ext cx="1847385" cy="365125"/>
          </a:xfrm>
        </p:spPr>
        <p:txBody>
          <a:bodyPr/>
          <a:lstStyle/>
          <a:p>
            <a:r>
              <a:rPr lang="en-US" altLang="zh-CN" sz="1400" b="1" dirty="0">
                <a:solidFill>
                  <a:schemeClr val="bg1"/>
                </a:solidFill>
                <a:latin typeface="Constantia" panose="02030602050306030303" pitchFamily="18" charset="0"/>
                <a:cs typeface="Times" panose="02020603050405020304" pitchFamily="18" charset="0"/>
              </a:rPr>
              <a:t>April 24, 2024</a:t>
            </a:r>
            <a:endParaRPr lang="zh-CN" altLang="en-US" sz="1400" b="1" dirty="0">
              <a:solidFill>
                <a:schemeClr val="bg1"/>
              </a:solidFill>
              <a:latin typeface="Constantia" panose="02030602050306030303" pitchFamily="18" charset="0"/>
              <a:cs typeface="Times" panose="02020603050405020304" pitchFamily="18" charset="0"/>
            </a:endParaRPr>
          </a:p>
        </p:txBody>
      </p:sp>
      <p:sp>
        <p:nvSpPr>
          <p:cNvPr id="25" name="Fußzeilenplatzhalter 4">
            <a:extLst>
              <a:ext uri="{FF2B5EF4-FFF2-40B4-BE49-F238E27FC236}">
                <a16:creationId xmlns:a16="http://schemas.microsoft.com/office/drawing/2014/main" id="{74159A29-4F5F-4065-934C-13F30643D46E}"/>
              </a:ext>
            </a:extLst>
          </p:cNvPr>
          <p:cNvSpPr>
            <a:spLocks noGrp="1"/>
          </p:cNvSpPr>
          <p:nvPr>
            <p:ph type="ftr" sz="quarter" idx="11"/>
          </p:nvPr>
        </p:nvSpPr>
        <p:spPr>
          <a:xfrm>
            <a:off x="4095916" y="6553437"/>
            <a:ext cx="4520431" cy="273844"/>
          </a:xfrm>
        </p:spPr>
        <p:txBody>
          <a:bodyPr/>
          <a:lstStyle/>
          <a:p>
            <a:r>
              <a:rPr lang="en-US" altLang="zh-CN" sz="1400" b="1" dirty="0">
                <a:solidFill>
                  <a:schemeClr val="bg1"/>
                </a:solidFill>
                <a:latin typeface="Constantia" panose="02030602050306030303" pitchFamily="18" charset="0"/>
              </a:rPr>
              <a:t>Zero Zhao | HUST </a:t>
            </a:r>
            <a:endParaRPr lang="zh-CN" altLang="en-US" sz="1400" b="1" dirty="0">
              <a:solidFill>
                <a:schemeClr val="bg1"/>
              </a:solidFill>
              <a:latin typeface="Constantia" panose="02030602050306030303" pitchFamily="18" charset="0"/>
            </a:endParaRPr>
          </a:p>
        </p:txBody>
      </p:sp>
      <p:cxnSp>
        <p:nvCxnSpPr>
          <p:cNvPr id="26" name="直接连接符 25">
            <a:extLst>
              <a:ext uri="{FF2B5EF4-FFF2-40B4-BE49-F238E27FC236}">
                <a16:creationId xmlns:a16="http://schemas.microsoft.com/office/drawing/2014/main" id="{2C0A00E8-DC77-4A26-A219-150776549D88}"/>
              </a:ext>
            </a:extLst>
          </p:cNvPr>
          <p:cNvCxnSpPr/>
          <p:nvPr/>
        </p:nvCxnSpPr>
        <p:spPr>
          <a:xfrm>
            <a:off x="385590" y="859531"/>
            <a:ext cx="11479576" cy="0"/>
          </a:xfrm>
          <a:prstGeom prst="line">
            <a:avLst/>
          </a:prstGeom>
          <a:ln w="38100">
            <a:solidFill>
              <a:srgbClr val="4747BA"/>
            </a:solidFill>
          </a:ln>
        </p:spPr>
        <p:style>
          <a:lnRef idx="1">
            <a:schemeClr val="accent1"/>
          </a:lnRef>
          <a:fillRef idx="0">
            <a:schemeClr val="accent1"/>
          </a:fillRef>
          <a:effectRef idx="0">
            <a:schemeClr val="accent1"/>
          </a:effectRef>
          <a:fontRef idx="minor">
            <a:schemeClr val="tx1"/>
          </a:fontRef>
        </p:style>
      </p:cxnSp>
      <p:sp>
        <p:nvSpPr>
          <p:cNvPr id="19" name="文本框 18">
            <a:extLst>
              <a:ext uri="{FF2B5EF4-FFF2-40B4-BE49-F238E27FC236}">
                <a16:creationId xmlns:a16="http://schemas.microsoft.com/office/drawing/2014/main" id="{3B78C344-5CA5-0040-BEE1-94109FE221CD}"/>
              </a:ext>
            </a:extLst>
          </p:cNvPr>
          <p:cNvSpPr txBox="1"/>
          <p:nvPr/>
        </p:nvSpPr>
        <p:spPr>
          <a:xfrm>
            <a:off x="441124" y="182481"/>
            <a:ext cx="6798981" cy="646331"/>
          </a:xfrm>
          <a:prstGeom prst="rect">
            <a:avLst/>
          </a:prstGeom>
          <a:noFill/>
        </p:spPr>
        <p:txBody>
          <a:bodyPr wrap="square" rtlCol="0">
            <a:spAutoFit/>
          </a:bodyPr>
          <a:lstStyle/>
          <a:p>
            <a:pPr lvl="0">
              <a:lnSpc>
                <a:spcPct val="90000"/>
              </a:lnSpc>
              <a:spcBef>
                <a:spcPts val="1000"/>
              </a:spcBef>
              <a:defRPr/>
            </a:pPr>
            <a:r>
              <a:rPr lang="en-US" altLang="zh-CN" sz="4000" b="1" dirty="0">
                <a:solidFill>
                  <a:srgbClr val="4747BA"/>
                </a:solidFill>
                <a:latin typeface="Constantia" panose="02030602050306030303" pitchFamily="18" charset="0"/>
                <a:ea typeface="腾讯体 W3" panose="020C04030202040F0204" pitchFamily="34" charset="-122"/>
                <a:cs typeface="Times" panose="02020603050405020304" pitchFamily="18" charset="0"/>
              </a:rPr>
              <a:t>Mamba </a:t>
            </a:r>
            <a:endParaRPr lang="zh-CN" altLang="en-US" sz="4000" b="1" dirty="0">
              <a:solidFill>
                <a:srgbClr val="4747BA"/>
              </a:solidFill>
              <a:latin typeface="Constantia" panose="02030602050306030303" pitchFamily="18" charset="0"/>
              <a:ea typeface="腾讯体 W3" panose="020C04030202040F0204" pitchFamily="34" charset="-122"/>
              <a:cs typeface="Times" panose="02020603050405020304" pitchFamily="18" charset="0"/>
            </a:endParaRPr>
          </a:p>
        </p:txBody>
      </p:sp>
      <p:pic>
        <p:nvPicPr>
          <p:cNvPr id="23" name="图片 22">
            <a:extLst>
              <a:ext uri="{FF2B5EF4-FFF2-40B4-BE49-F238E27FC236}">
                <a16:creationId xmlns:a16="http://schemas.microsoft.com/office/drawing/2014/main" id="{C59D9062-D538-4E10-A387-AAFC9F1C806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4063" y="218980"/>
            <a:ext cx="730337" cy="556270"/>
          </a:xfrm>
          <a:prstGeom prst="rect">
            <a:avLst/>
          </a:prstGeom>
        </p:spPr>
      </p:pic>
      <p:sp>
        <p:nvSpPr>
          <p:cNvPr id="14" name="灯片编号占位符 8">
            <a:extLst>
              <a:ext uri="{FF2B5EF4-FFF2-40B4-BE49-F238E27FC236}">
                <a16:creationId xmlns:a16="http://schemas.microsoft.com/office/drawing/2014/main" id="{CBDE027A-9753-BE4F-9E92-B646C7AB4689}"/>
              </a:ext>
            </a:extLst>
          </p:cNvPr>
          <p:cNvSpPr>
            <a:spLocks noGrp="1"/>
          </p:cNvSpPr>
          <p:nvPr>
            <p:ph type="sldNum" sz="quarter" idx="12"/>
          </p:nvPr>
        </p:nvSpPr>
        <p:spPr>
          <a:xfrm>
            <a:off x="9847869" y="6405035"/>
            <a:ext cx="809393" cy="545001"/>
          </a:xfrm>
        </p:spPr>
        <p:txBody>
          <a:bodyPr/>
          <a:lstStyle/>
          <a:p>
            <a:pPr algn="ctr"/>
            <a:fld id="{152851E7-9224-42D2-A4FF-119762E40804}" type="slidenum">
              <a:rPr lang="zh-CN" altLang="en-US" sz="1400" b="1" smtClean="0">
                <a:solidFill>
                  <a:schemeClr val="bg1"/>
                </a:solidFill>
                <a:latin typeface="Constantia" panose="02030602050306030303" pitchFamily="18" charset="0"/>
                <a:cs typeface="Times" panose="02020603050405020304" pitchFamily="18" charset="0"/>
              </a:rPr>
              <a:pPr algn="ctr"/>
              <a:t>23</a:t>
            </a:fld>
            <a:endParaRPr lang="zh-CN" altLang="en-US" sz="1400" b="1" dirty="0">
              <a:solidFill>
                <a:schemeClr val="bg1"/>
              </a:solidFill>
              <a:latin typeface="Constantia" panose="02030602050306030303" pitchFamily="18" charset="0"/>
              <a:cs typeface="Times" panose="02020603050405020304" pitchFamily="18" charset="0"/>
            </a:endParaRPr>
          </a:p>
        </p:txBody>
      </p:sp>
      <p:pic>
        <p:nvPicPr>
          <p:cNvPr id="44" name="图片 4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90829" y="204228"/>
            <a:ext cx="3323471" cy="570629"/>
          </a:xfrm>
          <a:prstGeom prst="rect">
            <a:avLst/>
          </a:prstGeom>
        </p:spPr>
      </p:pic>
      <p:sp>
        <p:nvSpPr>
          <p:cNvPr id="2" name="文本框 1">
            <a:extLst>
              <a:ext uri="{FF2B5EF4-FFF2-40B4-BE49-F238E27FC236}">
                <a16:creationId xmlns:a16="http://schemas.microsoft.com/office/drawing/2014/main" id="{C37DBAEA-0C8A-070B-E5C4-EDDF37A9AB22}"/>
              </a:ext>
            </a:extLst>
          </p:cNvPr>
          <p:cNvSpPr txBox="1"/>
          <p:nvPr/>
        </p:nvSpPr>
        <p:spPr>
          <a:xfrm>
            <a:off x="665449" y="1122182"/>
            <a:ext cx="9306127" cy="3539430"/>
          </a:xfrm>
          <a:prstGeom prst="rect">
            <a:avLst/>
          </a:prstGeom>
          <a:noFill/>
        </p:spPr>
        <p:txBody>
          <a:bodyPr wrap="square">
            <a:spAutoFit/>
          </a:bodyPr>
          <a:lstStyle/>
          <a:p>
            <a:r>
              <a:rPr lang="zh-CN" altLang="en-US" sz="3200" b="1" dirty="0">
                <a:solidFill>
                  <a:srgbClr val="4747BA"/>
                </a:solidFill>
                <a:latin typeface="Constantia" panose="02030602050306030303" pitchFamily="18" charset="0"/>
                <a:ea typeface="腾讯体 W3" panose="020C04030202040F0204" pitchFamily="34" charset="-122"/>
                <a:cs typeface="Times" panose="02020603050405020304" pitchFamily="18" charset="0"/>
              </a:rPr>
              <a:t>前置知识</a:t>
            </a:r>
            <a:endParaRPr lang="en-US" altLang="zh-CN" sz="3200" b="1" dirty="0">
              <a:solidFill>
                <a:srgbClr val="4747BA"/>
              </a:solidFill>
              <a:latin typeface="Constantia" panose="02030602050306030303" pitchFamily="18" charset="0"/>
              <a:ea typeface="腾讯体 W3" panose="020C04030202040F0204" pitchFamily="34" charset="-122"/>
              <a:cs typeface="Times" panose="02020603050405020304" pitchFamily="18" charset="0"/>
            </a:endParaRPr>
          </a:p>
          <a:p>
            <a:endParaRPr lang="en-US" altLang="zh-CN" sz="3200" b="1" dirty="0">
              <a:solidFill>
                <a:srgbClr val="4747BA"/>
              </a:solidFill>
              <a:latin typeface="Constantia" panose="02030602050306030303" pitchFamily="18" charset="0"/>
              <a:ea typeface="腾讯体 W3" panose="020C04030202040F0204" pitchFamily="34" charset="-122"/>
              <a:cs typeface="Times" panose="02020603050405020304" pitchFamily="18" charset="0"/>
            </a:endParaRPr>
          </a:p>
          <a:p>
            <a:pPr marL="457200" indent="-457200">
              <a:buFont typeface="Wingdings" panose="05000000000000000000" pitchFamily="2" charset="2"/>
              <a:buChar char="p"/>
            </a:pPr>
            <a:r>
              <a:rPr lang="en-US" altLang="zh-CN" sz="2800" b="1" dirty="0">
                <a:latin typeface="Constantia" panose="02030602050306030303" pitchFamily="18" charset="0"/>
                <a:ea typeface="腾讯体 W3" panose="020C04030202040F0204" pitchFamily="34" charset="-122"/>
                <a:cs typeface="Times" panose="02020603050405020304" pitchFamily="18" charset="0"/>
              </a:rPr>
              <a:t>	SSM</a:t>
            </a:r>
            <a:r>
              <a:rPr lang="zh-CN" altLang="en-US" sz="2800" b="1" dirty="0">
                <a:latin typeface="Constantia" panose="02030602050306030303" pitchFamily="18" charset="0"/>
                <a:ea typeface="腾讯体 W3" panose="020C04030202040F0204" pitchFamily="34" charset="-122"/>
                <a:cs typeface="Times" panose="02020603050405020304" pitchFamily="18" charset="0"/>
              </a:rPr>
              <a:t>状态空间模型</a:t>
            </a:r>
            <a:endParaRPr lang="en-US" altLang="zh-CN" sz="2800" b="1" dirty="0">
              <a:latin typeface="Constantia" panose="02030602050306030303" pitchFamily="18" charset="0"/>
              <a:ea typeface="腾讯体 W3" panose="020C04030202040F0204" pitchFamily="34" charset="-122"/>
              <a:cs typeface="Times" panose="02020603050405020304" pitchFamily="18" charset="0"/>
            </a:endParaRPr>
          </a:p>
          <a:p>
            <a:pPr marL="457200" indent="-457200">
              <a:buFont typeface="Wingdings" panose="05000000000000000000" pitchFamily="2" charset="2"/>
              <a:buChar char="p"/>
            </a:pPr>
            <a:r>
              <a:rPr lang="en-US" altLang="zh-CN" sz="2800" b="1" dirty="0">
                <a:latin typeface="Constantia" panose="02030602050306030303" pitchFamily="18" charset="0"/>
                <a:ea typeface="腾讯体 W3" panose="020C04030202040F0204" pitchFamily="34" charset="-122"/>
                <a:cs typeface="Times" panose="02020603050405020304" pitchFamily="18" charset="0"/>
              </a:rPr>
              <a:t>	S4</a:t>
            </a:r>
          </a:p>
          <a:p>
            <a:pPr marL="457200" indent="-457200">
              <a:buFont typeface="Wingdings" panose="05000000000000000000" pitchFamily="2" charset="2"/>
              <a:buChar char="p"/>
            </a:pPr>
            <a:r>
              <a:rPr lang="en-US" altLang="zh-CN" sz="2800" b="1" dirty="0">
                <a:latin typeface="Constantia" panose="02030602050306030303" pitchFamily="18" charset="0"/>
                <a:ea typeface="腾讯体 W3" panose="020C04030202040F0204" pitchFamily="34" charset="-122"/>
                <a:cs typeface="Times" panose="02020603050405020304" pitchFamily="18" charset="0"/>
              </a:rPr>
              <a:t>	</a:t>
            </a:r>
            <a:r>
              <a:rPr lang="zh-CN" altLang="en-US" sz="2800" b="1" dirty="0">
                <a:latin typeface="Constantia" panose="02030602050306030303" pitchFamily="18" charset="0"/>
                <a:ea typeface="腾讯体 W3" panose="020C04030202040F0204" pitchFamily="34" charset="-122"/>
                <a:cs typeface="Times" panose="02020603050405020304" pitchFamily="18" charset="0"/>
              </a:rPr>
              <a:t>连续空间离散化 </a:t>
            </a:r>
            <a:endParaRPr lang="en-US" altLang="zh-CN" sz="2800" b="1" dirty="0">
              <a:latin typeface="Constantia" panose="02030602050306030303" pitchFamily="18" charset="0"/>
              <a:ea typeface="腾讯体 W3" panose="020C04030202040F0204" pitchFamily="34" charset="-122"/>
              <a:cs typeface="Times" panose="02020603050405020304" pitchFamily="18" charset="0"/>
            </a:endParaRPr>
          </a:p>
          <a:p>
            <a:pPr marL="457200" indent="-457200">
              <a:buFont typeface="Wingdings" panose="05000000000000000000" pitchFamily="2" charset="2"/>
              <a:buChar char="p"/>
            </a:pPr>
            <a:r>
              <a:rPr lang="en-US" altLang="zh-CN" sz="2800" b="1" dirty="0">
                <a:latin typeface="Constantia" panose="02030602050306030303" pitchFamily="18" charset="0"/>
                <a:ea typeface="腾讯体 W3" panose="020C04030202040F0204" pitchFamily="34" charset="-122"/>
                <a:cs typeface="Times" panose="02020603050405020304" pitchFamily="18" charset="0"/>
              </a:rPr>
              <a:t>	</a:t>
            </a:r>
            <a:r>
              <a:rPr lang="zh-CN" altLang="en-US" sz="2800" b="1" dirty="0">
                <a:latin typeface="Constantia" panose="02030602050306030303" pitchFamily="18" charset="0"/>
                <a:ea typeface="腾讯体 W3" panose="020C04030202040F0204" pitchFamily="34" charset="-122"/>
                <a:cs typeface="Times" panose="02020603050405020304" pitchFamily="18" charset="0"/>
              </a:rPr>
              <a:t>递归和卷积设计</a:t>
            </a:r>
            <a:endParaRPr lang="en-US" altLang="zh-CN" sz="3200" b="1" dirty="0">
              <a:solidFill>
                <a:srgbClr val="4747BA"/>
              </a:solidFill>
              <a:latin typeface="Constantia" panose="02030602050306030303" pitchFamily="18" charset="0"/>
              <a:ea typeface="腾讯体 W3" panose="020C04030202040F0204" pitchFamily="34" charset="-122"/>
              <a:cs typeface="Times" panose="02020603050405020304" pitchFamily="18" charset="0"/>
            </a:endParaRPr>
          </a:p>
          <a:p>
            <a:endParaRPr lang="en-US" altLang="zh-CN" sz="2400" b="1" dirty="0">
              <a:solidFill>
                <a:srgbClr val="4747BA"/>
              </a:solidFill>
              <a:latin typeface="Constantia" panose="02030602050306030303" pitchFamily="18" charset="0"/>
              <a:ea typeface="腾讯体 W3" panose="020C04030202040F0204" pitchFamily="34" charset="-122"/>
              <a:cs typeface="Times" panose="02020603050405020304" pitchFamily="18" charset="0"/>
            </a:endParaRPr>
          </a:p>
          <a:p>
            <a:r>
              <a:rPr lang="en-US" altLang="zh-CN" sz="2400" b="1" dirty="0">
                <a:solidFill>
                  <a:srgbClr val="4747BA"/>
                </a:solidFill>
                <a:latin typeface="Constantia" panose="02030602050306030303" pitchFamily="18" charset="0"/>
                <a:ea typeface="腾讯体 W3" panose="020C04030202040F0204" pitchFamily="34" charset="-122"/>
                <a:cs typeface="Times" panose="02020603050405020304" pitchFamily="18" charset="0"/>
              </a:rPr>
              <a:t>	</a:t>
            </a:r>
          </a:p>
        </p:txBody>
      </p:sp>
      <p:pic>
        <p:nvPicPr>
          <p:cNvPr id="4" name="图片 3" descr="文本&#10;&#10;描述已自动生成">
            <a:extLst>
              <a:ext uri="{FF2B5EF4-FFF2-40B4-BE49-F238E27FC236}">
                <a16:creationId xmlns:a16="http://schemas.microsoft.com/office/drawing/2014/main" id="{AE98EFA1-6B67-6204-32B0-CA19F0382E1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623558" y="1477226"/>
            <a:ext cx="3769946" cy="2520478"/>
          </a:xfrm>
          <a:prstGeom prst="rect">
            <a:avLst/>
          </a:prstGeom>
        </p:spPr>
      </p:pic>
      <p:pic>
        <p:nvPicPr>
          <p:cNvPr id="6" name="图片 5" descr="文本&#10;&#10;描述已自动生成">
            <a:extLst>
              <a:ext uri="{FF2B5EF4-FFF2-40B4-BE49-F238E27FC236}">
                <a16:creationId xmlns:a16="http://schemas.microsoft.com/office/drawing/2014/main" id="{74F90966-2F7B-596C-15EC-01A0616DE16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241104" y="1348612"/>
            <a:ext cx="3808112" cy="3185909"/>
          </a:xfrm>
          <a:prstGeom prst="rect">
            <a:avLst/>
          </a:prstGeom>
        </p:spPr>
      </p:pic>
    </p:spTree>
    <p:extLst>
      <p:ext uri="{BB962C8B-B14F-4D97-AF65-F5344CB8AC3E}">
        <p14:creationId xmlns:p14="http://schemas.microsoft.com/office/powerpoint/2010/main" val="2363421439"/>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a:extLst>
              <a:ext uri="{FF2B5EF4-FFF2-40B4-BE49-F238E27FC236}">
                <a16:creationId xmlns:a16="http://schemas.microsoft.com/office/drawing/2014/main" id="{B8CED823-FFFD-4AA2-9092-D8FBE51CAEB8}"/>
              </a:ext>
            </a:extLst>
          </p:cNvPr>
          <p:cNvSpPr/>
          <p:nvPr/>
        </p:nvSpPr>
        <p:spPr>
          <a:xfrm>
            <a:off x="0" y="6522720"/>
            <a:ext cx="4267200" cy="335280"/>
          </a:xfrm>
          <a:prstGeom prst="rect">
            <a:avLst/>
          </a:prstGeom>
          <a:solidFill>
            <a:srgbClr val="4747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a:extLst>
              <a:ext uri="{FF2B5EF4-FFF2-40B4-BE49-F238E27FC236}">
                <a16:creationId xmlns:a16="http://schemas.microsoft.com/office/drawing/2014/main" id="{AE30AF1C-CA8E-427B-9DBA-C8AB565AFF38}"/>
              </a:ext>
            </a:extLst>
          </p:cNvPr>
          <p:cNvSpPr/>
          <p:nvPr/>
        </p:nvSpPr>
        <p:spPr>
          <a:xfrm>
            <a:off x="4267200" y="6522720"/>
            <a:ext cx="4267200" cy="335280"/>
          </a:xfrm>
          <a:prstGeom prst="rect">
            <a:avLst/>
          </a:prstGeom>
          <a:solidFill>
            <a:srgbClr val="8484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a:extLst>
              <a:ext uri="{FF2B5EF4-FFF2-40B4-BE49-F238E27FC236}">
                <a16:creationId xmlns:a16="http://schemas.microsoft.com/office/drawing/2014/main" id="{287E9C25-FEFC-4DB2-BBD6-EAB98C4DEA1E}"/>
              </a:ext>
            </a:extLst>
          </p:cNvPr>
          <p:cNvSpPr/>
          <p:nvPr/>
        </p:nvSpPr>
        <p:spPr>
          <a:xfrm>
            <a:off x="8534400" y="6522720"/>
            <a:ext cx="3657600" cy="335280"/>
          </a:xfrm>
          <a:prstGeom prst="rect">
            <a:avLst/>
          </a:prstGeom>
          <a:solidFill>
            <a:srgbClr val="ADADE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600" dirty="0">
              <a:solidFill>
                <a:schemeClr val="bg1"/>
              </a:solidFill>
              <a:latin typeface="Constantia" panose="02030602050306030303" pitchFamily="18" charset="0"/>
            </a:endParaRPr>
          </a:p>
        </p:txBody>
      </p:sp>
      <p:sp>
        <p:nvSpPr>
          <p:cNvPr id="24" name="日期占位符 7">
            <a:extLst>
              <a:ext uri="{FF2B5EF4-FFF2-40B4-BE49-F238E27FC236}">
                <a16:creationId xmlns:a16="http://schemas.microsoft.com/office/drawing/2014/main" id="{A472F3E3-BF27-4214-96FF-F1674F8CACD2}"/>
              </a:ext>
            </a:extLst>
          </p:cNvPr>
          <p:cNvSpPr>
            <a:spLocks noGrp="1"/>
          </p:cNvSpPr>
          <p:nvPr>
            <p:ph type="dt" sz="half" idx="10"/>
          </p:nvPr>
        </p:nvSpPr>
        <p:spPr>
          <a:xfrm>
            <a:off x="1209907" y="6494974"/>
            <a:ext cx="1847385" cy="365125"/>
          </a:xfrm>
        </p:spPr>
        <p:txBody>
          <a:bodyPr/>
          <a:lstStyle/>
          <a:p>
            <a:r>
              <a:rPr lang="en-US" altLang="zh-CN" sz="1400" b="1" dirty="0">
                <a:solidFill>
                  <a:schemeClr val="bg1"/>
                </a:solidFill>
                <a:latin typeface="Constantia" panose="02030602050306030303" pitchFamily="18" charset="0"/>
                <a:cs typeface="Times" panose="02020603050405020304" pitchFamily="18" charset="0"/>
              </a:rPr>
              <a:t>April 24, 2024</a:t>
            </a:r>
            <a:endParaRPr lang="zh-CN" altLang="en-US" sz="1400" b="1" dirty="0">
              <a:solidFill>
                <a:schemeClr val="bg1"/>
              </a:solidFill>
              <a:latin typeface="Constantia" panose="02030602050306030303" pitchFamily="18" charset="0"/>
              <a:cs typeface="Times" panose="02020603050405020304" pitchFamily="18" charset="0"/>
            </a:endParaRPr>
          </a:p>
        </p:txBody>
      </p:sp>
      <p:sp>
        <p:nvSpPr>
          <p:cNvPr id="25" name="Fußzeilenplatzhalter 4">
            <a:extLst>
              <a:ext uri="{FF2B5EF4-FFF2-40B4-BE49-F238E27FC236}">
                <a16:creationId xmlns:a16="http://schemas.microsoft.com/office/drawing/2014/main" id="{74159A29-4F5F-4065-934C-13F30643D46E}"/>
              </a:ext>
            </a:extLst>
          </p:cNvPr>
          <p:cNvSpPr>
            <a:spLocks noGrp="1"/>
          </p:cNvSpPr>
          <p:nvPr>
            <p:ph type="ftr" sz="quarter" idx="11"/>
          </p:nvPr>
        </p:nvSpPr>
        <p:spPr>
          <a:xfrm>
            <a:off x="4095916" y="6553437"/>
            <a:ext cx="4520431" cy="273844"/>
          </a:xfrm>
        </p:spPr>
        <p:txBody>
          <a:bodyPr/>
          <a:lstStyle/>
          <a:p>
            <a:r>
              <a:rPr lang="en-US" altLang="zh-CN" sz="1400" b="1" dirty="0">
                <a:solidFill>
                  <a:schemeClr val="bg1"/>
                </a:solidFill>
                <a:latin typeface="Constantia" panose="02030602050306030303" pitchFamily="18" charset="0"/>
              </a:rPr>
              <a:t>Zero Zhao | HUST </a:t>
            </a:r>
            <a:endParaRPr lang="zh-CN" altLang="en-US" sz="1400" b="1" dirty="0">
              <a:solidFill>
                <a:schemeClr val="bg1"/>
              </a:solidFill>
              <a:latin typeface="Constantia" panose="02030602050306030303" pitchFamily="18" charset="0"/>
            </a:endParaRPr>
          </a:p>
        </p:txBody>
      </p:sp>
      <p:cxnSp>
        <p:nvCxnSpPr>
          <p:cNvPr id="26" name="直接连接符 25">
            <a:extLst>
              <a:ext uri="{FF2B5EF4-FFF2-40B4-BE49-F238E27FC236}">
                <a16:creationId xmlns:a16="http://schemas.microsoft.com/office/drawing/2014/main" id="{2C0A00E8-DC77-4A26-A219-150776549D88}"/>
              </a:ext>
            </a:extLst>
          </p:cNvPr>
          <p:cNvCxnSpPr/>
          <p:nvPr/>
        </p:nvCxnSpPr>
        <p:spPr>
          <a:xfrm>
            <a:off x="385590" y="859531"/>
            <a:ext cx="11479576" cy="0"/>
          </a:xfrm>
          <a:prstGeom prst="line">
            <a:avLst/>
          </a:prstGeom>
          <a:ln w="38100">
            <a:solidFill>
              <a:srgbClr val="4747BA"/>
            </a:solidFill>
          </a:ln>
        </p:spPr>
        <p:style>
          <a:lnRef idx="1">
            <a:schemeClr val="accent1"/>
          </a:lnRef>
          <a:fillRef idx="0">
            <a:schemeClr val="accent1"/>
          </a:fillRef>
          <a:effectRef idx="0">
            <a:schemeClr val="accent1"/>
          </a:effectRef>
          <a:fontRef idx="minor">
            <a:schemeClr val="tx1"/>
          </a:fontRef>
        </p:style>
      </p:cxnSp>
      <p:sp>
        <p:nvSpPr>
          <p:cNvPr id="19" name="文本框 18">
            <a:extLst>
              <a:ext uri="{FF2B5EF4-FFF2-40B4-BE49-F238E27FC236}">
                <a16:creationId xmlns:a16="http://schemas.microsoft.com/office/drawing/2014/main" id="{3B78C344-5CA5-0040-BEE1-94109FE221CD}"/>
              </a:ext>
            </a:extLst>
          </p:cNvPr>
          <p:cNvSpPr txBox="1"/>
          <p:nvPr/>
        </p:nvSpPr>
        <p:spPr>
          <a:xfrm>
            <a:off x="441124" y="182481"/>
            <a:ext cx="6798981" cy="646331"/>
          </a:xfrm>
          <a:prstGeom prst="rect">
            <a:avLst/>
          </a:prstGeom>
          <a:noFill/>
        </p:spPr>
        <p:txBody>
          <a:bodyPr wrap="square" rtlCol="0">
            <a:spAutoFit/>
          </a:bodyPr>
          <a:lstStyle/>
          <a:p>
            <a:pPr lvl="0">
              <a:lnSpc>
                <a:spcPct val="90000"/>
              </a:lnSpc>
              <a:spcBef>
                <a:spcPts val="1000"/>
              </a:spcBef>
              <a:defRPr/>
            </a:pPr>
            <a:r>
              <a:rPr lang="en-US" altLang="zh-CN" sz="4000" b="1" dirty="0">
                <a:solidFill>
                  <a:srgbClr val="4747BA"/>
                </a:solidFill>
                <a:latin typeface="Constantia" panose="02030602050306030303" pitchFamily="18" charset="0"/>
                <a:ea typeface="腾讯体 W3" panose="020C04030202040F0204" pitchFamily="34" charset="-122"/>
                <a:cs typeface="Times" panose="02020603050405020304" pitchFamily="18" charset="0"/>
              </a:rPr>
              <a:t>Mamba – </a:t>
            </a:r>
            <a:r>
              <a:rPr lang="zh-CN" altLang="en-US" sz="4000" b="1" dirty="0">
                <a:solidFill>
                  <a:srgbClr val="4747BA"/>
                </a:solidFill>
                <a:latin typeface="Constantia" panose="02030602050306030303" pitchFamily="18" charset="0"/>
                <a:ea typeface="腾讯体 W3" panose="020C04030202040F0204" pitchFamily="34" charset="-122"/>
                <a:cs typeface="Times" panose="02020603050405020304" pitchFamily="18" charset="0"/>
              </a:rPr>
              <a:t>状态空间模型</a:t>
            </a:r>
          </a:p>
        </p:txBody>
      </p:sp>
      <p:pic>
        <p:nvPicPr>
          <p:cNvPr id="23" name="图片 22">
            <a:extLst>
              <a:ext uri="{FF2B5EF4-FFF2-40B4-BE49-F238E27FC236}">
                <a16:creationId xmlns:a16="http://schemas.microsoft.com/office/drawing/2014/main" id="{C59D9062-D538-4E10-A387-AAFC9F1C806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4063" y="218980"/>
            <a:ext cx="730337" cy="556270"/>
          </a:xfrm>
          <a:prstGeom prst="rect">
            <a:avLst/>
          </a:prstGeom>
        </p:spPr>
      </p:pic>
      <p:sp>
        <p:nvSpPr>
          <p:cNvPr id="14" name="灯片编号占位符 8">
            <a:extLst>
              <a:ext uri="{FF2B5EF4-FFF2-40B4-BE49-F238E27FC236}">
                <a16:creationId xmlns:a16="http://schemas.microsoft.com/office/drawing/2014/main" id="{CBDE027A-9753-BE4F-9E92-B646C7AB4689}"/>
              </a:ext>
            </a:extLst>
          </p:cNvPr>
          <p:cNvSpPr>
            <a:spLocks noGrp="1"/>
          </p:cNvSpPr>
          <p:nvPr>
            <p:ph type="sldNum" sz="quarter" idx="12"/>
          </p:nvPr>
        </p:nvSpPr>
        <p:spPr>
          <a:xfrm>
            <a:off x="9847869" y="6405035"/>
            <a:ext cx="809393" cy="545001"/>
          </a:xfrm>
        </p:spPr>
        <p:txBody>
          <a:bodyPr/>
          <a:lstStyle/>
          <a:p>
            <a:pPr algn="ctr"/>
            <a:fld id="{152851E7-9224-42D2-A4FF-119762E40804}" type="slidenum">
              <a:rPr lang="zh-CN" altLang="en-US" sz="1400" b="1" smtClean="0">
                <a:solidFill>
                  <a:schemeClr val="bg1"/>
                </a:solidFill>
                <a:latin typeface="Constantia" panose="02030602050306030303" pitchFamily="18" charset="0"/>
                <a:cs typeface="Times" panose="02020603050405020304" pitchFamily="18" charset="0"/>
              </a:rPr>
              <a:pPr algn="ctr"/>
              <a:t>24</a:t>
            </a:fld>
            <a:endParaRPr lang="zh-CN" altLang="en-US" sz="1400" b="1" dirty="0">
              <a:solidFill>
                <a:schemeClr val="bg1"/>
              </a:solidFill>
              <a:latin typeface="Constantia" panose="02030602050306030303" pitchFamily="18" charset="0"/>
              <a:cs typeface="Times" panose="02020603050405020304" pitchFamily="18" charset="0"/>
            </a:endParaRPr>
          </a:p>
        </p:txBody>
      </p:sp>
      <p:pic>
        <p:nvPicPr>
          <p:cNvPr id="44" name="图片 4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90829" y="204228"/>
            <a:ext cx="3323471" cy="570629"/>
          </a:xfrm>
          <a:prstGeom prst="rect">
            <a:avLst/>
          </a:prstGeom>
        </p:spPr>
      </p:pic>
      <p:pic>
        <p:nvPicPr>
          <p:cNvPr id="1028" name="Picture 4">
            <a:extLst>
              <a:ext uri="{FF2B5EF4-FFF2-40B4-BE49-F238E27FC236}">
                <a16:creationId xmlns:a16="http://schemas.microsoft.com/office/drawing/2014/main" id="{D4C60477-DFF0-3A5F-0645-6FB23158865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36373" y="1096165"/>
            <a:ext cx="4819012" cy="2654222"/>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a:extLst>
              <a:ext uri="{FF2B5EF4-FFF2-40B4-BE49-F238E27FC236}">
                <a16:creationId xmlns:a16="http://schemas.microsoft.com/office/drawing/2014/main" id="{EBB57FB2-0211-BA57-763F-4300044C0126}"/>
              </a:ext>
            </a:extLst>
          </p:cNvPr>
          <p:cNvSpPr txBox="1"/>
          <p:nvPr/>
        </p:nvSpPr>
        <p:spPr>
          <a:xfrm>
            <a:off x="7136617" y="1779705"/>
            <a:ext cx="9306127" cy="2616101"/>
          </a:xfrm>
          <a:prstGeom prst="rect">
            <a:avLst/>
          </a:prstGeom>
          <a:noFill/>
        </p:spPr>
        <p:txBody>
          <a:bodyPr wrap="square">
            <a:spAutoFit/>
          </a:bodyPr>
          <a:lstStyle/>
          <a:p>
            <a:r>
              <a:rPr lang="zh-CN" altLang="en-US" sz="2400" b="1" dirty="0">
                <a:solidFill>
                  <a:srgbClr val="4747BA"/>
                </a:solidFill>
                <a:latin typeface="Constantia" panose="02030602050306030303" pitchFamily="18" charset="0"/>
                <a:ea typeface="腾讯体 W3" panose="020C04030202040F0204" pitchFamily="34" charset="-122"/>
                <a:cs typeface="Times" panose="02020603050405020304" pitchFamily="18" charset="0"/>
              </a:rPr>
              <a:t>状态空间模型</a:t>
            </a:r>
            <a:endParaRPr lang="en-US" altLang="zh-CN" sz="2400" b="1" dirty="0">
              <a:solidFill>
                <a:srgbClr val="4747BA"/>
              </a:solidFill>
              <a:latin typeface="Constantia" panose="02030602050306030303" pitchFamily="18" charset="0"/>
              <a:ea typeface="腾讯体 W3" panose="020C04030202040F0204" pitchFamily="34" charset="-122"/>
              <a:cs typeface="Times" panose="02020603050405020304" pitchFamily="18" charset="0"/>
            </a:endParaRPr>
          </a:p>
          <a:p>
            <a:r>
              <a:rPr lang="zh-CN" altLang="en-US" sz="2000" b="1" dirty="0">
                <a:solidFill>
                  <a:srgbClr val="4747BA"/>
                </a:solidFill>
                <a:latin typeface="Constantia" panose="02030602050306030303" pitchFamily="18" charset="0"/>
                <a:ea typeface="腾讯体 W3" panose="020C04030202040F0204" pitchFamily="34" charset="-122"/>
                <a:cs typeface="Times" panose="02020603050405020304" pitchFamily="18" charset="0"/>
              </a:rPr>
              <a:t>信息</a:t>
            </a:r>
            <a:endParaRPr lang="en-US" altLang="zh-CN" sz="2000" b="1" dirty="0">
              <a:solidFill>
                <a:srgbClr val="4747BA"/>
              </a:solidFill>
              <a:latin typeface="Constantia" panose="02030602050306030303" pitchFamily="18" charset="0"/>
              <a:ea typeface="腾讯体 W3" panose="020C04030202040F0204" pitchFamily="34" charset="-122"/>
              <a:cs typeface="Times" panose="02020603050405020304" pitchFamily="18" charset="0"/>
            </a:endParaRPr>
          </a:p>
          <a:p>
            <a:pPr marL="342900" indent="-342900" algn="just">
              <a:buFont typeface="Wingdings" panose="05000000000000000000" pitchFamily="2" charset="2"/>
              <a:buChar char="l"/>
            </a:pPr>
            <a:r>
              <a:rPr lang="zh-CN" altLang="en-US" sz="1600" b="1" dirty="0">
                <a:latin typeface="Constantia" panose="02030602050306030303" pitchFamily="18" charset="0"/>
                <a:ea typeface="腾讯体 W3" panose="020C04030202040F0204" pitchFamily="34" charset="-122"/>
                <a:cs typeface="Times" panose="02020603050405020304" pitchFamily="18" charset="0"/>
              </a:rPr>
              <a:t>当前状态  </a:t>
            </a:r>
            <a:endParaRPr lang="en-US" altLang="zh-CN" sz="1600" b="1" dirty="0">
              <a:latin typeface="Constantia" panose="02030602050306030303" pitchFamily="18" charset="0"/>
              <a:ea typeface="腾讯体 W3" panose="020C04030202040F0204" pitchFamily="34" charset="-122"/>
              <a:cs typeface="Times" panose="02020603050405020304" pitchFamily="18" charset="0"/>
            </a:endParaRPr>
          </a:p>
          <a:p>
            <a:pPr marL="342900" indent="-342900" algn="just">
              <a:buFont typeface="Wingdings" panose="05000000000000000000" pitchFamily="2" charset="2"/>
              <a:buChar char="l"/>
            </a:pPr>
            <a:r>
              <a:rPr lang="zh-CN" altLang="en-US" sz="1600" b="1" dirty="0">
                <a:latin typeface="Constantia" panose="02030602050306030303" pitchFamily="18" charset="0"/>
                <a:ea typeface="腾讯体 W3" panose="020C04030202040F0204" pitchFamily="34" charset="-122"/>
                <a:cs typeface="Times" panose="02020603050405020304" pitchFamily="18" charset="0"/>
              </a:rPr>
              <a:t>未来可能状态</a:t>
            </a:r>
            <a:endParaRPr lang="en-US" altLang="zh-CN" sz="1600" b="1" dirty="0">
              <a:latin typeface="Constantia" panose="02030602050306030303" pitchFamily="18" charset="0"/>
              <a:ea typeface="腾讯体 W3" panose="020C04030202040F0204" pitchFamily="34" charset="-122"/>
              <a:cs typeface="Times" panose="02020603050405020304" pitchFamily="18" charset="0"/>
            </a:endParaRPr>
          </a:p>
          <a:p>
            <a:pPr marL="342900" indent="-342900" algn="just">
              <a:buFont typeface="Wingdings" panose="05000000000000000000" pitchFamily="2" charset="2"/>
              <a:buChar char="l"/>
            </a:pPr>
            <a:r>
              <a:rPr lang="zh-CN" altLang="en-US" sz="1600" b="1" dirty="0">
                <a:latin typeface="Constantia" panose="02030602050306030303" pitchFamily="18" charset="0"/>
                <a:ea typeface="腾讯体 W3" panose="020C04030202040F0204" pitchFamily="34" charset="-122"/>
                <a:cs typeface="Times" panose="02020603050405020304" pitchFamily="18" charset="0"/>
              </a:rPr>
              <a:t>可执行动作</a:t>
            </a:r>
            <a:endParaRPr lang="en-US" altLang="zh-CN" sz="1600" b="1" dirty="0">
              <a:latin typeface="Constantia" panose="02030602050306030303" pitchFamily="18" charset="0"/>
              <a:ea typeface="腾讯体 W3" panose="020C04030202040F0204" pitchFamily="34" charset="-122"/>
              <a:cs typeface="Times" panose="02020603050405020304" pitchFamily="18" charset="0"/>
            </a:endParaRPr>
          </a:p>
          <a:p>
            <a:pPr marL="342900" indent="-342900">
              <a:buFont typeface="Wingdings" panose="05000000000000000000" pitchFamily="2" charset="2"/>
              <a:buChar char="l"/>
            </a:pPr>
            <a:endParaRPr lang="en-US" altLang="zh-CN" sz="2000" b="1" dirty="0">
              <a:latin typeface="Constantia" panose="02030602050306030303" pitchFamily="18" charset="0"/>
              <a:ea typeface="腾讯体 W3" panose="020C04030202040F0204" pitchFamily="34" charset="-122"/>
              <a:cs typeface="Times" panose="02020603050405020304" pitchFamily="18" charset="0"/>
            </a:endParaRPr>
          </a:p>
          <a:p>
            <a:r>
              <a:rPr lang="zh-CN" altLang="en-US" sz="2400" b="1" dirty="0">
                <a:solidFill>
                  <a:srgbClr val="4747BA"/>
                </a:solidFill>
                <a:latin typeface="Constantia" panose="02030602050306030303" pitchFamily="18" charset="0"/>
                <a:ea typeface="腾讯体 W3" panose="020C04030202040F0204" pitchFamily="34" charset="-122"/>
                <a:cs typeface="Times" panose="02020603050405020304" pitchFamily="18" charset="0"/>
              </a:rPr>
              <a:t>数学表示</a:t>
            </a:r>
            <a:endParaRPr lang="en-US" altLang="zh-CN" sz="2400" b="1" dirty="0">
              <a:solidFill>
                <a:srgbClr val="4747BA"/>
              </a:solidFill>
              <a:latin typeface="Constantia" panose="02030602050306030303" pitchFamily="18" charset="0"/>
              <a:ea typeface="腾讯体 W3" panose="020C04030202040F0204" pitchFamily="34" charset="-122"/>
              <a:cs typeface="Times" panose="02020603050405020304" pitchFamily="18" charset="0"/>
            </a:endParaRPr>
          </a:p>
          <a:p>
            <a:endParaRPr lang="en-US" altLang="zh-CN" sz="2400" b="1" dirty="0">
              <a:solidFill>
                <a:srgbClr val="4747BA"/>
              </a:solidFill>
              <a:latin typeface="Constantia" panose="02030602050306030303" pitchFamily="18" charset="0"/>
              <a:ea typeface="腾讯体 W3" panose="020C04030202040F0204" pitchFamily="34" charset="-122"/>
              <a:cs typeface="Times" panose="02020603050405020304" pitchFamily="18" charset="0"/>
            </a:endParaRPr>
          </a:p>
        </p:txBody>
      </p:sp>
      <p:pic>
        <p:nvPicPr>
          <p:cNvPr id="1026" name="Picture 2">
            <a:extLst>
              <a:ext uri="{FF2B5EF4-FFF2-40B4-BE49-F238E27FC236}">
                <a16:creationId xmlns:a16="http://schemas.microsoft.com/office/drawing/2014/main" id="{855176E2-31EB-B754-7A66-27AF08D294E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916" y="4129901"/>
            <a:ext cx="6698749" cy="209772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7F55C311-497B-45A3-EEA2-DADA137403A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30611" y="4237329"/>
            <a:ext cx="7634515" cy="117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2760757"/>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a:extLst>
              <a:ext uri="{FF2B5EF4-FFF2-40B4-BE49-F238E27FC236}">
                <a16:creationId xmlns:a16="http://schemas.microsoft.com/office/drawing/2014/main" id="{B8CED823-FFFD-4AA2-9092-D8FBE51CAEB8}"/>
              </a:ext>
            </a:extLst>
          </p:cNvPr>
          <p:cNvSpPr/>
          <p:nvPr/>
        </p:nvSpPr>
        <p:spPr>
          <a:xfrm>
            <a:off x="0" y="6522720"/>
            <a:ext cx="4267200" cy="335280"/>
          </a:xfrm>
          <a:prstGeom prst="rect">
            <a:avLst/>
          </a:prstGeom>
          <a:solidFill>
            <a:srgbClr val="4747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a:extLst>
              <a:ext uri="{FF2B5EF4-FFF2-40B4-BE49-F238E27FC236}">
                <a16:creationId xmlns:a16="http://schemas.microsoft.com/office/drawing/2014/main" id="{AE30AF1C-CA8E-427B-9DBA-C8AB565AFF38}"/>
              </a:ext>
            </a:extLst>
          </p:cNvPr>
          <p:cNvSpPr/>
          <p:nvPr/>
        </p:nvSpPr>
        <p:spPr>
          <a:xfrm>
            <a:off x="4267200" y="6522720"/>
            <a:ext cx="4267200" cy="335280"/>
          </a:xfrm>
          <a:prstGeom prst="rect">
            <a:avLst/>
          </a:prstGeom>
          <a:solidFill>
            <a:srgbClr val="8484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a:extLst>
              <a:ext uri="{FF2B5EF4-FFF2-40B4-BE49-F238E27FC236}">
                <a16:creationId xmlns:a16="http://schemas.microsoft.com/office/drawing/2014/main" id="{287E9C25-FEFC-4DB2-BBD6-EAB98C4DEA1E}"/>
              </a:ext>
            </a:extLst>
          </p:cNvPr>
          <p:cNvSpPr/>
          <p:nvPr/>
        </p:nvSpPr>
        <p:spPr>
          <a:xfrm>
            <a:off x="8534400" y="6522720"/>
            <a:ext cx="3657600" cy="335280"/>
          </a:xfrm>
          <a:prstGeom prst="rect">
            <a:avLst/>
          </a:prstGeom>
          <a:solidFill>
            <a:srgbClr val="ADADE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600" dirty="0">
              <a:solidFill>
                <a:schemeClr val="bg1"/>
              </a:solidFill>
              <a:latin typeface="Constantia" panose="02030602050306030303" pitchFamily="18" charset="0"/>
            </a:endParaRPr>
          </a:p>
        </p:txBody>
      </p:sp>
      <p:sp>
        <p:nvSpPr>
          <p:cNvPr id="24" name="日期占位符 7">
            <a:extLst>
              <a:ext uri="{FF2B5EF4-FFF2-40B4-BE49-F238E27FC236}">
                <a16:creationId xmlns:a16="http://schemas.microsoft.com/office/drawing/2014/main" id="{A472F3E3-BF27-4214-96FF-F1674F8CACD2}"/>
              </a:ext>
            </a:extLst>
          </p:cNvPr>
          <p:cNvSpPr>
            <a:spLocks noGrp="1"/>
          </p:cNvSpPr>
          <p:nvPr>
            <p:ph type="dt" sz="half" idx="10"/>
          </p:nvPr>
        </p:nvSpPr>
        <p:spPr>
          <a:xfrm>
            <a:off x="1209907" y="6494974"/>
            <a:ext cx="1847385" cy="365125"/>
          </a:xfrm>
        </p:spPr>
        <p:txBody>
          <a:bodyPr/>
          <a:lstStyle/>
          <a:p>
            <a:r>
              <a:rPr lang="en-US" altLang="zh-CN" sz="1400" b="1" dirty="0">
                <a:solidFill>
                  <a:schemeClr val="bg1"/>
                </a:solidFill>
                <a:latin typeface="Constantia" panose="02030602050306030303" pitchFamily="18" charset="0"/>
                <a:cs typeface="Times" panose="02020603050405020304" pitchFamily="18" charset="0"/>
              </a:rPr>
              <a:t>April 24, 2024</a:t>
            </a:r>
            <a:endParaRPr lang="zh-CN" altLang="en-US" sz="1400" b="1" dirty="0">
              <a:solidFill>
                <a:schemeClr val="bg1"/>
              </a:solidFill>
              <a:latin typeface="Constantia" panose="02030602050306030303" pitchFamily="18" charset="0"/>
              <a:cs typeface="Times" panose="02020603050405020304" pitchFamily="18" charset="0"/>
            </a:endParaRPr>
          </a:p>
        </p:txBody>
      </p:sp>
      <p:sp>
        <p:nvSpPr>
          <p:cNvPr id="25" name="Fußzeilenplatzhalter 4">
            <a:extLst>
              <a:ext uri="{FF2B5EF4-FFF2-40B4-BE49-F238E27FC236}">
                <a16:creationId xmlns:a16="http://schemas.microsoft.com/office/drawing/2014/main" id="{74159A29-4F5F-4065-934C-13F30643D46E}"/>
              </a:ext>
            </a:extLst>
          </p:cNvPr>
          <p:cNvSpPr>
            <a:spLocks noGrp="1"/>
          </p:cNvSpPr>
          <p:nvPr>
            <p:ph type="ftr" sz="quarter" idx="11"/>
          </p:nvPr>
        </p:nvSpPr>
        <p:spPr>
          <a:xfrm>
            <a:off x="4095916" y="6553437"/>
            <a:ext cx="4520431" cy="273844"/>
          </a:xfrm>
        </p:spPr>
        <p:txBody>
          <a:bodyPr/>
          <a:lstStyle/>
          <a:p>
            <a:r>
              <a:rPr lang="en-US" altLang="zh-CN" sz="1400" b="1" dirty="0">
                <a:solidFill>
                  <a:schemeClr val="bg1"/>
                </a:solidFill>
                <a:latin typeface="Constantia" panose="02030602050306030303" pitchFamily="18" charset="0"/>
              </a:rPr>
              <a:t>Zero Zhao | HUST </a:t>
            </a:r>
            <a:endParaRPr lang="zh-CN" altLang="en-US" sz="1400" b="1" dirty="0">
              <a:solidFill>
                <a:schemeClr val="bg1"/>
              </a:solidFill>
              <a:latin typeface="Constantia" panose="02030602050306030303" pitchFamily="18" charset="0"/>
            </a:endParaRPr>
          </a:p>
        </p:txBody>
      </p:sp>
      <p:cxnSp>
        <p:nvCxnSpPr>
          <p:cNvPr id="26" name="直接连接符 25">
            <a:extLst>
              <a:ext uri="{FF2B5EF4-FFF2-40B4-BE49-F238E27FC236}">
                <a16:creationId xmlns:a16="http://schemas.microsoft.com/office/drawing/2014/main" id="{2C0A00E8-DC77-4A26-A219-150776549D88}"/>
              </a:ext>
            </a:extLst>
          </p:cNvPr>
          <p:cNvCxnSpPr/>
          <p:nvPr/>
        </p:nvCxnSpPr>
        <p:spPr>
          <a:xfrm>
            <a:off x="385590" y="859531"/>
            <a:ext cx="11479576" cy="0"/>
          </a:xfrm>
          <a:prstGeom prst="line">
            <a:avLst/>
          </a:prstGeom>
          <a:ln w="38100">
            <a:solidFill>
              <a:srgbClr val="4747BA"/>
            </a:solidFill>
          </a:ln>
        </p:spPr>
        <p:style>
          <a:lnRef idx="1">
            <a:schemeClr val="accent1"/>
          </a:lnRef>
          <a:fillRef idx="0">
            <a:schemeClr val="accent1"/>
          </a:fillRef>
          <a:effectRef idx="0">
            <a:schemeClr val="accent1"/>
          </a:effectRef>
          <a:fontRef idx="minor">
            <a:schemeClr val="tx1"/>
          </a:fontRef>
        </p:style>
      </p:cxnSp>
      <p:sp>
        <p:nvSpPr>
          <p:cNvPr id="19" name="文本框 18">
            <a:extLst>
              <a:ext uri="{FF2B5EF4-FFF2-40B4-BE49-F238E27FC236}">
                <a16:creationId xmlns:a16="http://schemas.microsoft.com/office/drawing/2014/main" id="{3B78C344-5CA5-0040-BEE1-94109FE221CD}"/>
              </a:ext>
            </a:extLst>
          </p:cNvPr>
          <p:cNvSpPr txBox="1"/>
          <p:nvPr/>
        </p:nvSpPr>
        <p:spPr>
          <a:xfrm>
            <a:off x="441124" y="182481"/>
            <a:ext cx="6798981" cy="646331"/>
          </a:xfrm>
          <a:prstGeom prst="rect">
            <a:avLst/>
          </a:prstGeom>
          <a:noFill/>
        </p:spPr>
        <p:txBody>
          <a:bodyPr wrap="square" rtlCol="0">
            <a:spAutoFit/>
          </a:bodyPr>
          <a:lstStyle/>
          <a:p>
            <a:pPr lvl="0">
              <a:lnSpc>
                <a:spcPct val="90000"/>
              </a:lnSpc>
              <a:spcBef>
                <a:spcPts val="1000"/>
              </a:spcBef>
              <a:defRPr/>
            </a:pPr>
            <a:r>
              <a:rPr lang="en-US" altLang="zh-CN" sz="4000" b="1" dirty="0">
                <a:solidFill>
                  <a:srgbClr val="4747BA"/>
                </a:solidFill>
                <a:latin typeface="Constantia" panose="02030602050306030303" pitchFamily="18" charset="0"/>
                <a:ea typeface="腾讯体 W3" panose="020C04030202040F0204" pitchFamily="34" charset="-122"/>
                <a:cs typeface="Times" panose="02020603050405020304" pitchFamily="18" charset="0"/>
              </a:rPr>
              <a:t>Mamba – SSM </a:t>
            </a:r>
            <a:endParaRPr lang="zh-CN" altLang="en-US" sz="4000" b="1" dirty="0">
              <a:solidFill>
                <a:srgbClr val="4747BA"/>
              </a:solidFill>
              <a:latin typeface="Constantia" panose="02030602050306030303" pitchFamily="18" charset="0"/>
              <a:ea typeface="腾讯体 W3" panose="020C04030202040F0204" pitchFamily="34" charset="-122"/>
              <a:cs typeface="Times" panose="02020603050405020304" pitchFamily="18" charset="0"/>
            </a:endParaRPr>
          </a:p>
        </p:txBody>
      </p:sp>
      <p:pic>
        <p:nvPicPr>
          <p:cNvPr id="23" name="图片 22">
            <a:extLst>
              <a:ext uri="{FF2B5EF4-FFF2-40B4-BE49-F238E27FC236}">
                <a16:creationId xmlns:a16="http://schemas.microsoft.com/office/drawing/2014/main" id="{C59D9062-D538-4E10-A387-AAFC9F1C806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4063" y="218980"/>
            <a:ext cx="730337" cy="556270"/>
          </a:xfrm>
          <a:prstGeom prst="rect">
            <a:avLst/>
          </a:prstGeom>
        </p:spPr>
      </p:pic>
      <p:sp>
        <p:nvSpPr>
          <p:cNvPr id="14" name="灯片编号占位符 8">
            <a:extLst>
              <a:ext uri="{FF2B5EF4-FFF2-40B4-BE49-F238E27FC236}">
                <a16:creationId xmlns:a16="http://schemas.microsoft.com/office/drawing/2014/main" id="{CBDE027A-9753-BE4F-9E92-B646C7AB4689}"/>
              </a:ext>
            </a:extLst>
          </p:cNvPr>
          <p:cNvSpPr>
            <a:spLocks noGrp="1"/>
          </p:cNvSpPr>
          <p:nvPr>
            <p:ph type="sldNum" sz="quarter" idx="12"/>
          </p:nvPr>
        </p:nvSpPr>
        <p:spPr>
          <a:xfrm>
            <a:off x="9847869" y="6405035"/>
            <a:ext cx="809393" cy="545001"/>
          </a:xfrm>
        </p:spPr>
        <p:txBody>
          <a:bodyPr/>
          <a:lstStyle/>
          <a:p>
            <a:pPr algn="ctr"/>
            <a:fld id="{152851E7-9224-42D2-A4FF-119762E40804}" type="slidenum">
              <a:rPr lang="zh-CN" altLang="en-US" sz="1400" b="1" smtClean="0">
                <a:solidFill>
                  <a:schemeClr val="bg1"/>
                </a:solidFill>
                <a:latin typeface="Constantia" panose="02030602050306030303" pitchFamily="18" charset="0"/>
                <a:cs typeface="Times" panose="02020603050405020304" pitchFamily="18" charset="0"/>
              </a:rPr>
              <a:pPr algn="ctr"/>
              <a:t>25</a:t>
            </a:fld>
            <a:endParaRPr lang="zh-CN" altLang="en-US" sz="1400" b="1" dirty="0">
              <a:solidFill>
                <a:schemeClr val="bg1"/>
              </a:solidFill>
              <a:latin typeface="Constantia" panose="02030602050306030303" pitchFamily="18" charset="0"/>
              <a:cs typeface="Times" panose="02020603050405020304" pitchFamily="18" charset="0"/>
            </a:endParaRPr>
          </a:p>
        </p:txBody>
      </p:sp>
      <p:pic>
        <p:nvPicPr>
          <p:cNvPr id="44" name="图片 4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90829" y="204228"/>
            <a:ext cx="3323471" cy="570629"/>
          </a:xfrm>
          <a:prstGeom prst="rect">
            <a:avLst/>
          </a:prstGeom>
        </p:spPr>
      </p:pic>
      <p:pic>
        <p:nvPicPr>
          <p:cNvPr id="2050" name="Picture 2">
            <a:extLst>
              <a:ext uri="{FF2B5EF4-FFF2-40B4-BE49-F238E27FC236}">
                <a16:creationId xmlns:a16="http://schemas.microsoft.com/office/drawing/2014/main" id="{9C0E2BF8-70A4-F835-3832-AF77A560379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84972" y="1009085"/>
            <a:ext cx="6467691" cy="200767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9D9E95CB-4371-E331-AE0A-DF5F6E1A70C6}"/>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41124" y="3773907"/>
            <a:ext cx="5155040" cy="179151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049F2311-0DF2-8B51-C4B9-E5DBCA96C8BE}"/>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387830" y="3704208"/>
            <a:ext cx="5293933" cy="1839780"/>
          </a:xfrm>
          <a:prstGeom prst="rect">
            <a:avLst/>
          </a:prstGeom>
          <a:noFill/>
          <a:extLst>
            <a:ext uri="{909E8E84-426E-40DD-AFC4-6F175D3DCCD1}">
              <a14:hiddenFill xmlns:a14="http://schemas.microsoft.com/office/drawing/2010/main">
                <a:solidFill>
                  <a:srgbClr val="FFFFFF"/>
                </a:solidFill>
              </a14:hiddenFill>
            </a:ext>
          </a:extLst>
        </p:spPr>
      </p:pic>
      <p:cxnSp>
        <p:nvCxnSpPr>
          <p:cNvPr id="3" name="直接箭头连接符 2">
            <a:extLst>
              <a:ext uri="{FF2B5EF4-FFF2-40B4-BE49-F238E27FC236}">
                <a16:creationId xmlns:a16="http://schemas.microsoft.com/office/drawing/2014/main" id="{8CE6A534-7A88-DA97-6CF7-3874EF1A2567}"/>
              </a:ext>
            </a:extLst>
          </p:cNvPr>
          <p:cNvCxnSpPr/>
          <p:nvPr/>
        </p:nvCxnSpPr>
        <p:spPr>
          <a:xfrm flipH="1">
            <a:off x="3923489" y="3016764"/>
            <a:ext cx="862520" cy="687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 name="直接箭头连接符 4">
            <a:extLst>
              <a:ext uri="{FF2B5EF4-FFF2-40B4-BE49-F238E27FC236}">
                <a16:creationId xmlns:a16="http://schemas.microsoft.com/office/drawing/2014/main" id="{5132EAD4-52C0-17E0-786B-9EC1CFC6B8D5}"/>
              </a:ext>
            </a:extLst>
          </p:cNvPr>
          <p:cNvCxnSpPr/>
          <p:nvPr/>
        </p:nvCxnSpPr>
        <p:spPr>
          <a:xfrm>
            <a:off x="6621294" y="3016764"/>
            <a:ext cx="894944" cy="7571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文本框 5">
            <a:extLst>
              <a:ext uri="{FF2B5EF4-FFF2-40B4-BE49-F238E27FC236}">
                <a16:creationId xmlns:a16="http://schemas.microsoft.com/office/drawing/2014/main" id="{8AE888EA-E995-6F3A-C99E-0B745BC66967}"/>
              </a:ext>
            </a:extLst>
          </p:cNvPr>
          <p:cNvSpPr txBox="1"/>
          <p:nvPr/>
        </p:nvSpPr>
        <p:spPr>
          <a:xfrm>
            <a:off x="3221803" y="3281561"/>
            <a:ext cx="6798981" cy="258532"/>
          </a:xfrm>
          <a:prstGeom prst="rect">
            <a:avLst/>
          </a:prstGeom>
          <a:noFill/>
        </p:spPr>
        <p:txBody>
          <a:bodyPr wrap="square" rtlCol="0">
            <a:spAutoFit/>
          </a:bodyPr>
          <a:lstStyle/>
          <a:p>
            <a:pPr lvl="0">
              <a:lnSpc>
                <a:spcPct val="90000"/>
              </a:lnSpc>
              <a:spcBef>
                <a:spcPts val="1000"/>
              </a:spcBef>
              <a:defRPr/>
            </a:pPr>
            <a:r>
              <a:rPr lang="zh-CN" altLang="en-US" sz="1200" b="1" dirty="0">
                <a:solidFill>
                  <a:srgbClr val="4747BA"/>
                </a:solidFill>
                <a:latin typeface="Constantia" panose="02030602050306030303" pitchFamily="18" charset="0"/>
                <a:ea typeface="腾讯体 W3" panose="020C04030202040F0204" pitchFamily="34" charset="-122"/>
                <a:cs typeface="Times" panose="02020603050405020304" pitchFamily="18" charset="0"/>
              </a:rPr>
              <a:t>状态更新</a:t>
            </a:r>
            <a:r>
              <a:rPr lang="en-US" altLang="zh-CN" sz="1200" b="1" dirty="0">
                <a:solidFill>
                  <a:srgbClr val="4747BA"/>
                </a:solidFill>
                <a:latin typeface="Constantia" panose="02030602050306030303" pitchFamily="18" charset="0"/>
                <a:ea typeface="腾讯体 W3" panose="020C04030202040F0204" pitchFamily="34" charset="-122"/>
                <a:cs typeface="Times" panose="02020603050405020304" pitchFamily="18" charset="0"/>
              </a:rPr>
              <a:t> </a:t>
            </a:r>
            <a:endParaRPr lang="zh-CN" altLang="en-US" sz="1200" b="1" dirty="0">
              <a:solidFill>
                <a:srgbClr val="4747BA"/>
              </a:solidFill>
              <a:latin typeface="Constantia" panose="02030602050306030303" pitchFamily="18" charset="0"/>
              <a:ea typeface="腾讯体 W3" panose="020C04030202040F0204" pitchFamily="34" charset="-122"/>
              <a:cs typeface="Times" panose="02020603050405020304" pitchFamily="18" charset="0"/>
            </a:endParaRPr>
          </a:p>
        </p:txBody>
      </p:sp>
      <p:sp>
        <p:nvSpPr>
          <p:cNvPr id="7" name="文本框 6">
            <a:extLst>
              <a:ext uri="{FF2B5EF4-FFF2-40B4-BE49-F238E27FC236}">
                <a16:creationId xmlns:a16="http://schemas.microsoft.com/office/drawing/2014/main" id="{81393A4D-4A5C-1345-7008-78DBA09FDC3B}"/>
              </a:ext>
            </a:extLst>
          </p:cNvPr>
          <p:cNvSpPr txBox="1"/>
          <p:nvPr/>
        </p:nvSpPr>
        <p:spPr>
          <a:xfrm>
            <a:off x="7214164" y="3248416"/>
            <a:ext cx="6798981" cy="258532"/>
          </a:xfrm>
          <a:prstGeom prst="rect">
            <a:avLst/>
          </a:prstGeom>
          <a:noFill/>
        </p:spPr>
        <p:txBody>
          <a:bodyPr wrap="square" rtlCol="0">
            <a:spAutoFit/>
          </a:bodyPr>
          <a:lstStyle/>
          <a:p>
            <a:pPr lvl="0">
              <a:lnSpc>
                <a:spcPct val="90000"/>
              </a:lnSpc>
              <a:spcBef>
                <a:spcPts val="1000"/>
              </a:spcBef>
              <a:defRPr/>
            </a:pPr>
            <a:r>
              <a:rPr lang="zh-CN" altLang="en-US" sz="1200" b="1" dirty="0">
                <a:solidFill>
                  <a:srgbClr val="4747BA"/>
                </a:solidFill>
                <a:latin typeface="Constantia" panose="02030602050306030303" pitchFamily="18" charset="0"/>
                <a:ea typeface="腾讯体 W3" panose="020C04030202040F0204" pitchFamily="34" charset="-122"/>
                <a:cs typeface="Times" panose="02020603050405020304" pitchFamily="18" charset="0"/>
              </a:rPr>
              <a:t>序列输出</a:t>
            </a:r>
            <a:r>
              <a:rPr lang="en-US" altLang="zh-CN" sz="1200" b="1" dirty="0">
                <a:solidFill>
                  <a:srgbClr val="4747BA"/>
                </a:solidFill>
                <a:latin typeface="Constantia" panose="02030602050306030303" pitchFamily="18" charset="0"/>
                <a:ea typeface="腾讯体 W3" panose="020C04030202040F0204" pitchFamily="34" charset="-122"/>
                <a:cs typeface="Times" panose="02020603050405020304" pitchFamily="18" charset="0"/>
              </a:rPr>
              <a:t> </a:t>
            </a:r>
            <a:endParaRPr lang="zh-CN" altLang="en-US" sz="1200" b="1" dirty="0">
              <a:solidFill>
                <a:srgbClr val="4747BA"/>
              </a:solidFill>
              <a:latin typeface="Constantia" panose="02030602050306030303" pitchFamily="18" charset="0"/>
              <a:ea typeface="腾讯体 W3" panose="020C04030202040F0204" pitchFamily="34" charset="-122"/>
              <a:cs typeface="Times" panose="02020603050405020304" pitchFamily="18" charset="0"/>
            </a:endParaRPr>
          </a:p>
        </p:txBody>
      </p:sp>
    </p:spTree>
    <p:extLst>
      <p:ext uri="{BB962C8B-B14F-4D97-AF65-F5344CB8AC3E}">
        <p14:creationId xmlns:p14="http://schemas.microsoft.com/office/powerpoint/2010/main" val="168387771"/>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a:extLst>
              <a:ext uri="{FF2B5EF4-FFF2-40B4-BE49-F238E27FC236}">
                <a16:creationId xmlns:a16="http://schemas.microsoft.com/office/drawing/2014/main" id="{B8CED823-FFFD-4AA2-9092-D8FBE51CAEB8}"/>
              </a:ext>
            </a:extLst>
          </p:cNvPr>
          <p:cNvSpPr/>
          <p:nvPr/>
        </p:nvSpPr>
        <p:spPr>
          <a:xfrm>
            <a:off x="0" y="6522720"/>
            <a:ext cx="4267200" cy="335280"/>
          </a:xfrm>
          <a:prstGeom prst="rect">
            <a:avLst/>
          </a:prstGeom>
          <a:solidFill>
            <a:srgbClr val="4747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a:extLst>
              <a:ext uri="{FF2B5EF4-FFF2-40B4-BE49-F238E27FC236}">
                <a16:creationId xmlns:a16="http://schemas.microsoft.com/office/drawing/2014/main" id="{AE30AF1C-CA8E-427B-9DBA-C8AB565AFF38}"/>
              </a:ext>
            </a:extLst>
          </p:cNvPr>
          <p:cNvSpPr/>
          <p:nvPr/>
        </p:nvSpPr>
        <p:spPr>
          <a:xfrm>
            <a:off x="4267200" y="6522720"/>
            <a:ext cx="4267200" cy="335280"/>
          </a:xfrm>
          <a:prstGeom prst="rect">
            <a:avLst/>
          </a:prstGeom>
          <a:solidFill>
            <a:srgbClr val="8484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a:extLst>
              <a:ext uri="{FF2B5EF4-FFF2-40B4-BE49-F238E27FC236}">
                <a16:creationId xmlns:a16="http://schemas.microsoft.com/office/drawing/2014/main" id="{287E9C25-FEFC-4DB2-BBD6-EAB98C4DEA1E}"/>
              </a:ext>
            </a:extLst>
          </p:cNvPr>
          <p:cNvSpPr/>
          <p:nvPr/>
        </p:nvSpPr>
        <p:spPr>
          <a:xfrm>
            <a:off x="8534400" y="6522720"/>
            <a:ext cx="3657600" cy="335280"/>
          </a:xfrm>
          <a:prstGeom prst="rect">
            <a:avLst/>
          </a:prstGeom>
          <a:solidFill>
            <a:srgbClr val="ADADE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600" dirty="0">
              <a:solidFill>
                <a:schemeClr val="bg1"/>
              </a:solidFill>
              <a:latin typeface="Constantia" panose="02030602050306030303" pitchFamily="18" charset="0"/>
            </a:endParaRPr>
          </a:p>
        </p:txBody>
      </p:sp>
      <p:sp>
        <p:nvSpPr>
          <p:cNvPr id="24" name="日期占位符 7">
            <a:extLst>
              <a:ext uri="{FF2B5EF4-FFF2-40B4-BE49-F238E27FC236}">
                <a16:creationId xmlns:a16="http://schemas.microsoft.com/office/drawing/2014/main" id="{A472F3E3-BF27-4214-96FF-F1674F8CACD2}"/>
              </a:ext>
            </a:extLst>
          </p:cNvPr>
          <p:cNvSpPr>
            <a:spLocks noGrp="1"/>
          </p:cNvSpPr>
          <p:nvPr>
            <p:ph type="dt" sz="half" idx="10"/>
          </p:nvPr>
        </p:nvSpPr>
        <p:spPr>
          <a:xfrm>
            <a:off x="1209907" y="6494974"/>
            <a:ext cx="1847385" cy="365125"/>
          </a:xfrm>
        </p:spPr>
        <p:txBody>
          <a:bodyPr/>
          <a:lstStyle/>
          <a:p>
            <a:r>
              <a:rPr lang="en-US" altLang="zh-CN" sz="1400" b="1" dirty="0">
                <a:solidFill>
                  <a:schemeClr val="bg1"/>
                </a:solidFill>
                <a:latin typeface="Constantia" panose="02030602050306030303" pitchFamily="18" charset="0"/>
                <a:cs typeface="Times" panose="02020603050405020304" pitchFamily="18" charset="0"/>
              </a:rPr>
              <a:t>April 24, 2024</a:t>
            </a:r>
            <a:endParaRPr lang="zh-CN" altLang="en-US" sz="1400" b="1" dirty="0">
              <a:solidFill>
                <a:schemeClr val="bg1"/>
              </a:solidFill>
              <a:latin typeface="Constantia" panose="02030602050306030303" pitchFamily="18" charset="0"/>
              <a:cs typeface="Times" panose="02020603050405020304" pitchFamily="18" charset="0"/>
            </a:endParaRPr>
          </a:p>
        </p:txBody>
      </p:sp>
      <p:sp>
        <p:nvSpPr>
          <p:cNvPr id="25" name="Fußzeilenplatzhalter 4">
            <a:extLst>
              <a:ext uri="{FF2B5EF4-FFF2-40B4-BE49-F238E27FC236}">
                <a16:creationId xmlns:a16="http://schemas.microsoft.com/office/drawing/2014/main" id="{74159A29-4F5F-4065-934C-13F30643D46E}"/>
              </a:ext>
            </a:extLst>
          </p:cNvPr>
          <p:cNvSpPr>
            <a:spLocks noGrp="1"/>
          </p:cNvSpPr>
          <p:nvPr>
            <p:ph type="ftr" sz="quarter" idx="11"/>
          </p:nvPr>
        </p:nvSpPr>
        <p:spPr>
          <a:xfrm>
            <a:off x="4095916" y="6553437"/>
            <a:ext cx="4520431" cy="273844"/>
          </a:xfrm>
        </p:spPr>
        <p:txBody>
          <a:bodyPr/>
          <a:lstStyle/>
          <a:p>
            <a:r>
              <a:rPr lang="en-US" altLang="zh-CN" sz="1400" b="1" dirty="0">
                <a:solidFill>
                  <a:schemeClr val="bg1"/>
                </a:solidFill>
                <a:latin typeface="Constantia" panose="02030602050306030303" pitchFamily="18" charset="0"/>
              </a:rPr>
              <a:t>Zero Zhao | HUST </a:t>
            </a:r>
            <a:endParaRPr lang="zh-CN" altLang="en-US" sz="1400" b="1" dirty="0">
              <a:solidFill>
                <a:schemeClr val="bg1"/>
              </a:solidFill>
              <a:latin typeface="Constantia" panose="02030602050306030303" pitchFamily="18" charset="0"/>
            </a:endParaRPr>
          </a:p>
        </p:txBody>
      </p:sp>
      <p:cxnSp>
        <p:nvCxnSpPr>
          <p:cNvPr id="26" name="直接连接符 25">
            <a:extLst>
              <a:ext uri="{FF2B5EF4-FFF2-40B4-BE49-F238E27FC236}">
                <a16:creationId xmlns:a16="http://schemas.microsoft.com/office/drawing/2014/main" id="{2C0A00E8-DC77-4A26-A219-150776549D88}"/>
              </a:ext>
            </a:extLst>
          </p:cNvPr>
          <p:cNvCxnSpPr/>
          <p:nvPr/>
        </p:nvCxnSpPr>
        <p:spPr>
          <a:xfrm>
            <a:off x="385590" y="859531"/>
            <a:ext cx="11479576" cy="0"/>
          </a:xfrm>
          <a:prstGeom prst="line">
            <a:avLst/>
          </a:prstGeom>
          <a:ln w="38100">
            <a:solidFill>
              <a:srgbClr val="4747BA"/>
            </a:solidFill>
          </a:ln>
        </p:spPr>
        <p:style>
          <a:lnRef idx="1">
            <a:schemeClr val="accent1"/>
          </a:lnRef>
          <a:fillRef idx="0">
            <a:schemeClr val="accent1"/>
          </a:fillRef>
          <a:effectRef idx="0">
            <a:schemeClr val="accent1"/>
          </a:effectRef>
          <a:fontRef idx="minor">
            <a:schemeClr val="tx1"/>
          </a:fontRef>
        </p:style>
      </p:cxnSp>
      <p:sp>
        <p:nvSpPr>
          <p:cNvPr id="19" name="文本框 18">
            <a:extLst>
              <a:ext uri="{FF2B5EF4-FFF2-40B4-BE49-F238E27FC236}">
                <a16:creationId xmlns:a16="http://schemas.microsoft.com/office/drawing/2014/main" id="{3B78C344-5CA5-0040-BEE1-94109FE221CD}"/>
              </a:ext>
            </a:extLst>
          </p:cNvPr>
          <p:cNvSpPr txBox="1"/>
          <p:nvPr/>
        </p:nvSpPr>
        <p:spPr>
          <a:xfrm>
            <a:off x="441124" y="182481"/>
            <a:ext cx="6798981" cy="646331"/>
          </a:xfrm>
          <a:prstGeom prst="rect">
            <a:avLst/>
          </a:prstGeom>
          <a:noFill/>
        </p:spPr>
        <p:txBody>
          <a:bodyPr wrap="square" rtlCol="0">
            <a:spAutoFit/>
          </a:bodyPr>
          <a:lstStyle/>
          <a:p>
            <a:pPr lvl="0">
              <a:lnSpc>
                <a:spcPct val="90000"/>
              </a:lnSpc>
              <a:spcBef>
                <a:spcPts val="1000"/>
              </a:spcBef>
              <a:defRPr/>
            </a:pPr>
            <a:r>
              <a:rPr lang="en-US" altLang="zh-CN" sz="4000" b="1" dirty="0">
                <a:solidFill>
                  <a:srgbClr val="4747BA"/>
                </a:solidFill>
                <a:latin typeface="Constantia" panose="02030602050306030303" pitchFamily="18" charset="0"/>
                <a:ea typeface="腾讯体 W3" panose="020C04030202040F0204" pitchFamily="34" charset="-122"/>
                <a:cs typeface="Times" panose="02020603050405020304" pitchFamily="18" charset="0"/>
              </a:rPr>
              <a:t>Mamba - SSM </a:t>
            </a:r>
            <a:endParaRPr lang="zh-CN" altLang="en-US" sz="4000" b="1" dirty="0">
              <a:solidFill>
                <a:srgbClr val="4747BA"/>
              </a:solidFill>
              <a:latin typeface="Constantia" panose="02030602050306030303" pitchFamily="18" charset="0"/>
              <a:ea typeface="腾讯体 W3" panose="020C04030202040F0204" pitchFamily="34" charset="-122"/>
              <a:cs typeface="Times" panose="02020603050405020304" pitchFamily="18" charset="0"/>
            </a:endParaRPr>
          </a:p>
        </p:txBody>
      </p:sp>
      <p:pic>
        <p:nvPicPr>
          <p:cNvPr id="23" name="图片 22">
            <a:extLst>
              <a:ext uri="{FF2B5EF4-FFF2-40B4-BE49-F238E27FC236}">
                <a16:creationId xmlns:a16="http://schemas.microsoft.com/office/drawing/2014/main" id="{C59D9062-D538-4E10-A387-AAFC9F1C806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4063" y="218980"/>
            <a:ext cx="730337" cy="556270"/>
          </a:xfrm>
          <a:prstGeom prst="rect">
            <a:avLst/>
          </a:prstGeom>
        </p:spPr>
      </p:pic>
      <p:sp>
        <p:nvSpPr>
          <p:cNvPr id="14" name="灯片编号占位符 8">
            <a:extLst>
              <a:ext uri="{FF2B5EF4-FFF2-40B4-BE49-F238E27FC236}">
                <a16:creationId xmlns:a16="http://schemas.microsoft.com/office/drawing/2014/main" id="{CBDE027A-9753-BE4F-9E92-B646C7AB4689}"/>
              </a:ext>
            </a:extLst>
          </p:cNvPr>
          <p:cNvSpPr>
            <a:spLocks noGrp="1"/>
          </p:cNvSpPr>
          <p:nvPr>
            <p:ph type="sldNum" sz="quarter" idx="12"/>
          </p:nvPr>
        </p:nvSpPr>
        <p:spPr>
          <a:xfrm>
            <a:off x="9847869" y="6405035"/>
            <a:ext cx="809393" cy="545001"/>
          </a:xfrm>
        </p:spPr>
        <p:txBody>
          <a:bodyPr/>
          <a:lstStyle/>
          <a:p>
            <a:pPr algn="ctr"/>
            <a:fld id="{152851E7-9224-42D2-A4FF-119762E40804}" type="slidenum">
              <a:rPr lang="zh-CN" altLang="en-US" sz="1400" b="1" smtClean="0">
                <a:solidFill>
                  <a:schemeClr val="bg1"/>
                </a:solidFill>
                <a:latin typeface="Constantia" panose="02030602050306030303" pitchFamily="18" charset="0"/>
                <a:cs typeface="Times" panose="02020603050405020304" pitchFamily="18" charset="0"/>
              </a:rPr>
              <a:pPr algn="ctr"/>
              <a:t>26</a:t>
            </a:fld>
            <a:endParaRPr lang="zh-CN" altLang="en-US" sz="1400" b="1" dirty="0">
              <a:solidFill>
                <a:schemeClr val="bg1"/>
              </a:solidFill>
              <a:latin typeface="Constantia" panose="02030602050306030303" pitchFamily="18" charset="0"/>
              <a:cs typeface="Times" panose="02020603050405020304" pitchFamily="18" charset="0"/>
            </a:endParaRPr>
          </a:p>
        </p:txBody>
      </p:sp>
      <p:pic>
        <p:nvPicPr>
          <p:cNvPr id="44" name="图片 4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90829" y="204228"/>
            <a:ext cx="3323471" cy="570629"/>
          </a:xfrm>
          <a:prstGeom prst="rect">
            <a:avLst/>
          </a:prstGeom>
        </p:spPr>
      </p:pic>
      <p:pic>
        <p:nvPicPr>
          <p:cNvPr id="3074" name="Picture 2">
            <a:extLst>
              <a:ext uri="{FF2B5EF4-FFF2-40B4-BE49-F238E27FC236}">
                <a16:creationId xmlns:a16="http://schemas.microsoft.com/office/drawing/2014/main" id="{E95AE06D-2317-9EBD-FC9C-46A6BF2FB2A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4839" y="1084956"/>
            <a:ext cx="10023167" cy="3876147"/>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a:extLst>
              <a:ext uri="{FF2B5EF4-FFF2-40B4-BE49-F238E27FC236}">
                <a16:creationId xmlns:a16="http://schemas.microsoft.com/office/drawing/2014/main" id="{11BF6E96-57DB-8726-DDE4-C9301EBD7FC6}"/>
              </a:ext>
            </a:extLst>
          </p:cNvPr>
          <p:cNvSpPr/>
          <p:nvPr/>
        </p:nvSpPr>
        <p:spPr>
          <a:xfrm>
            <a:off x="2068749" y="2215764"/>
            <a:ext cx="7243864" cy="2880000"/>
          </a:xfrm>
          <a:prstGeom prst="rect">
            <a:avLst/>
          </a:prstGeom>
          <a:noFill/>
          <a:ln w="444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F344E56E-A838-4AB9-9039-BC03A36897DF}"/>
              </a:ext>
            </a:extLst>
          </p:cNvPr>
          <p:cNvSpPr txBox="1"/>
          <p:nvPr/>
        </p:nvSpPr>
        <p:spPr>
          <a:xfrm>
            <a:off x="8692425" y="4540196"/>
            <a:ext cx="6798981" cy="646331"/>
          </a:xfrm>
          <a:prstGeom prst="rect">
            <a:avLst/>
          </a:prstGeom>
          <a:noFill/>
        </p:spPr>
        <p:txBody>
          <a:bodyPr wrap="square" rtlCol="0">
            <a:spAutoFit/>
          </a:bodyPr>
          <a:lstStyle/>
          <a:p>
            <a:pPr lvl="0">
              <a:lnSpc>
                <a:spcPct val="90000"/>
              </a:lnSpc>
              <a:spcBef>
                <a:spcPts val="1000"/>
              </a:spcBef>
              <a:defRPr/>
            </a:pPr>
            <a:r>
              <a:rPr lang="en-US" altLang="zh-CN" b="1" dirty="0">
                <a:solidFill>
                  <a:srgbClr val="FF0000"/>
                </a:solidFill>
                <a:latin typeface="Constantia" panose="02030602050306030303" pitchFamily="18" charset="0"/>
                <a:ea typeface="腾讯体 W3" panose="020C04030202040F0204" pitchFamily="34" charset="-122"/>
                <a:cs typeface="Times" panose="02020603050405020304" pitchFamily="18" charset="0"/>
              </a:rPr>
              <a:t>SSM</a:t>
            </a:r>
            <a:r>
              <a:rPr lang="en-US" altLang="zh-CN" sz="4000" b="1" dirty="0">
                <a:solidFill>
                  <a:srgbClr val="4747BA"/>
                </a:solidFill>
                <a:latin typeface="Constantia" panose="02030602050306030303" pitchFamily="18" charset="0"/>
                <a:ea typeface="腾讯体 W3" panose="020C04030202040F0204" pitchFamily="34" charset="-122"/>
                <a:cs typeface="Times" panose="02020603050405020304" pitchFamily="18" charset="0"/>
              </a:rPr>
              <a:t> </a:t>
            </a:r>
            <a:endParaRPr lang="zh-CN" altLang="en-US" sz="4000" b="1" dirty="0">
              <a:solidFill>
                <a:srgbClr val="4747BA"/>
              </a:solidFill>
              <a:latin typeface="Constantia" panose="02030602050306030303" pitchFamily="18" charset="0"/>
              <a:ea typeface="腾讯体 W3" panose="020C04030202040F0204" pitchFamily="34" charset="-122"/>
              <a:cs typeface="Times" panose="02020603050405020304" pitchFamily="18" charset="0"/>
            </a:endParaRPr>
          </a:p>
        </p:txBody>
      </p:sp>
    </p:spTree>
    <p:extLst>
      <p:ext uri="{BB962C8B-B14F-4D97-AF65-F5344CB8AC3E}">
        <p14:creationId xmlns:p14="http://schemas.microsoft.com/office/powerpoint/2010/main" val="1047031895"/>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a:extLst>
              <a:ext uri="{FF2B5EF4-FFF2-40B4-BE49-F238E27FC236}">
                <a16:creationId xmlns:a16="http://schemas.microsoft.com/office/drawing/2014/main" id="{B8CED823-FFFD-4AA2-9092-D8FBE51CAEB8}"/>
              </a:ext>
            </a:extLst>
          </p:cNvPr>
          <p:cNvSpPr/>
          <p:nvPr/>
        </p:nvSpPr>
        <p:spPr>
          <a:xfrm>
            <a:off x="0" y="6522720"/>
            <a:ext cx="4267200" cy="335280"/>
          </a:xfrm>
          <a:prstGeom prst="rect">
            <a:avLst/>
          </a:prstGeom>
          <a:solidFill>
            <a:srgbClr val="4747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8" name="矩形 17">
            <a:extLst>
              <a:ext uri="{FF2B5EF4-FFF2-40B4-BE49-F238E27FC236}">
                <a16:creationId xmlns:a16="http://schemas.microsoft.com/office/drawing/2014/main" id="{AE30AF1C-CA8E-427B-9DBA-C8AB565AFF38}"/>
              </a:ext>
            </a:extLst>
          </p:cNvPr>
          <p:cNvSpPr/>
          <p:nvPr/>
        </p:nvSpPr>
        <p:spPr>
          <a:xfrm>
            <a:off x="4267200" y="6522720"/>
            <a:ext cx="4267200" cy="335280"/>
          </a:xfrm>
          <a:prstGeom prst="rect">
            <a:avLst/>
          </a:prstGeom>
          <a:solidFill>
            <a:srgbClr val="8484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20" name="矩形 19">
            <a:extLst>
              <a:ext uri="{FF2B5EF4-FFF2-40B4-BE49-F238E27FC236}">
                <a16:creationId xmlns:a16="http://schemas.microsoft.com/office/drawing/2014/main" id="{287E9C25-FEFC-4DB2-BBD6-EAB98C4DEA1E}"/>
              </a:ext>
            </a:extLst>
          </p:cNvPr>
          <p:cNvSpPr/>
          <p:nvPr/>
        </p:nvSpPr>
        <p:spPr>
          <a:xfrm>
            <a:off x="8534400" y="6522720"/>
            <a:ext cx="3657600" cy="335280"/>
          </a:xfrm>
          <a:prstGeom prst="rect">
            <a:avLst/>
          </a:prstGeom>
          <a:solidFill>
            <a:srgbClr val="ADADE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dirty="0">
              <a:ln>
                <a:noFill/>
              </a:ln>
              <a:solidFill>
                <a:prstClr val="white"/>
              </a:solidFill>
              <a:effectLst/>
              <a:uLnTx/>
              <a:uFillTx/>
              <a:latin typeface="Constantia" panose="02030602050306030303" pitchFamily="18" charset="0"/>
              <a:ea typeface="等线" panose="02010600030101010101" pitchFamily="2" charset="-122"/>
              <a:cs typeface="+mn-cs"/>
            </a:endParaRPr>
          </a:p>
        </p:txBody>
      </p:sp>
      <p:sp>
        <p:nvSpPr>
          <p:cNvPr id="24" name="日期占位符 7">
            <a:extLst>
              <a:ext uri="{FF2B5EF4-FFF2-40B4-BE49-F238E27FC236}">
                <a16:creationId xmlns:a16="http://schemas.microsoft.com/office/drawing/2014/main" id="{A472F3E3-BF27-4214-96FF-F1674F8CACD2}"/>
              </a:ext>
            </a:extLst>
          </p:cNvPr>
          <p:cNvSpPr>
            <a:spLocks noGrp="1"/>
          </p:cNvSpPr>
          <p:nvPr>
            <p:ph type="dt" sz="half" idx="10"/>
          </p:nvPr>
        </p:nvSpPr>
        <p:spPr>
          <a:xfrm>
            <a:off x="1209907" y="6494974"/>
            <a:ext cx="1847385"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dirty="0">
                <a:ln>
                  <a:noFill/>
                </a:ln>
                <a:solidFill>
                  <a:prstClr val="white"/>
                </a:solidFill>
                <a:effectLst/>
                <a:uLnTx/>
                <a:uFillTx/>
                <a:latin typeface="Constantia" panose="02030602050306030303" pitchFamily="18" charset="0"/>
                <a:ea typeface="等线" panose="02010600030101010101" pitchFamily="2" charset="-122"/>
                <a:cs typeface="Times" panose="02020603050405020304" pitchFamily="18" charset="0"/>
              </a:rPr>
              <a:t>April 24, 2024</a:t>
            </a:r>
            <a:endParaRPr kumimoji="0" lang="zh-CN" altLang="en-US" sz="1400" b="1" i="0" u="none" strike="noStrike" kern="1200" cap="none" spc="0" normalizeH="0" baseline="0" noProof="0" dirty="0">
              <a:ln>
                <a:noFill/>
              </a:ln>
              <a:solidFill>
                <a:prstClr val="white"/>
              </a:solidFill>
              <a:effectLst/>
              <a:uLnTx/>
              <a:uFillTx/>
              <a:latin typeface="Constantia" panose="02030602050306030303" pitchFamily="18" charset="0"/>
              <a:ea typeface="等线" panose="02010600030101010101" pitchFamily="2" charset="-122"/>
              <a:cs typeface="Times" panose="02020603050405020304" pitchFamily="18" charset="0"/>
            </a:endParaRPr>
          </a:p>
        </p:txBody>
      </p:sp>
      <p:sp>
        <p:nvSpPr>
          <p:cNvPr id="25" name="Fußzeilenplatzhalter 4">
            <a:extLst>
              <a:ext uri="{FF2B5EF4-FFF2-40B4-BE49-F238E27FC236}">
                <a16:creationId xmlns:a16="http://schemas.microsoft.com/office/drawing/2014/main" id="{74159A29-4F5F-4065-934C-13F30643D46E}"/>
              </a:ext>
            </a:extLst>
          </p:cNvPr>
          <p:cNvSpPr>
            <a:spLocks noGrp="1"/>
          </p:cNvSpPr>
          <p:nvPr>
            <p:ph type="ftr" sz="quarter" idx="11"/>
          </p:nvPr>
        </p:nvSpPr>
        <p:spPr>
          <a:xfrm>
            <a:off x="4095916" y="6553437"/>
            <a:ext cx="4520431" cy="273844"/>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dirty="0">
                <a:ln>
                  <a:noFill/>
                </a:ln>
                <a:solidFill>
                  <a:prstClr val="white"/>
                </a:solidFill>
                <a:effectLst/>
                <a:uLnTx/>
                <a:uFillTx/>
                <a:latin typeface="Constantia" panose="02030602050306030303" pitchFamily="18" charset="0"/>
                <a:ea typeface="等线" panose="02010600030101010101" pitchFamily="2" charset="-122"/>
                <a:cs typeface="+mn-cs"/>
              </a:rPr>
              <a:t>Zero Zhao | HUST </a:t>
            </a:r>
            <a:endParaRPr kumimoji="0" lang="zh-CN" altLang="en-US" sz="1400" b="1" i="0" u="none" strike="noStrike" kern="1200" cap="none" spc="0" normalizeH="0" baseline="0" noProof="0" dirty="0">
              <a:ln>
                <a:noFill/>
              </a:ln>
              <a:solidFill>
                <a:prstClr val="white"/>
              </a:solidFill>
              <a:effectLst/>
              <a:uLnTx/>
              <a:uFillTx/>
              <a:latin typeface="Constantia" panose="02030602050306030303" pitchFamily="18" charset="0"/>
              <a:ea typeface="等线" panose="02010600030101010101" pitchFamily="2" charset="-122"/>
              <a:cs typeface="+mn-cs"/>
            </a:endParaRPr>
          </a:p>
        </p:txBody>
      </p:sp>
      <p:cxnSp>
        <p:nvCxnSpPr>
          <p:cNvPr id="26" name="直接连接符 25">
            <a:extLst>
              <a:ext uri="{FF2B5EF4-FFF2-40B4-BE49-F238E27FC236}">
                <a16:creationId xmlns:a16="http://schemas.microsoft.com/office/drawing/2014/main" id="{2C0A00E8-DC77-4A26-A219-150776549D88}"/>
              </a:ext>
            </a:extLst>
          </p:cNvPr>
          <p:cNvCxnSpPr/>
          <p:nvPr/>
        </p:nvCxnSpPr>
        <p:spPr>
          <a:xfrm>
            <a:off x="385590" y="859531"/>
            <a:ext cx="11479576" cy="0"/>
          </a:xfrm>
          <a:prstGeom prst="line">
            <a:avLst/>
          </a:prstGeom>
          <a:ln w="38100">
            <a:solidFill>
              <a:srgbClr val="4747BA"/>
            </a:solidFill>
          </a:ln>
        </p:spPr>
        <p:style>
          <a:lnRef idx="1">
            <a:schemeClr val="accent1"/>
          </a:lnRef>
          <a:fillRef idx="0">
            <a:schemeClr val="accent1"/>
          </a:fillRef>
          <a:effectRef idx="0">
            <a:schemeClr val="accent1"/>
          </a:effectRef>
          <a:fontRef idx="minor">
            <a:schemeClr val="tx1"/>
          </a:fontRef>
        </p:style>
      </p:cxnSp>
      <p:sp>
        <p:nvSpPr>
          <p:cNvPr id="19" name="文本框 18">
            <a:extLst>
              <a:ext uri="{FF2B5EF4-FFF2-40B4-BE49-F238E27FC236}">
                <a16:creationId xmlns:a16="http://schemas.microsoft.com/office/drawing/2014/main" id="{3B78C344-5CA5-0040-BEE1-94109FE221CD}"/>
              </a:ext>
            </a:extLst>
          </p:cNvPr>
          <p:cNvSpPr txBox="1"/>
          <p:nvPr/>
        </p:nvSpPr>
        <p:spPr>
          <a:xfrm>
            <a:off x="441124" y="182481"/>
            <a:ext cx="6798981" cy="646331"/>
          </a:xfrm>
          <a:prstGeom prst="rect">
            <a:avLst/>
          </a:prstGeom>
          <a:noFill/>
        </p:spPr>
        <p:txBody>
          <a:bodyPr wrap="square" rtlCol="0">
            <a:spAutoFit/>
          </a:bodyPr>
          <a:lstStyle/>
          <a:p>
            <a:pPr marL="0" marR="0" lvl="0" indent="0" algn="l" defTabSz="914400" rtl="0" eaLnBrk="1" fontAlgn="auto" latinLnBrk="0" hangingPunct="1">
              <a:lnSpc>
                <a:spcPct val="90000"/>
              </a:lnSpc>
              <a:spcBef>
                <a:spcPts val="1000"/>
              </a:spcBef>
              <a:spcAft>
                <a:spcPts val="0"/>
              </a:spcAft>
              <a:buClrTx/>
              <a:buSzTx/>
              <a:buFontTx/>
              <a:buNone/>
              <a:tabLst/>
              <a:defRPr/>
            </a:pPr>
            <a:r>
              <a:rPr kumimoji="0" lang="en-US" altLang="zh-CN" sz="4000" b="1" i="0" u="none" strike="noStrike" kern="1200" cap="none" spc="0" normalizeH="0" baseline="0" noProof="0" dirty="0">
                <a:ln>
                  <a:noFill/>
                </a:ln>
                <a:solidFill>
                  <a:srgbClr val="4747BA"/>
                </a:solidFill>
                <a:effectLst/>
                <a:uLnTx/>
                <a:uFillTx/>
                <a:latin typeface="Constantia" panose="02030602050306030303" pitchFamily="18" charset="0"/>
                <a:ea typeface="腾讯体 W3" panose="020C04030202040F0204" pitchFamily="34" charset="-122"/>
                <a:cs typeface="Times" panose="02020603050405020304" pitchFamily="18" charset="0"/>
              </a:rPr>
              <a:t>Mamba – S4</a:t>
            </a:r>
          </a:p>
        </p:txBody>
      </p:sp>
      <p:pic>
        <p:nvPicPr>
          <p:cNvPr id="23" name="图片 22">
            <a:extLst>
              <a:ext uri="{FF2B5EF4-FFF2-40B4-BE49-F238E27FC236}">
                <a16:creationId xmlns:a16="http://schemas.microsoft.com/office/drawing/2014/main" id="{C59D9062-D538-4E10-A387-AAFC9F1C806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4063" y="218980"/>
            <a:ext cx="730337" cy="556270"/>
          </a:xfrm>
          <a:prstGeom prst="rect">
            <a:avLst/>
          </a:prstGeom>
        </p:spPr>
      </p:pic>
      <p:sp>
        <p:nvSpPr>
          <p:cNvPr id="14" name="灯片编号占位符 8">
            <a:extLst>
              <a:ext uri="{FF2B5EF4-FFF2-40B4-BE49-F238E27FC236}">
                <a16:creationId xmlns:a16="http://schemas.microsoft.com/office/drawing/2014/main" id="{CBDE027A-9753-BE4F-9E92-B646C7AB4689}"/>
              </a:ext>
            </a:extLst>
          </p:cNvPr>
          <p:cNvSpPr>
            <a:spLocks noGrp="1"/>
          </p:cNvSpPr>
          <p:nvPr>
            <p:ph type="sldNum" sz="quarter" idx="12"/>
          </p:nvPr>
        </p:nvSpPr>
        <p:spPr>
          <a:xfrm>
            <a:off x="9847869" y="6405035"/>
            <a:ext cx="809393" cy="545001"/>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152851E7-9224-42D2-A4FF-119762E40804}" type="slidenum">
              <a:rPr kumimoji="0" lang="zh-CN" altLang="en-US" sz="1400" b="1" i="0" u="none" strike="noStrike" kern="1200" cap="none" spc="0" normalizeH="0" baseline="0" noProof="0" smtClean="0">
                <a:ln>
                  <a:noFill/>
                </a:ln>
                <a:solidFill>
                  <a:prstClr val="white"/>
                </a:solidFill>
                <a:effectLst/>
                <a:uLnTx/>
                <a:uFillTx/>
                <a:latin typeface="Constantia" panose="02030602050306030303" pitchFamily="18" charset="0"/>
                <a:ea typeface="等线" panose="02010600030101010101" pitchFamily="2" charset="-122"/>
                <a:cs typeface="Times" panose="02020603050405020304" pitchFamily="18" charset="0"/>
              </a:rPr>
              <a:pPr marL="0" marR="0" lvl="0" indent="0" algn="ctr" defTabSz="914400" rtl="0" eaLnBrk="1" fontAlgn="auto" latinLnBrk="0" hangingPunct="1">
                <a:lnSpc>
                  <a:spcPct val="100000"/>
                </a:lnSpc>
                <a:spcBef>
                  <a:spcPts val="0"/>
                </a:spcBef>
                <a:spcAft>
                  <a:spcPts val="0"/>
                </a:spcAft>
                <a:buClrTx/>
                <a:buSzTx/>
                <a:buFontTx/>
                <a:buNone/>
                <a:tabLst/>
                <a:defRPr/>
              </a:pPr>
              <a:t>27</a:t>
            </a:fld>
            <a:endParaRPr kumimoji="0" lang="zh-CN" altLang="en-US" sz="1400" b="1" i="0" u="none" strike="noStrike" kern="1200" cap="none" spc="0" normalizeH="0" baseline="0" noProof="0" dirty="0">
              <a:ln>
                <a:noFill/>
              </a:ln>
              <a:solidFill>
                <a:prstClr val="white"/>
              </a:solidFill>
              <a:effectLst/>
              <a:uLnTx/>
              <a:uFillTx/>
              <a:latin typeface="Constantia" panose="02030602050306030303" pitchFamily="18" charset="0"/>
              <a:ea typeface="等线" panose="02010600030101010101" pitchFamily="2" charset="-122"/>
              <a:cs typeface="Times" panose="02020603050405020304" pitchFamily="18" charset="0"/>
            </a:endParaRPr>
          </a:p>
        </p:txBody>
      </p:sp>
      <p:pic>
        <p:nvPicPr>
          <p:cNvPr id="44" name="图片 4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90829" y="204228"/>
            <a:ext cx="3323471" cy="570629"/>
          </a:xfrm>
          <a:prstGeom prst="rect">
            <a:avLst/>
          </a:prstGeom>
        </p:spPr>
      </p:pic>
      <p:sp>
        <p:nvSpPr>
          <p:cNvPr id="2" name="文本框 1">
            <a:extLst>
              <a:ext uri="{FF2B5EF4-FFF2-40B4-BE49-F238E27FC236}">
                <a16:creationId xmlns:a16="http://schemas.microsoft.com/office/drawing/2014/main" id="{C37DBAEA-0C8A-070B-E5C4-EDDF37A9AB22}"/>
              </a:ext>
            </a:extLst>
          </p:cNvPr>
          <p:cNvSpPr txBox="1"/>
          <p:nvPr/>
        </p:nvSpPr>
        <p:spPr>
          <a:xfrm>
            <a:off x="793416" y="1232429"/>
            <a:ext cx="10522284" cy="532453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3200" b="1" dirty="0">
                <a:solidFill>
                  <a:srgbClr val="4747BA"/>
                </a:solidFill>
                <a:latin typeface="Constantia" panose="02030602050306030303" pitchFamily="18" charset="0"/>
                <a:ea typeface="腾讯体 W3" panose="020C04030202040F0204" pitchFamily="34" charset="-122"/>
                <a:cs typeface="Times" panose="02020603050405020304" pitchFamily="18" charset="0"/>
              </a:rPr>
              <a:t>从</a:t>
            </a:r>
            <a:r>
              <a:rPr lang="en-US" altLang="zh-CN" sz="3200" b="1" dirty="0">
                <a:solidFill>
                  <a:srgbClr val="4747BA"/>
                </a:solidFill>
                <a:latin typeface="Constantia" panose="02030602050306030303" pitchFamily="18" charset="0"/>
                <a:ea typeface="腾讯体 W3" panose="020C04030202040F0204" pitchFamily="34" charset="-122"/>
                <a:cs typeface="Times" panose="02020603050405020304" pitchFamily="18" charset="0"/>
              </a:rPr>
              <a:t>SSM</a:t>
            </a:r>
            <a:r>
              <a:rPr lang="zh-CN" altLang="en-US" sz="3200" b="1" dirty="0">
                <a:solidFill>
                  <a:srgbClr val="4747BA"/>
                </a:solidFill>
                <a:latin typeface="Constantia" panose="02030602050306030303" pitchFamily="18" charset="0"/>
                <a:ea typeface="腾讯体 W3" panose="020C04030202040F0204" pitchFamily="34" charset="-122"/>
                <a:cs typeface="Times" panose="02020603050405020304" pitchFamily="18" charset="0"/>
              </a:rPr>
              <a:t>理论到</a:t>
            </a:r>
            <a:r>
              <a:rPr lang="en-US" altLang="zh-CN" sz="3200" b="1" dirty="0">
                <a:solidFill>
                  <a:srgbClr val="4747BA"/>
                </a:solidFill>
                <a:latin typeface="Constantia" panose="02030602050306030303" pitchFamily="18" charset="0"/>
                <a:ea typeface="腾讯体 W3" panose="020C04030202040F0204" pitchFamily="34" charset="-122"/>
                <a:cs typeface="Times" panose="02020603050405020304" pitchFamily="18" charset="0"/>
              </a:rPr>
              <a:t>S4</a:t>
            </a:r>
            <a:r>
              <a:rPr lang="zh-CN" altLang="en-US" sz="3200" b="1" dirty="0">
                <a:solidFill>
                  <a:srgbClr val="4747BA"/>
                </a:solidFill>
                <a:latin typeface="Constantia" panose="02030602050306030303" pitchFamily="18" charset="0"/>
                <a:ea typeface="腾讯体 W3" panose="020C04030202040F0204" pitchFamily="34" charset="-122"/>
                <a:cs typeface="Times" panose="02020603050405020304" pitchFamily="18" charset="0"/>
              </a:rPr>
              <a:t>模型</a:t>
            </a:r>
            <a:endParaRPr lang="en-US" altLang="zh-CN" sz="3200" b="1" dirty="0">
              <a:solidFill>
                <a:srgbClr val="4747BA"/>
              </a:solidFill>
              <a:latin typeface="Constantia" panose="02030602050306030303" pitchFamily="18" charset="0"/>
              <a:ea typeface="腾讯体 W3" panose="020C04030202040F0204" pitchFamily="34" charset="-122"/>
              <a:cs typeface="Times"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effectLst/>
                <a:uLnTx/>
                <a:uFillTx/>
                <a:latin typeface="Constantia" panose="02030602050306030303" pitchFamily="18" charset="0"/>
                <a:ea typeface="腾讯体 W3" panose="020C04030202040F0204" pitchFamily="34" charset="-122"/>
                <a:cs typeface="Times" panose="02020603050405020304" pitchFamily="18" charset="0"/>
              </a:rPr>
              <a:t>SSM</a:t>
            </a:r>
            <a:r>
              <a:rPr kumimoji="0" lang="zh-CN" altLang="en-US" sz="2000" b="1" i="0" u="none" strike="noStrike" kern="1200" cap="none" spc="0" normalizeH="0" baseline="0" noProof="0" dirty="0">
                <a:ln>
                  <a:noFill/>
                </a:ln>
                <a:effectLst/>
                <a:uLnTx/>
                <a:uFillTx/>
                <a:latin typeface="Constantia" panose="02030602050306030303" pitchFamily="18" charset="0"/>
                <a:ea typeface="腾讯体 W3" panose="020C04030202040F0204" pitchFamily="34" charset="-122"/>
                <a:cs typeface="Times" panose="02020603050405020304" pitchFamily="18" charset="0"/>
              </a:rPr>
              <a:t>常用来观测连续信号的输入输出，但是在针对离散数据的训练上</a:t>
            </a:r>
            <a:r>
              <a:rPr kumimoji="0" lang="en-US" altLang="zh-CN" sz="2000" b="1" i="0" u="none" strike="noStrike" kern="1200" cap="none" spc="0" normalizeH="0" baseline="0" noProof="0" dirty="0">
                <a:ln>
                  <a:noFill/>
                </a:ln>
                <a:effectLst/>
                <a:uLnTx/>
                <a:uFillTx/>
                <a:latin typeface="Constantia" panose="02030602050306030303" pitchFamily="18" charset="0"/>
                <a:ea typeface="腾讯体 W3" panose="020C04030202040F0204" pitchFamily="34" charset="-122"/>
                <a:cs typeface="Times" panose="02020603050405020304" pitchFamily="18" charset="0"/>
              </a:rPr>
              <a:t>SSM</a:t>
            </a:r>
            <a:r>
              <a:rPr kumimoji="0" lang="zh-CN" altLang="en-US" sz="2000" b="1" i="0" u="none" strike="noStrike" kern="1200" cap="none" spc="0" normalizeH="0" baseline="0" noProof="0" dirty="0">
                <a:ln>
                  <a:noFill/>
                </a:ln>
                <a:effectLst/>
                <a:uLnTx/>
                <a:uFillTx/>
                <a:latin typeface="Constantia" panose="02030602050306030303" pitchFamily="18" charset="0"/>
                <a:ea typeface="腾讯体 W3" panose="020C04030202040F0204" pitchFamily="34" charset="-122"/>
                <a:cs typeface="Times" panose="02020603050405020304" pitchFamily="18" charset="0"/>
              </a:rPr>
              <a:t>也能学习到底层蕴含的连续信息</a:t>
            </a:r>
            <a:endParaRPr kumimoji="0" lang="en-US" altLang="zh-CN" sz="2000" b="1" i="0" u="none" strike="noStrike" kern="1200" cap="none" spc="0" normalizeH="0" baseline="0" noProof="0" dirty="0">
              <a:ln>
                <a:noFill/>
              </a:ln>
              <a:effectLst/>
              <a:uLnTx/>
              <a:uFillTx/>
              <a:latin typeface="Constantia" panose="02030602050306030303" pitchFamily="18" charset="0"/>
              <a:ea typeface="腾讯体 W3" panose="020C04030202040F0204" pitchFamily="34" charset="-122"/>
              <a:cs typeface="Times"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2000" b="1" dirty="0">
              <a:solidFill>
                <a:srgbClr val="4747BA"/>
              </a:solidFill>
              <a:latin typeface="Constantia" panose="02030602050306030303" pitchFamily="18" charset="0"/>
              <a:ea typeface="腾讯体 W3" panose="020C04030202040F0204" pitchFamily="34" charset="-122"/>
              <a:cs typeface="Times"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000" b="1" dirty="0">
                <a:latin typeface="Constantia" panose="02030602050306030303" pitchFamily="18" charset="0"/>
                <a:ea typeface="腾讯体 W3" panose="020C04030202040F0204" pitchFamily="34" charset="-122"/>
                <a:cs typeface="Times" panose="02020603050405020304" pitchFamily="18" charset="0"/>
              </a:rPr>
              <a:t>S4</a:t>
            </a:r>
            <a:r>
              <a:rPr lang="zh-CN" altLang="en-US" sz="2000" b="1" dirty="0">
                <a:latin typeface="Constantia" panose="02030602050306030303" pitchFamily="18" charset="0"/>
                <a:ea typeface="腾讯体 W3" panose="020C04030202040F0204" pitchFamily="34" charset="-122"/>
                <a:cs typeface="Times" panose="02020603050405020304" pitchFamily="18" charset="0"/>
              </a:rPr>
              <a:t>模型（</a:t>
            </a:r>
            <a:r>
              <a:rPr lang="en-US" altLang="zh-CN" sz="2000" b="1" dirty="0">
                <a:latin typeface="Constantia" panose="02030602050306030303" pitchFamily="18" charset="0"/>
                <a:ea typeface="腾讯体 W3" panose="020C04030202040F0204" pitchFamily="34" charset="-122"/>
                <a:cs typeface="Times" panose="02020603050405020304" pitchFamily="18" charset="0"/>
              </a:rPr>
              <a:t>Structured State Space Sequence Models</a:t>
            </a:r>
            <a:r>
              <a:rPr lang="zh-CN" altLang="en-US" sz="2000" b="1" dirty="0">
                <a:latin typeface="Constantia" panose="02030602050306030303" pitchFamily="18" charset="0"/>
                <a:ea typeface="腾讯体 W3" panose="020C04030202040F0204" pitchFamily="34" charset="-122"/>
                <a:cs typeface="Times" panose="02020603050405020304" pitchFamily="18" charset="0"/>
              </a:rPr>
              <a:t>）是第一个基于状态空间表示的模型，其本身是对</a:t>
            </a:r>
            <a:r>
              <a:rPr lang="en-US" altLang="zh-CN" sz="2000" b="1" dirty="0">
                <a:latin typeface="Constantia" panose="02030602050306030303" pitchFamily="18" charset="0"/>
                <a:ea typeface="腾讯体 W3" panose="020C04030202040F0204" pitchFamily="34" charset="-122"/>
                <a:cs typeface="Times" panose="02020603050405020304" pitchFamily="18" charset="0"/>
              </a:rPr>
              <a:t>SSM</a:t>
            </a:r>
            <a:r>
              <a:rPr lang="zh-CN" altLang="en-US" sz="2000" b="1" dirty="0">
                <a:latin typeface="Constantia" panose="02030602050306030303" pitchFamily="18" charset="0"/>
                <a:ea typeface="腾讯体 W3" panose="020C04030202040F0204" pitchFamily="34" charset="-122"/>
                <a:cs typeface="Times" panose="02020603050405020304" pitchFamily="18" charset="0"/>
              </a:rPr>
              <a:t>做了结构化处理</a:t>
            </a:r>
            <a:r>
              <a:rPr lang="en-US" altLang="zh-CN" sz="2000" b="1" dirty="0">
                <a:latin typeface="Constantia" panose="02030602050306030303" pitchFamily="18" charset="0"/>
                <a:ea typeface="腾讯体 W3" panose="020C04030202040F0204" pitchFamily="34" charset="-122"/>
                <a:cs typeface="Times" panose="02020603050405020304" pitchFamily="18" charset="0"/>
              </a:rPr>
              <a:t>,</a:t>
            </a:r>
            <a:r>
              <a:rPr lang="zh-CN" altLang="en-US" sz="2000" b="1" dirty="0">
                <a:latin typeface="Constantia" panose="02030602050306030303" pitchFamily="18" charset="0"/>
                <a:ea typeface="腾讯体 W3" panose="020C04030202040F0204" pitchFamily="34" charset="-122"/>
                <a:cs typeface="Times" panose="02020603050405020304" pitchFamily="18" charset="0"/>
              </a:rPr>
              <a:t>使得参数矩阵具有特定的结构，从而在初始化层面上能简化计算、提高参数学习效率</a:t>
            </a:r>
            <a:endParaRPr lang="en-US" altLang="zh-CN" sz="2000" b="1" dirty="0">
              <a:solidFill>
                <a:srgbClr val="4747BA"/>
              </a:solidFill>
              <a:latin typeface="Constantia" panose="02030602050306030303" pitchFamily="18" charset="0"/>
              <a:ea typeface="腾讯体 W3" panose="020C04030202040F0204" pitchFamily="34" charset="-122"/>
              <a:cs typeface="Times"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2000" b="1" i="0" u="none" strike="noStrike" kern="1200" cap="none" spc="0" normalizeH="0" baseline="0" noProof="0" dirty="0">
              <a:ln>
                <a:noFill/>
              </a:ln>
              <a:solidFill>
                <a:srgbClr val="4747BA"/>
              </a:solidFill>
              <a:effectLst/>
              <a:uLnTx/>
              <a:uFillTx/>
              <a:latin typeface="Constantia" panose="02030602050306030303" pitchFamily="18" charset="0"/>
              <a:ea typeface="腾讯体 W3" panose="020C04030202040F0204" pitchFamily="34" charset="-122"/>
              <a:cs typeface="Times"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000" b="1" dirty="0">
                <a:solidFill>
                  <a:srgbClr val="4747BA"/>
                </a:solidFill>
                <a:latin typeface="Constantia" panose="02030602050306030303" pitchFamily="18" charset="0"/>
                <a:ea typeface="腾讯体 W3" panose="020C04030202040F0204" pitchFamily="34" charset="-122"/>
                <a:cs typeface="Times" panose="02020603050405020304" pitchFamily="18" charset="0"/>
              </a:rPr>
              <a:t>从</a:t>
            </a:r>
            <a:r>
              <a:rPr lang="en-US" altLang="zh-CN" sz="2000" b="1" dirty="0">
                <a:solidFill>
                  <a:srgbClr val="4747BA"/>
                </a:solidFill>
                <a:latin typeface="Constantia" panose="02030602050306030303" pitchFamily="18" charset="0"/>
                <a:ea typeface="腾讯体 W3" panose="020C04030202040F0204" pitchFamily="34" charset="-122"/>
                <a:cs typeface="Times" panose="02020603050405020304" pitchFamily="18" charset="0"/>
              </a:rPr>
              <a:t>SSM</a:t>
            </a:r>
            <a:r>
              <a:rPr lang="zh-CN" altLang="en-US" sz="2000" b="1" dirty="0">
                <a:solidFill>
                  <a:srgbClr val="4747BA"/>
                </a:solidFill>
                <a:latin typeface="Constantia" panose="02030602050306030303" pitchFamily="18" charset="0"/>
                <a:ea typeface="腾讯体 W3" panose="020C04030202040F0204" pitchFamily="34" charset="-122"/>
                <a:cs typeface="Times" panose="02020603050405020304" pitchFamily="18" charset="0"/>
              </a:rPr>
              <a:t>到</a:t>
            </a:r>
            <a:r>
              <a:rPr lang="en-US" altLang="zh-CN" sz="2000" b="1" dirty="0">
                <a:solidFill>
                  <a:srgbClr val="4747BA"/>
                </a:solidFill>
                <a:latin typeface="Constantia" panose="02030602050306030303" pitchFamily="18" charset="0"/>
                <a:ea typeface="腾讯体 W3" panose="020C04030202040F0204" pitchFamily="34" charset="-122"/>
                <a:cs typeface="Times" panose="02020603050405020304" pitchFamily="18" charset="0"/>
              </a:rPr>
              <a:t>S4</a:t>
            </a:r>
            <a:r>
              <a:rPr lang="zh-CN" altLang="en-US" sz="2000" b="1" dirty="0">
                <a:solidFill>
                  <a:srgbClr val="4747BA"/>
                </a:solidFill>
                <a:latin typeface="Constantia" panose="02030602050306030303" pitchFamily="18" charset="0"/>
                <a:ea typeface="腾讯体 W3" panose="020C04030202040F0204" pitchFamily="34" charset="-122"/>
                <a:cs typeface="Times" panose="02020603050405020304" pitchFamily="18" charset="0"/>
              </a:rPr>
              <a:t>大致包含三部分内容</a:t>
            </a:r>
            <a:endParaRPr lang="en-US" altLang="zh-CN" sz="2000" b="1" dirty="0">
              <a:solidFill>
                <a:srgbClr val="4747BA"/>
              </a:solidFill>
              <a:latin typeface="Constantia" panose="02030602050306030303" pitchFamily="18" charset="0"/>
              <a:ea typeface="腾讯体 W3" panose="020C04030202040F0204" pitchFamily="34" charset="-122"/>
              <a:cs typeface="Times"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2000" b="1" i="0" u="none" strike="noStrike" kern="1200" cap="none" spc="0" normalizeH="0" baseline="0" noProof="0" dirty="0">
              <a:ln>
                <a:noFill/>
              </a:ln>
              <a:solidFill>
                <a:srgbClr val="4747BA"/>
              </a:solidFill>
              <a:effectLst/>
              <a:uLnTx/>
              <a:uFillTx/>
              <a:latin typeface="Constantia" panose="02030602050306030303" pitchFamily="18" charset="0"/>
              <a:ea typeface="腾讯体 W3" panose="020C04030202040F0204" pitchFamily="34" charset="-122"/>
              <a:cs typeface="Times" panose="02020603050405020304" pitchFamily="18" charset="0"/>
            </a:endParaRPr>
          </a:p>
          <a:p>
            <a:pPr marL="514350" indent="-514350">
              <a:buFontTx/>
              <a:buAutoNum type="arabicPeriod"/>
            </a:pPr>
            <a:r>
              <a:rPr lang="zh-CN" altLang="en-US" b="1" dirty="0">
                <a:latin typeface="Constantia" panose="02030602050306030303" pitchFamily="18" charset="0"/>
                <a:ea typeface="腾讯体 W3" panose="020C04030202040F0204" pitchFamily="34" charset="-122"/>
                <a:cs typeface="Times" panose="02020603050405020304" pitchFamily="18" charset="0"/>
              </a:rPr>
              <a:t>基于</a:t>
            </a:r>
            <a:r>
              <a:rPr lang="en-US" altLang="zh-CN" b="1" dirty="0">
                <a:latin typeface="Constantia" panose="02030602050306030303" pitchFamily="18" charset="0"/>
                <a:ea typeface="腾讯体 W3" panose="020C04030202040F0204" pitchFamily="34" charset="-122"/>
                <a:cs typeface="Times" panose="02020603050405020304" pitchFamily="18" charset="0"/>
              </a:rPr>
              <a:t>Hippo</a:t>
            </a:r>
            <a:r>
              <a:rPr lang="zh-CN" altLang="en-US" b="1" dirty="0">
                <a:latin typeface="Constantia" panose="02030602050306030303" pitchFamily="18" charset="0"/>
                <a:ea typeface="腾讯体 W3" panose="020C04030202040F0204" pitchFamily="34" charset="-122"/>
                <a:cs typeface="Times" panose="02020603050405020304" pitchFamily="18" charset="0"/>
              </a:rPr>
              <a:t>处理长序列   </a:t>
            </a:r>
            <a:r>
              <a:rPr lang="en-US" altLang="zh-CN" b="1" dirty="0">
                <a:latin typeface="Constantia" panose="02030602050306030303" pitchFamily="18" charset="0"/>
                <a:ea typeface="腾讯体 W3" panose="020C04030202040F0204" pitchFamily="34" charset="-122"/>
                <a:cs typeface="Times" panose="02020603050405020304" pitchFamily="18" charset="0"/>
              </a:rPr>
              <a:t>---  </a:t>
            </a:r>
            <a:r>
              <a:rPr lang="zh-CN" altLang="en-US" b="1" dirty="0">
                <a:solidFill>
                  <a:srgbClr val="8484D1"/>
                </a:solidFill>
                <a:latin typeface="Constantia" panose="02030602050306030303" pitchFamily="18" charset="0"/>
                <a:ea typeface="腾讯体 W3" panose="020C04030202040F0204" pitchFamily="34" charset="-122"/>
                <a:cs typeface="Times" panose="02020603050405020304" pitchFamily="18" charset="0"/>
              </a:rPr>
              <a:t>长距离依赖问题</a:t>
            </a:r>
            <a:endParaRPr lang="en-US" altLang="zh-CN" b="1" dirty="0">
              <a:solidFill>
                <a:srgbClr val="8484D1"/>
              </a:solidFill>
              <a:latin typeface="Constantia" panose="02030602050306030303" pitchFamily="18" charset="0"/>
              <a:ea typeface="腾讯体 W3" panose="020C04030202040F0204" pitchFamily="34" charset="-122"/>
              <a:cs typeface="Times" panose="02020603050405020304" pitchFamily="18" charset="0"/>
            </a:endParaRPr>
          </a:p>
          <a:p>
            <a:pPr marL="514350" indent="-514350">
              <a:buFontTx/>
              <a:buAutoNum type="arabicPeriod"/>
            </a:pPr>
            <a:endParaRPr lang="en-US" altLang="zh-CN" b="1" dirty="0">
              <a:latin typeface="Constantia" panose="02030602050306030303" pitchFamily="18" charset="0"/>
              <a:ea typeface="腾讯体 W3" panose="020C04030202040F0204" pitchFamily="34" charset="-122"/>
              <a:cs typeface="Times" panose="02020603050405020304" pitchFamily="18" charset="0"/>
            </a:endParaRPr>
          </a:p>
          <a:p>
            <a:pPr marL="514350" marR="0" lvl="0" indent="-514350" algn="l" defTabSz="914400" rtl="0" eaLnBrk="1" fontAlgn="auto" latinLnBrk="0" hangingPunct="1">
              <a:lnSpc>
                <a:spcPct val="100000"/>
              </a:lnSpc>
              <a:spcBef>
                <a:spcPts val="0"/>
              </a:spcBef>
              <a:spcAft>
                <a:spcPts val="0"/>
              </a:spcAft>
              <a:buClrTx/>
              <a:buSzTx/>
              <a:buFontTx/>
              <a:buAutoNum type="arabicPeriod"/>
              <a:tabLst/>
              <a:defRPr/>
            </a:pPr>
            <a:r>
              <a:rPr lang="zh-CN" altLang="en-US" b="1" dirty="0">
                <a:latin typeface="Constantia" panose="02030602050306030303" pitchFamily="18" charset="0"/>
                <a:ea typeface="腾讯体 W3" panose="020C04030202040F0204" pitchFamily="34" charset="-122"/>
                <a:cs typeface="Times" panose="02020603050405020304" pitchFamily="18" charset="0"/>
              </a:rPr>
              <a:t>离散化</a:t>
            </a:r>
            <a:r>
              <a:rPr lang="en-US" altLang="zh-CN" b="1" dirty="0">
                <a:latin typeface="Constantia" panose="02030602050306030303" pitchFamily="18" charset="0"/>
                <a:ea typeface="腾讯体 W3" panose="020C04030202040F0204" pitchFamily="34" charset="-122"/>
                <a:cs typeface="Times" panose="02020603050405020304" pitchFamily="18" charset="0"/>
              </a:rPr>
              <a:t>SSM   ---   </a:t>
            </a:r>
            <a:r>
              <a:rPr lang="zh-CN" altLang="en-US" b="1" dirty="0">
                <a:solidFill>
                  <a:srgbClr val="8484D1"/>
                </a:solidFill>
                <a:latin typeface="Constantia" panose="02030602050306030303" pitchFamily="18" charset="0"/>
                <a:ea typeface="腾讯体 W3" panose="020C04030202040F0204" pitchFamily="34" charset="-122"/>
                <a:cs typeface="Times" panose="02020603050405020304" pitchFamily="18" charset="0"/>
              </a:rPr>
              <a:t>离散数据的处理 和 卷积训练的实现</a:t>
            </a:r>
            <a:endParaRPr lang="en-US" altLang="zh-CN" b="1" dirty="0">
              <a:solidFill>
                <a:srgbClr val="8484D1"/>
              </a:solidFill>
              <a:latin typeface="Constantia" panose="02030602050306030303" pitchFamily="18" charset="0"/>
              <a:ea typeface="腾讯体 W3" panose="020C04030202040F0204" pitchFamily="34" charset="-122"/>
              <a:cs typeface="Times" panose="02020603050405020304" pitchFamily="18" charset="0"/>
            </a:endParaRPr>
          </a:p>
          <a:p>
            <a:pPr marL="457200" indent="-457200">
              <a:buFontTx/>
              <a:buAutoNum type="arabicPeriod"/>
            </a:pPr>
            <a:endParaRPr lang="en-US" altLang="zh-CN" b="1" dirty="0">
              <a:solidFill>
                <a:srgbClr val="8484D1"/>
              </a:solidFill>
              <a:latin typeface="Constantia" panose="02030602050306030303" pitchFamily="18" charset="0"/>
              <a:ea typeface="腾讯体 W3" panose="020C04030202040F0204" pitchFamily="34" charset="-122"/>
              <a:cs typeface="Times" panose="02020603050405020304" pitchFamily="18" charset="0"/>
            </a:endParaRPr>
          </a:p>
          <a:p>
            <a:pPr marL="457200" indent="-457200">
              <a:buFontTx/>
              <a:buAutoNum type="arabicPeriod"/>
            </a:pPr>
            <a:r>
              <a:rPr lang="zh-CN" altLang="en-US" b="1" dirty="0">
                <a:latin typeface="Constantia" panose="02030602050306030303" pitchFamily="18" charset="0"/>
                <a:ea typeface="腾讯体 W3" panose="020C04030202040F0204" pitchFamily="34" charset="-122"/>
                <a:cs typeface="Times" panose="02020603050405020304" pitchFamily="18" charset="0"/>
              </a:rPr>
              <a:t>循环</a:t>
            </a:r>
            <a:r>
              <a:rPr lang="en-US" altLang="zh-CN" b="1" dirty="0">
                <a:latin typeface="Constantia" panose="02030602050306030303" pitchFamily="18" charset="0"/>
                <a:ea typeface="腾讯体 W3" panose="020C04030202040F0204" pitchFamily="34" charset="-122"/>
                <a:cs typeface="Times" panose="02020603050405020304" pitchFamily="18" charset="0"/>
              </a:rPr>
              <a:t>/</a:t>
            </a:r>
            <a:r>
              <a:rPr lang="zh-CN" altLang="en-US" b="1" dirty="0">
                <a:latin typeface="Constantia" panose="02030602050306030303" pitchFamily="18" charset="0"/>
                <a:ea typeface="腾讯体 W3" panose="020C04030202040F0204" pitchFamily="34" charset="-122"/>
                <a:cs typeface="Times" panose="02020603050405020304" pitchFamily="18" charset="0"/>
              </a:rPr>
              <a:t>卷积表示   </a:t>
            </a:r>
            <a:r>
              <a:rPr lang="en-US" altLang="zh-CN" b="1" dirty="0">
                <a:latin typeface="Constantia" panose="02030602050306030303" pitchFamily="18" charset="0"/>
                <a:ea typeface="腾讯体 W3" panose="020C04030202040F0204" pitchFamily="34" charset="-122"/>
                <a:cs typeface="Times" panose="02020603050405020304" pitchFamily="18" charset="0"/>
              </a:rPr>
              <a:t>---   </a:t>
            </a:r>
            <a:r>
              <a:rPr lang="zh-CN" altLang="en-US" b="1" dirty="0">
                <a:solidFill>
                  <a:srgbClr val="8484D1"/>
                </a:solidFill>
                <a:latin typeface="Constantia" panose="02030602050306030303" pitchFamily="18" charset="0"/>
                <a:ea typeface="腾讯体 W3" panose="020C04030202040F0204" pitchFamily="34" charset="-122"/>
                <a:cs typeface="Times" panose="02020603050405020304" pitchFamily="18" charset="0"/>
              </a:rPr>
              <a:t>快速训练和推理的转换</a:t>
            </a:r>
            <a:endParaRPr lang="en-US" altLang="zh-CN" b="1" dirty="0">
              <a:solidFill>
                <a:srgbClr val="8484D1"/>
              </a:solidFill>
              <a:latin typeface="Constantia" panose="02030602050306030303" pitchFamily="18" charset="0"/>
              <a:ea typeface="腾讯体 W3" panose="020C04030202040F0204" pitchFamily="34" charset="-122"/>
              <a:cs typeface="Times" panose="02020603050405020304" pitchFamily="18" charset="0"/>
            </a:endParaRPr>
          </a:p>
          <a:p>
            <a:pPr marL="457200" marR="0" lvl="0" indent="-457200" algn="l" defTabSz="914400" rtl="0" eaLnBrk="1" fontAlgn="auto" latinLnBrk="0" hangingPunct="1">
              <a:lnSpc>
                <a:spcPct val="100000"/>
              </a:lnSpc>
              <a:spcBef>
                <a:spcPts val="0"/>
              </a:spcBef>
              <a:spcAft>
                <a:spcPts val="0"/>
              </a:spcAft>
              <a:buClrTx/>
              <a:buSzTx/>
              <a:buFontTx/>
              <a:buAutoNum type="arabicPeriod"/>
              <a:tabLst/>
              <a:defRPr/>
            </a:pPr>
            <a:endParaRPr kumimoji="0" lang="en-US" altLang="zh-CN" sz="1400" b="1" i="0" u="none" strike="noStrike" kern="1200" cap="none" spc="0" normalizeH="0" baseline="0" noProof="0" dirty="0">
              <a:ln>
                <a:noFill/>
              </a:ln>
              <a:effectLst/>
              <a:uLnTx/>
              <a:uFillTx/>
              <a:latin typeface="Constantia" panose="02030602050306030303" pitchFamily="18" charset="0"/>
              <a:ea typeface="腾讯体 W3" panose="020C04030202040F0204" pitchFamily="34" charset="-122"/>
              <a:cs typeface="Times"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4747BA"/>
                </a:solidFill>
                <a:effectLst/>
                <a:uLnTx/>
                <a:uFillTx/>
                <a:latin typeface="Constantia" panose="02030602050306030303" pitchFamily="18" charset="0"/>
                <a:ea typeface="腾讯体 W3" panose="020C04030202040F0204" pitchFamily="34" charset="-122"/>
                <a:cs typeface="Times" panose="02020603050405020304" pitchFamily="18" charset="0"/>
              </a:rPr>
              <a:t>	</a:t>
            </a:r>
          </a:p>
        </p:txBody>
      </p:sp>
    </p:spTree>
    <p:extLst>
      <p:ext uri="{BB962C8B-B14F-4D97-AF65-F5344CB8AC3E}">
        <p14:creationId xmlns:p14="http://schemas.microsoft.com/office/powerpoint/2010/main" val="4070090433"/>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4" name="Picture 4">
            <a:extLst>
              <a:ext uri="{FF2B5EF4-FFF2-40B4-BE49-F238E27FC236}">
                <a16:creationId xmlns:a16="http://schemas.microsoft.com/office/drawing/2014/main" id="{191C8A8D-2331-F9A1-FE4E-85AA9FD7607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5075" r="20626"/>
          <a:stretch/>
        </p:blipFill>
        <p:spPr bwMode="auto">
          <a:xfrm>
            <a:off x="7531399" y="2327785"/>
            <a:ext cx="4275011" cy="2608997"/>
          </a:xfrm>
          <a:prstGeom prst="rect">
            <a:avLst/>
          </a:prstGeom>
          <a:noFill/>
          <a:extLst>
            <a:ext uri="{909E8E84-426E-40DD-AFC4-6F175D3DCCD1}">
              <a14:hiddenFill xmlns:a14="http://schemas.microsoft.com/office/drawing/2010/main">
                <a:solidFill>
                  <a:srgbClr val="FFFFFF"/>
                </a:solidFill>
              </a14:hiddenFill>
            </a:ext>
          </a:extLst>
        </p:spPr>
      </p:pic>
      <p:sp>
        <p:nvSpPr>
          <p:cNvPr id="17" name="矩形 16">
            <a:extLst>
              <a:ext uri="{FF2B5EF4-FFF2-40B4-BE49-F238E27FC236}">
                <a16:creationId xmlns:a16="http://schemas.microsoft.com/office/drawing/2014/main" id="{B8CED823-FFFD-4AA2-9092-D8FBE51CAEB8}"/>
              </a:ext>
            </a:extLst>
          </p:cNvPr>
          <p:cNvSpPr/>
          <p:nvPr/>
        </p:nvSpPr>
        <p:spPr>
          <a:xfrm>
            <a:off x="0" y="6522720"/>
            <a:ext cx="4267200" cy="335280"/>
          </a:xfrm>
          <a:prstGeom prst="rect">
            <a:avLst/>
          </a:prstGeom>
          <a:solidFill>
            <a:srgbClr val="4747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a:extLst>
              <a:ext uri="{FF2B5EF4-FFF2-40B4-BE49-F238E27FC236}">
                <a16:creationId xmlns:a16="http://schemas.microsoft.com/office/drawing/2014/main" id="{AE30AF1C-CA8E-427B-9DBA-C8AB565AFF38}"/>
              </a:ext>
            </a:extLst>
          </p:cNvPr>
          <p:cNvSpPr/>
          <p:nvPr/>
        </p:nvSpPr>
        <p:spPr>
          <a:xfrm>
            <a:off x="4267200" y="6522720"/>
            <a:ext cx="4267200" cy="335280"/>
          </a:xfrm>
          <a:prstGeom prst="rect">
            <a:avLst/>
          </a:prstGeom>
          <a:solidFill>
            <a:srgbClr val="8484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a:extLst>
              <a:ext uri="{FF2B5EF4-FFF2-40B4-BE49-F238E27FC236}">
                <a16:creationId xmlns:a16="http://schemas.microsoft.com/office/drawing/2014/main" id="{287E9C25-FEFC-4DB2-BBD6-EAB98C4DEA1E}"/>
              </a:ext>
            </a:extLst>
          </p:cNvPr>
          <p:cNvSpPr/>
          <p:nvPr/>
        </p:nvSpPr>
        <p:spPr>
          <a:xfrm>
            <a:off x="8534400" y="6522720"/>
            <a:ext cx="3657600" cy="335280"/>
          </a:xfrm>
          <a:prstGeom prst="rect">
            <a:avLst/>
          </a:prstGeom>
          <a:solidFill>
            <a:srgbClr val="ADADE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600" dirty="0">
              <a:solidFill>
                <a:schemeClr val="bg1"/>
              </a:solidFill>
              <a:latin typeface="Constantia" panose="02030602050306030303" pitchFamily="18" charset="0"/>
            </a:endParaRPr>
          </a:p>
        </p:txBody>
      </p:sp>
      <p:sp>
        <p:nvSpPr>
          <p:cNvPr id="24" name="日期占位符 7">
            <a:extLst>
              <a:ext uri="{FF2B5EF4-FFF2-40B4-BE49-F238E27FC236}">
                <a16:creationId xmlns:a16="http://schemas.microsoft.com/office/drawing/2014/main" id="{A472F3E3-BF27-4214-96FF-F1674F8CACD2}"/>
              </a:ext>
            </a:extLst>
          </p:cNvPr>
          <p:cNvSpPr>
            <a:spLocks noGrp="1"/>
          </p:cNvSpPr>
          <p:nvPr>
            <p:ph type="dt" sz="half" idx="10"/>
          </p:nvPr>
        </p:nvSpPr>
        <p:spPr>
          <a:xfrm>
            <a:off x="1209907" y="6494974"/>
            <a:ext cx="1847385" cy="365125"/>
          </a:xfrm>
        </p:spPr>
        <p:txBody>
          <a:bodyPr/>
          <a:lstStyle/>
          <a:p>
            <a:r>
              <a:rPr lang="en-US" altLang="zh-CN" sz="1400" b="1" dirty="0">
                <a:solidFill>
                  <a:schemeClr val="bg1"/>
                </a:solidFill>
                <a:latin typeface="Constantia" panose="02030602050306030303" pitchFamily="18" charset="0"/>
                <a:cs typeface="Times" panose="02020603050405020304" pitchFamily="18" charset="0"/>
              </a:rPr>
              <a:t>April 24, 2024</a:t>
            </a:r>
            <a:endParaRPr lang="zh-CN" altLang="en-US" sz="1400" b="1" dirty="0">
              <a:solidFill>
                <a:schemeClr val="bg1"/>
              </a:solidFill>
              <a:latin typeface="Constantia" panose="02030602050306030303" pitchFamily="18" charset="0"/>
              <a:cs typeface="Times" panose="02020603050405020304" pitchFamily="18" charset="0"/>
            </a:endParaRPr>
          </a:p>
        </p:txBody>
      </p:sp>
      <p:sp>
        <p:nvSpPr>
          <p:cNvPr id="25" name="Fußzeilenplatzhalter 4">
            <a:extLst>
              <a:ext uri="{FF2B5EF4-FFF2-40B4-BE49-F238E27FC236}">
                <a16:creationId xmlns:a16="http://schemas.microsoft.com/office/drawing/2014/main" id="{74159A29-4F5F-4065-934C-13F30643D46E}"/>
              </a:ext>
            </a:extLst>
          </p:cNvPr>
          <p:cNvSpPr>
            <a:spLocks noGrp="1"/>
          </p:cNvSpPr>
          <p:nvPr>
            <p:ph type="ftr" sz="quarter" idx="11"/>
          </p:nvPr>
        </p:nvSpPr>
        <p:spPr>
          <a:xfrm>
            <a:off x="4095916" y="6553437"/>
            <a:ext cx="4520431" cy="273844"/>
          </a:xfrm>
        </p:spPr>
        <p:txBody>
          <a:bodyPr/>
          <a:lstStyle/>
          <a:p>
            <a:r>
              <a:rPr lang="en-US" altLang="zh-CN" sz="1400" b="1" dirty="0">
                <a:solidFill>
                  <a:schemeClr val="bg1"/>
                </a:solidFill>
                <a:latin typeface="Constantia" panose="02030602050306030303" pitchFamily="18" charset="0"/>
              </a:rPr>
              <a:t>Zero Zhao | HUST </a:t>
            </a:r>
            <a:endParaRPr lang="zh-CN" altLang="en-US" sz="1400" b="1" dirty="0">
              <a:solidFill>
                <a:schemeClr val="bg1"/>
              </a:solidFill>
              <a:latin typeface="Constantia" panose="02030602050306030303" pitchFamily="18" charset="0"/>
            </a:endParaRPr>
          </a:p>
        </p:txBody>
      </p:sp>
      <p:cxnSp>
        <p:nvCxnSpPr>
          <p:cNvPr id="26" name="直接连接符 25">
            <a:extLst>
              <a:ext uri="{FF2B5EF4-FFF2-40B4-BE49-F238E27FC236}">
                <a16:creationId xmlns:a16="http://schemas.microsoft.com/office/drawing/2014/main" id="{2C0A00E8-DC77-4A26-A219-150776549D88}"/>
              </a:ext>
            </a:extLst>
          </p:cNvPr>
          <p:cNvCxnSpPr/>
          <p:nvPr/>
        </p:nvCxnSpPr>
        <p:spPr>
          <a:xfrm>
            <a:off x="385590" y="859531"/>
            <a:ext cx="11479576" cy="0"/>
          </a:xfrm>
          <a:prstGeom prst="line">
            <a:avLst/>
          </a:prstGeom>
          <a:ln w="38100">
            <a:solidFill>
              <a:srgbClr val="4747BA"/>
            </a:solidFill>
          </a:ln>
        </p:spPr>
        <p:style>
          <a:lnRef idx="1">
            <a:schemeClr val="accent1"/>
          </a:lnRef>
          <a:fillRef idx="0">
            <a:schemeClr val="accent1"/>
          </a:fillRef>
          <a:effectRef idx="0">
            <a:schemeClr val="accent1"/>
          </a:effectRef>
          <a:fontRef idx="minor">
            <a:schemeClr val="tx1"/>
          </a:fontRef>
        </p:style>
      </p:cxnSp>
      <p:sp>
        <p:nvSpPr>
          <p:cNvPr id="19" name="文本框 18">
            <a:extLst>
              <a:ext uri="{FF2B5EF4-FFF2-40B4-BE49-F238E27FC236}">
                <a16:creationId xmlns:a16="http://schemas.microsoft.com/office/drawing/2014/main" id="{3B78C344-5CA5-0040-BEE1-94109FE221CD}"/>
              </a:ext>
            </a:extLst>
          </p:cNvPr>
          <p:cNvSpPr txBox="1"/>
          <p:nvPr/>
        </p:nvSpPr>
        <p:spPr>
          <a:xfrm>
            <a:off x="441124" y="182481"/>
            <a:ext cx="6798981" cy="646331"/>
          </a:xfrm>
          <a:prstGeom prst="rect">
            <a:avLst/>
          </a:prstGeom>
          <a:noFill/>
        </p:spPr>
        <p:txBody>
          <a:bodyPr wrap="square" rtlCol="0">
            <a:spAutoFit/>
          </a:bodyPr>
          <a:lstStyle/>
          <a:p>
            <a:pPr lvl="0">
              <a:lnSpc>
                <a:spcPct val="90000"/>
              </a:lnSpc>
              <a:spcBef>
                <a:spcPts val="1000"/>
              </a:spcBef>
              <a:defRPr/>
            </a:pPr>
            <a:r>
              <a:rPr lang="en-US" altLang="zh-CN" sz="4000" b="1" dirty="0">
                <a:solidFill>
                  <a:srgbClr val="4747BA"/>
                </a:solidFill>
                <a:latin typeface="Constantia" panose="02030602050306030303" pitchFamily="18" charset="0"/>
                <a:ea typeface="腾讯体 W3" panose="020C04030202040F0204" pitchFamily="34" charset="-122"/>
                <a:cs typeface="Times" panose="02020603050405020304" pitchFamily="18" charset="0"/>
              </a:rPr>
              <a:t>Mamba – S4 </a:t>
            </a:r>
            <a:endParaRPr lang="zh-CN" altLang="en-US" sz="4000" b="1" dirty="0">
              <a:solidFill>
                <a:srgbClr val="4747BA"/>
              </a:solidFill>
              <a:latin typeface="Constantia" panose="02030602050306030303" pitchFamily="18" charset="0"/>
              <a:ea typeface="腾讯体 W3" panose="020C04030202040F0204" pitchFamily="34" charset="-122"/>
              <a:cs typeface="Times" panose="02020603050405020304" pitchFamily="18" charset="0"/>
            </a:endParaRPr>
          </a:p>
        </p:txBody>
      </p:sp>
      <p:pic>
        <p:nvPicPr>
          <p:cNvPr id="23" name="图片 22">
            <a:extLst>
              <a:ext uri="{FF2B5EF4-FFF2-40B4-BE49-F238E27FC236}">
                <a16:creationId xmlns:a16="http://schemas.microsoft.com/office/drawing/2014/main" id="{C59D9062-D538-4E10-A387-AAFC9F1C806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804063" y="218980"/>
            <a:ext cx="730337" cy="556270"/>
          </a:xfrm>
          <a:prstGeom prst="rect">
            <a:avLst/>
          </a:prstGeom>
        </p:spPr>
      </p:pic>
      <p:sp>
        <p:nvSpPr>
          <p:cNvPr id="14" name="灯片编号占位符 8">
            <a:extLst>
              <a:ext uri="{FF2B5EF4-FFF2-40B4-BE49-F238E27FC236}">
                <a16:creationId xmlns:a16="http://schemas.microsoft.com/office/drawing/2014/main" id="{CBDE027A-9753-BE4F-9E92-B646C7AB4689}"/>
              </a:ext>
            </a:extLst>
          </p:cNvPr>
          <p:cNvSpPr>
            <a:spLocks noGrp="1"/>
          </p:cNvSpPr>
          <p:nvPr>
            <p:ph type="sldNum" sz="quarter" idx="12"/>
          </p:nvPr>
        </p:nvSpPr>
        <p:spPr>
          <a:xfrm>
            <a:off x="9847869" y="6405035"/>
            <a:ext cx="809393" cy="545001"/>
          </a:xfrm>
        </p:spPr>
        <p:txBody>
          <a:bodyPr/>
          <a:lstStyle/>
          <a:p>
            <a:pPr algn="ctr"/>
            <a:fld id="{152851E7-9224-42D2-A4FF-119762E40804}" type="slidenum">
              <a:rPr lang="zh-CN" altLang="en-US" sz="1400" b="1" smtClean="0">
                <a:solidFill>
                  <a:schemeClr val="bg1"/>
                </a:solidFill>
                <a:latin typeface="Constantia" panose="02030602050306030303" pitchFamily="18" charset="0"/>
                <a:cs typeface="Times" panose="02020603050405020304" pitchFamily="18" charset="0"/>
              </a:rPr>
              <a:pPr algn="ctr"/>
              <a:t>28</a:t>
            </a:fld>
            <a:endParaRPr lang="zh-CN" altLang="en-US" sz="1400" b="1" dirty="0">
              <a:solidFill>
                <a:schemeClr val="bg1"/>
              </a:solidFill>
              <a:latin typeface="Constantia" panose="02030602050306030303" pitchFamily="18" charset="0"/>
              <a:cs typeface="Times" panose="02020603050405020304" pitchFamily="18" charset="0"/>
            </a:endParaRPr>
          </a:p>
        </p:txBody>
      </p:sp>
      <p:pic>
        <p:nvPicPr>
          <p:cNvPr id="44" name="图片 4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590829" y="204228"/>
            <a:ext cx="3323471" cy="570629"/>
          </a:xfrm>
          <a:prstGeom prst="rect">
            <a:avLst/>
          </a:prstGeom>
        </p:spPr>
      </p:pic>
      <p:sp>
        <p:nvSpPr>
          <p:cNvPr id="2" name="文本框 1">
            <a:extLst>
              <a:ext uri="{FF2B5EF4-FFF2-40B4-BE49-F238E27FC236}">
                <a16:creationId xmlns:a16="http://schemas.microsoft.com/office/drawing/2014/main" id="{1D74B819-5AB1-EBF3-3AA7-1ADB845E4760}"/>
              </a:ext>
            </a:extLst>
          </p:cNvPr>
          <p:cNvSpPr txBox="1"/>
          <p:nvPr/>
        </p:nvSpPr>
        <p:spPr>
          <a:xfrm>
            <a:off x="526142" y="1182393"/>
            <a:ext cx="9976757"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000" b="0" i="1" u="none" strike="noStrike" dirty="0" err="1">
                <a:solidFill>
                  <a:srgbClr val="4EA1DB"/>
                </a:solidFill>
                <a:effectLst/>
                <a:latin typeface="-apple-system"/>
                <a:hlinkClick r:id="rId6" tooltip="HiPPO: Recurrent Memory with Optimal Polynomial Projections"/>
              </a:rPr>
              <a:t>HiPPO</a:t>
            </a:r>
            <a:r>
              <a:rPr lang="en-US" altLang="zh-CN" sz="2000" b="0" i="1" u="none" strike="noStrike" dirty="0">
                <a:solidFill>
                  <a:srgbClr val="4EA1DB"/>
                </a:solidFill>
                <a:effectLst/>
                <a:latin typeface="-apple-system"/>
                <a:hlinkClick r:id="rId6" tooltip="HiPPO: Recurrent Memory with Optimal Polynomial Projections"/>
              </a:rPr>
              <a:t>: Recurrent Memory with Optimal Polynomial Projections</a:t>
            </a:r>
            <a:r>
              <a:rPr lang="en-US" altLang="zh-CN" sz="2000" b="0" i="1" u="none" strike="noStrike" dirty="0">
                <a:solidFill>
                  <a:srgbClr val="4EA1DB"/>
                </a:solidFill>
                <a:effectLst/>
                <a:latin typeface="-apple-system"/>
              </a:rPr>
              <a:t>       -- </a:t>
            </a:r>
            <a:r>
              <a:rPr lang="en-US" altLang="zh-CN" sz="2000" b="0" i="1" u="none" strike="noStrike" dirty="0" err="1">
                <a:solidFill>
                  <a:srgbClr val="4EA1DB"/>
                </a:solidFill>
                <a:effectLst/>
                <a:latin typeface="-apple-system"/>
              </a:rPr>
              <a:t>NeurIPS</a:t>
            </a:r>
            <a:endParaRPr kumimoji="0" lang="en-US" altLang="zh-CN" sz="2000" b="1" i="0" u="none" strike="noStrike" kern="1200" cap="none" spc="0" normalizeH="0" baseline="0" noProof="0" dirty="0">
              <a:ln>
                <a:noFill/>
              </a:ln>
              <a:solidFill>
                <a:srgbClr val="E51937"/>
              </a:solidFill>
              <a:effectLst/>
              <a:uLnTx/>
              <a:uFillTx/>
              <a:latin typeface="Constantia" panose="02030602050306030303" pitchFamily="18" charset="0"/>
              <a:ea typeface="腾讯体 W3" panose="020C04030202040F0204" pitchFamily="34" charset="-122"/>
              <a:cs typeface="Times" panose="02020603050405020304" pitchFamily="18" charset="0"/>
            </a:endParaRPr>
          </a:p>
        </p:txBody>
      </p:sp>
      <p:pic>
        <p:nvPicPr>
          <p:cNvPr id="10242" name="Picture 2">
            <a:extLst>
              <a:ext uri="{FF2B5EF4-FFF2-40B4-BE49-F238E27FC236}">
                <a16:creationId xmlns:a16="http://schemas.microsoft.com/office/drawing/2014/main" id="{29ED863B-5C21-8086-B6DC-105BA05F5F7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5590" y="2332039"/>
            <a:ext cx="6772107" cy="2925762"/>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a:extLst>
              <a:ext uri="{FF2B5EF4-FFF2-40B4-BE49-F238E27FC236}">
                <a16:creationId xmlns:a16="http://schemas.microsoft.com/office/drawing/2014/main" id="{06A3DC3F-BE29-28A2-1660-12ED4078026D}"/>
              </a:ext>
            </a:extLst>
          </p:cNvPr>
          <p:cNvSpPr txBox="1"/>
          <p:nvPr/>
        </p:nvSpPr>
        <p:spPr>
          <a:xfrm>
            <a:off x="385590" y="5347743"/>
            <a:ext cx="9050510" cy="923330"/>
          </a:xfrm>
          <a:prstGeom prst="rect">
            <a:avLst/>
          </a:prstGeom>
          <a:noFill/>
        </p:spPr>
        <p:txBody>
          <a:bodyPr wrap="square">
            <a:spAutoFit/>
          </a:bodyPr>
          <a:lstStyle/>
          <a:p>
            <a:r>
              <a:rPr lang="zh-CN" altLang="en-US" b="1" dirty="0">
                <a:solidFill>
                  <a:srgbClr val="8484D1"/>
                </a:solidFill>
                <a:latin typeface="Constantia" panose="02030602050306030303" pitchFamily="18" charset="0"/>
                <a:ea typeface="腾讯体 W3" panose="020C04030202040F0204" pitchFamily="34" charset="-122"/>
                <a:cs typeface="Times" panose="02020603050405020304" pitchFamily="18" charset="0"/>
              </a:rPr>
              <a:t>由于矩阵</a:t>
            </a:r>
            <a:r>
              <a:rPr lang="en-US" altLang="zh-CN" b="1" dirty="0">
                <a:solidFill>
                  <a:srgbClr val="8484D1"/>
                </a:solidFill>
                <a:latin typeface="Constantia" panose="02030602050306030303" pitchFamily="18" charset="0"/>
                <a:ea typeface="腾讯体 W3" panose="020C04030202040F0204" pitchFamily="34" charset="-122"/>
                <a:cs typeface="Times" panose="02020603050405020304" pitchFamily="18" charset="0"/>
              </a:rPr>
              <a:t>A</a:t>
            </a:r>
            <a:r>
              <a:rPr lang="zh-CN" altLang="en-US" b="1" dirty="0">
                <a:solidFill>
                  <a:srgbClr val="8484D1"/>
                </a:solidFill>
                <a:latin typeface="Constantia" panose="02030602050306030303" pitchFamily="18" charset="0"/>
                <a:ea typeface="腾讯体 W3" panose="020C04030202040F0204" pitchFamily="34" charset="-122"/>
                <a:cs typeface="Times" panose="02020603050405020304" pitchFamily="18" charset="0"/>
              </a:rPr>
              <a:t>只记住之前的几个</a:t>
            </a:r>
            <a:r>
              <a:rPr lang="en-US" altLang="zh-CN" b="1" dirty="0">
                <a:solidFill>
                  <a:srgbClr val="8484D1"/>
                </a:solidFill>
                <a:latin typeface="Constantia" panose="02030602050306030303" pitchFamily="18" charset="0"/>
                <a:ea typeface="腾讯体 W3" panose="020C04030202040F0204" pitchFamily="34" charset="-122"/>
                <a:cs typeface="Times" panose="02020603050405020304" pitchFamily="18" charset="0"/>
              </a:rPr>
              <a:t>token</a:t>
            </a:r>
            <a:r>
              <a:rPr lang="zh-CN" altLang="en-US" b="1" dirty="0">
                <a:solidFill>
                  <a:srgbClr val="8484D1"/>
                </a:solidFill>
                <a:latin typeface="Constantia" panose="02030602050306030303" pitchFamily="18" charset="0"/>
                <a:ea typeface="腾讯体 W3" panose="020C04030202040F0204" pitchFamily="34" charset="-122"/>
                <a:cs typeface="Times" panose="02020603050405020304" pitchFamily="18" charset="0"/>
              </a:rPr>
              <a:t>和捕获迄今为止看到的每个</a:t>
            </a:r>
            <a:r>
              <a:rPr lang="en-US" altLang="zh-CN" b="1" dirty="0">
                <a:solidFill>
                  <a:srgbClr val="8484D1"/>
                </a:solidFill>
                <a:latin typeface="Constantia" panose="02030602050306030303" pitchFamily="18" charset="0"/>
                <a:ea typeface="腾讯体 W3" panose="020C04030202040F0204" pitchFamily="34" charset="-122"/>
                <a:cs typeface="Times" panose="02020603050405020304" pitchFamily="18" charset="0"/>
              </a:rPr>
              <a:t>token</a:t>
            </a:r>
            <a:r>
              <a:rPr lang="zh-CN" altLang="en-US" b="1" dirty="0">
                <a:solidFill>
                  <a:srgbClr val="8484D1"/>
                </a:solidFill>
                <a:latin typeface="Constantia" panose="02030602050306030303" pitchFamily="18" charset="0"/>
                <a:ea typeface="腾讯体 W3" panose="020C04030202040F0204" pitchFamily="34" charset="-122"/>
                <a:cs typeface="Times" panose="02020603050405020304" pitchFamily="18" charset="0"/>
              </a:rPr>
              <a:t>之间的区别，特别是在循环表示的上下文中，因为它只回顾以前的状态 </a:t>
            </a:r>
            <a:r>
              <a:rPr lang="en-US" altLang="zh-CN" b="1" dirty="0">
                <a:solidFill>
                  <a:srgbClr val="8484D1"/>
                </a:solidFill>
                <a:latin typeface="Constantia" panose="02030602050306030303" pitchFamily="18" charset="0"/>
                <a:ea typeface="腾讯体 W3" panose="020C04030202040F0204" pitchFamily="34" charset="-122"/>
                <a:cs typeface="Times" panose="02020603050405020304" pitchFamily="18" charset="0"/>
              </a:rPr>
              <a:t>--- </a:t>
            </a:r>
            <a:r>
              <a:rPr lang="zh-CN" altLang="en-US" b="1" dirty="0">
                <a:solidFill>
                  <a:srgbClr val="FF0000"/>
                </a:solidFill>
                <a:latin typeface="Constantia" panose="02030602050306030303" pitchFamily="18" charset="0"/>
                <a:ea typeface="腾讯体 W3" panose="020C04030202040F0204" pitchFamily="34" charset="-122"/>
                <a:cs typeface="Times" panose="02020603050405020304" pitchFamily="18" charset="0"/>
              </a:rPr>
              <a:t>如何保留以保留比较长</a:t>
            </a:r>
            <a:r>
              <a:rPr lang="en-US" altLang="zh-CN" b="1" dirty="0">
                <a:solidFill>
                  <a:srgbClr val="FF0000"/>
                </a:solidFill>
                <a:latin typeface="Constantia" panose="02030602050306030303" pitchFamily="18" charset="0"/>
                <a:ea typeface="腾讯体 W3" panose="020C04030202040F0204" pitchFamily="34" charset="-122"/>
                <a:cs typeface="Times" panose="02020603050405020304" pitchFamily="18" charset="0"/>
              </a:rPr>
              <a:t>Memory</a:t>
            </a:r>
            <a:r>
              <a:rPr lang="zh-CN" altLang="en-US" b="1" dirty="0">
                <a:solidFill>
                  <a:srgbClr val="FF0000"/>
                </a:solidFill>
                <a:latin typeface="Constantia" panose="02030602050306030303" pitchFamily="18" charset="0"/>
                <a:ea typeface="腾讯体 W3" panose="020C04030202040F0204" pitchFamily="34" charset="-122"/>
                <a:cs typeface="Times" panose="02020603050405020304" pitchFamily="18" charset="0"/>
              </a:rPr>
              <a:t>的方式来创建矩阵？  </a:t>
            </a:r>
            <a:r>
              <a:rPr lang="en-US" altLang="zh-CN" b="1" dirty="0">
                <a:solidFill>
                  <a:srgbClr val="FF0000"/>
                </a:solidFill>
                <a:latin typeface="Constantia" panose="02030602050306030303" pitchFamily="18" charset="0"/>
                <a:ea typeface="腾讯体 W3" panose="020C04030202040F0204" pitchFamily="34" charset="-122"/>
                <a:cs typeface="Times" panose="02020603050405020304" pitchFamily="18" charset="0"/>
              </a:rPr>
              <a:t>--- Hippo</a:t>
            </a:r>
          </a:p>
        </p:txBody>
      </p:sp>
    </p:spTree>
    <p:extLst>
      <p:ext uri="{BB962C8B-B14F-4D97-AF65-F5344CB8AC3E}">
        <p14:creationId xmlns:p14="http://schemas.microsoft.com/office/powerpoint/2010/main" val="1655005336"/>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a:extLst>
              <a:ext uri="{FF2B5EF4-FFF2-40B4-BE49-F238E27FC236}">
                <a16:creationId xmlns:a16="http://schemas.microsoft.com/office/drawing/2014/main" id="{B8CED823-FFFD-4AA2-9092-D8FBE51CAEB8}"/>
              </a:ext>
            </a:extLst>
          </p:cNvPr>
          <p:cNvSpPr/>
          <p:nvPr/>
        </p:nvSpPr>
        <p:spPr>
          <a:xfrm>
            <a:off x="0" y="6522720"/>
            <a:ext cx="4267200" cy="335280"/>
          </a:xfrm>
          <a:prstGeom prst="rect">
            <a:avLst/>
          </a:prstGeom>
          <a:solidFill>
            <a:srgbClr val="4747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a:extLst>
              <a:ext uri="{FF2B5EF4-FFF2-40B4-BE49-F238E27FC236}">
                <a16:creationId xmlns:a16="http://schemas.microsoft.com/office/drawing/2014/main" id="{AE30AF1C-CA8E-427B-9DBA-C8AB565AFF38}"/>
              </a:ext>
            </a:extLst>
          </p:cNvPr>
          <p:cNvSpPr/>
          <p:nvPr/>
        </p:nvSpPr>
        <p:spPr>
          <a:xfrm>
            <a:off x="4267200" y="6522720"/>
            <a:ext cx="4267200" cy="335280"/>
          </a:xfrm>
          <a:prstGeom prst="rect">
            <a:avLst/>
          </a:prstGeom>
          <a:solidFill>
            <a:srgbClr val="8484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a:extLst>
              <a:ext uri="{FF2B5EF4-FFF2-40B4-BE49-F238E27FC236}">
                <a16:creationId xmlns:a16="http://schemas.microsoft.com/office/drawing/2014/main" id="{287E9C25-FEFC-4DB2-BBD6-EAB98C4DEA1E}"/>
              </a:ext>
            </a:extLst>
          </p:cNvPr>
          <p:cNvSpPr/>
          <p:nvPr/>
        </p:nvSpPr>
        <p:spPr>
          <a:xfrm>
            <a:off x="8534400" y="6522720"/>
            <a:ext cx="3657600" cy="335280"/>
          </a:xfrm>
          <a:prstGeom prst="rect">
            <a:avLst/>
          </a:prstGeom>
          <a:solidFill>
            <a:srgbClr val="ADADE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600" dirty="0">
              <a:solidFill>
                <a:schemeClr val="bg1"/>
              </a:solidFill>
              <a:latin typeface="Constantia" panose="02030602050306030303" pitchFamily="18" charset="0"/>
            </a:endParaRPr>
          </a:p>
        </p:txBody>
      </p:sp>
      <p:sp>
        <p:nvSpPr>
          <p:cNvPr id="24" name="日期占位符 7">
            <a:extLst>
              <a:ext uri="{FF2B5EF4-FFF2-40B4-BE49-F238E27FC236}">
                <a16:creationId xmlns:a16="http://schemas.microsoft.com/office/drawing/2014/main" id="{A472F3E3-BF27-4214-96FF-F1674F8CACD2}"/>
              </a:ext>
            </a:extLst>
          </p:cNvPr>
          <p:cNvSpPr>
            <a:spLocks noGrp="1"/>
          </p:cNvSpPr>
          <p:nvPr>
            <p:ph type="dt" sz="half" idx="10"/>
          </p:nvPr>
        </p:nvSpPr>
        <p:spPr>
          <a:xfrm>
            <a:off x="1209907" y="6494974"/>
            <a:ext cx="1847385" cy="365125"/>
          </a:xfrm>
        </p:spPr>
        <p:txBody>
          <a:bodyPr/>
          <a:lstStyle/>
          <a:p>
            <a:r>
              <a:rPr lang="en-US" altLang="zh-CN" sz="1400" b="1" dirty="0">
                <a:solidFill>
                  <a:schemeClr val="bg1"/>
                </a:solidFill>
                <a:latin typeface="Constantia" panose="02030602050306030303" pitchFamily="18" charset="0"/>
                <a:cs typeface="Times" panose="02020603050405020304" pitchFamily="18" charset="0"/>
              </a:rPr>
              <a:t>April 24, 2024</a:t>
            </a:r>
            <a:endParaRPr lang="zh-CN" altLang="en-US" sz="1400" b="1" dirty="0">
              <a:solidFill>
                <a:schemeClr val="bg1"/>
              </a:solidFill>
              <a:latin typeface="Constantia" panose="02030602050306030303" pitchFamily="18" charset="0"/>
              <a:cs typeface="Times" panose="02020603050405020304" pitchFamily="18" charset="0"/>
            </a:endParaRPr>
          </a:p>
        </p:txBody>
      </p:sp>
      <p:sp>
        <p:nvSpPr>
          <p:cNvPr id="25" name="Fußzeilenplatzhalter 4">
            <a:extLst>
              <a:ext uri="{FF2B5EF4-FFF2-40B4-BE49-F238E27FC236}">
                <a16:creationId xmlns:a16="http://schemas.microsoft.com/office/drawing/2014/main" id="{74159A29-4F5F-4065-934C-13F30643D46E}"/>
              </a:ext>
            </a:extLst>
          </p:cNvPr>
          <p:cNvSpPr>
            <a:spLocks noGrp="1"/>
          </p:cNvSpPr>
          <p:nvPr>
            <p:ph type="ftr" sz="quarter" idx="11"/>
          </p:nvPr>
        </p:nvSpPr>
        <p:spPr>
          <a:xfrm>
            <a:off x="4095916" y="6553437"/>
            <a:ext cx="4520431" cy="273844"/>
          </a:xfrm>
        </p:spPr>
        <p:txBody>
          <a:bodyPr/>
          <a:lstStyle/>
          <a:p>
            <a:r>
              <a:rPr lang="en-US" altLang="zh-CN" sz="1400" b="1" dirty="0">
                <a:solidFill>
                  <a:schemeClr val="bg1"/>
                </a:solidFill>
                <a:latin typeface="Constantia" panose="02030602050306030303" pitchFamily="18" charset="0"/>
              </a:rPr>
              <a:t>Zero Zhao | HUST </a:t>
            </a:r>
            <a:endParaRPr lang="zh-CN" altLang="en-US" sz="1400" b="1" dirty="0">
              <a:solidFill>
                <a:schemeClr val="bg1"/>
              </a:solidFill>
              <a:latin typeface="Constantia" panose="02030602050306030303" pitchFamily="18" charset="0"/>
            </a:endParaRPr>
          </a:p>
        </p:txBody>
      </p:sp>
      <p:cxnSp>
        <p:nvCxnSpPr>
          <p:cNvPr id="26" name="直接连接符 25">
            <a:extLst>
              <a:ext uri="{FF2B5EF4-FFF2-40B4-BE49-F238E27FC236}">
                <a16:creationId xmlns:a16="http://schemas.microsoft.com/office/drawing/2014/main" id="{2C0A00E8-DC77-4A26-A219-150776549D88}"/>
              </a:ext>
            </a:extLst>
          </p:cNvPr>
          <p:cNvCxnSpPr/>
          <p:nvPr/>
        </p:nvCxnSpPr>
        <p:spPr>
          <a:xfrm>
            <a:off x="385590" y="859531"/>
            <a:ext cx="11479576" cy="0"/>
          </a:xfrm>
          <a:prstGeom prst="line">
            <a:avLst/>
          </a:prstGeom>
          <a:ln w="38100">
            <a:solidFill>
              <a:srgbClr val="4747BA"/>
            </a:solidFill>
          </a:ln>
        </p:spPr>
        <p:style>
          <a:lnRef idx="1">
            <a:schemeClr val="accent1"/>
          </a:lnRef>
          <a:fillRef idx="0">
            <a:schemeClr val="accent1"/>
          </a:fillRef>
          <a:effectRef idx="0">
            <a:schemeClr val="accent1"/>
          </a:effectRef>
          <a:fontRef idx="minor">
            <a:schemeClr val="tx1"/>
          </a:fontRef>
        </p:style>
      </p:cxnSp>
      <p:sp>
        <p:nvSpPr>
          <p:cNvPr id="19" name="文本框 18">
            <a:extLst>
              <a:ext uri="{FF2B5EF4-FFF2-40B4-BE49-F238E27FC236}">
                <a16:creationId xmlns:a16="http://schemas.microsoft.com/office/drawing/2014/main" id="{3B78C344-5CA5-0040-BEE1-94109FE221CD}"/>
              </a:ext>
            </a:extLst>
          </p:cNvPr>
          <p:cNvSpPr txBox="1"/>
          <p:nvPr/>
        </p:nvSpPr>
        <p:spPr>
          <a:xfrm>
            <a:off x="441124" y="182481"/>
            <a:ext cx="6798981" cy="646331"/>
          </a:xfrm>
          <a:prstGeom prst="rect">
            <a:avLst/>
          </a:prstGeom>
          <a:noFill/>
        </p:spPr>
        <p:txBody>
          <a:bodyPr wrap="square" rtlCol="0">
            <a:spAutoFit/>
          </a:bodyPr>
          <a:lstStyle/>
          <a:p>
            <a:pPr lvl="0">
              <a:lnSpc>
                <a:spcPct val="90000"/>
              </a:lnSpc>
              <a:spcBef>
                <a:spcPts val="1000"/>
              </a:spcBef>
              <a:defRPr/>
            </a:pPr>
            <a:r>
              <a:rPr lang="en-US" altLang="zh-CN" sz="4000" b="1" dirty="0">
                <a:solidFill>
                  <a:srgbClr val="4747BA"/>
                </a:solidFill>
                <a:latin typeface="Constantia" panose="02030602050306030303" pitchFamily="18" charset="0"/>
                <a:ea typeface="腾讯体 W3" panose="020C04030202040F0204" pitchFamily="34" charset="-122"/>
                <a:cs typeface="Times" panose="02020603050405020304" pitchFamily="18" charset="0"/>
              </a:rPr>
              <a:t>Mamba </a:t>
            </a:r>
            <a:endParaRPr lang="zh-CN" altLang="en-US" sz="4000" b="1" dirty="0">
              <a:solidFill>
                <a:srgbClr val="4747BA"/>
              </a:solidFill>
              <a:latin typeface="Constantia" panose="02030602050306030303" pitchFamily="18" charset="0"/>
              <a:ea typeface="腾讯体 W3" panose="020C04030202040F0204" pitchFamily="34" charset="-122"/>
              <a:cs typeface="Times" panose="02020603050405020304" pitchFamily="18" charset="0"/>
            </a:endParaRPr>
          </a:p>
        </p:txBody>
      </p:sp>
      <p:pic>
        <p:nvPicPr>
          <p:cNvPr id="23" name="图片 22">
            <a:extLst>
              <a:ext uri="{FF2B5EF4-FFF2-40B4-BE49-F238E27FC236}">
                <a16:creationId xmlns:a16="http://schemas.microsoft.com/office/drawing/2014/main" id="{C59D9062-D538-4E10-A387-AAFC9F1C806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4063" y="218980"/>
            <a:ext cx="730337" cy="556270"/>
          </a:xfrm>
          <a:prstGeom prst="rect">
            <a:avLst/>
          </a:prstGeom>
        </p:spPr>
      </p:pic>
      <p:sp>
        <p:nvSpPr>
          <p:cNvPr id="14" name="灯片编号占位符 8">
            <a:extLst>
              <a:ext uri="{FF2B5EF4-FFF2-40B4-BE49-F238E27FC236}">
                <a16:creationId xmlns:a16="http://schemas.microsoft.com/office/drawing/2014/main" id="{CBDE027A-9753-BE4F-9E92-B646C7AB4689}"/>
              </a:ext>
            </a:extLst>
          </p:cNvPr>
          <p:cNvSpPr>
            <a:spLocks noGrp="1"/>
          </p:cNvSpPr>
          <p:nvPr>
            <p:ph type="sldNum" sz="quarter" idx="12"/>
          </p:nvPr>
        </p:nvSpPr>
        <p:spPr>
          <a:xfrm>
            <a:off x="9847869" y="6405035"/>
            <a:ext cx="809393" cy="545001"/>
          </a:xfrm>
        </p:spPr>
        <p:txBody>
          <a:bodyPr/>
          <a:lstStyle/>
          <a:p>
            <a:pPr algn="ctr"/>
            <a:fld id="{152851E7-9224-42D2-A4FF-119762E40804}" type="slidenum">
              <a:rPr lang="zh-CN" altLang="en-US" sz="1400" b="1" smtClean="0">
                <a:solidFill>
                  <a:schemeClr val="bg1"/>
                </a:solidFill>
                <a:latin typeface="Constantia" panose="02030602050306030303" pitchFamily="18" charset="0"/>
                <a:cs typeface="Times" panose="02020603050405020304" pitchFamily="18" charset="0"/>
              </a:rPr>
              <a:pPr algn="ctr"/>
              <a:t>29</a:t>
            </a:fld>
            <a:endParaRPr lang="zh-CN" altLang="en-US" sz="1400" b="1" dirty="0">
              <a:solidFill>
                <a:schemeClr val="bg1"/>
              </a:solidFill>
              <a:latin typeface="Constantia" panose="02030602050306030303" pitchFamily="18" charset="0"/>
              <a:cs typeface="Times" panose="02020603050405020304" pitchFamily="18" charset="0"/>
            </a:endParaRPr>
          </a:p>
        </p:txBody>
      </p:sp>
      <p:pic>
        <p:nvPicPr>
          <p:cNvPr id="44" name="图片 4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90829" y="204228"/>
            <a:ext cx="3323471" cy="570629"/>
          </a:xfrm>
          <a:prstGeom prst="rect">
            <a:avLst/>
          </a:prstGeom>
        </p:spPr>
      </p:pic>
      <p:sp>
        <p:nvSpPr>
          <p:cNvPr id="2" name="文本框 1">
            <a:extLst>
              <a:ext uri="{FF2B5EF4-FFF2-40B4-BE49-F238E27FC236}">
                <a16:creationId xmlns:a16="http://schemas.microsoft.com/office/drawing/2014/main" id="{1D74B819-5AB1-EBF3-3AA7-1ADB845E4760}"/>
              </a:ext>
            </a:extLst>
          </p:cNvPr>
          <p:cNvSpPr txBox="1"/>
          <p:nvPr/>
        </p:nvSpPr>
        <p:spPr>
          <a:xfrm>
            <a:off x="526142" y="1182393"/>
            <a:ext cx="9976757"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000" b="0" i="1" u="none" strike="noStrike" dirty="0" err="1">
                <a:solidFill>
                  <a:srgbClr val="4EA1DB"/>
                </a:solidFill>
                <a:effectLst/>
                <a:latin typeface="-apple-system"/>
                <a:hlinkClick r:id="rId5" tooltip="HiPPO: Recurrent Memory with Optimal Polynomial Projections"/>
              </a:rPr>
              <a:t>HiPPO</a:t>
            </a:r>
            <a:r>
              <a:rPr lang="en-US" altLang="zh-CN" sz="2000" b="0" i="1" u="none" strike="noStrike" dirty="0">
                <a:solidFill>
                  <a:srgbClr val="4EA1DB"/>
                </a:solidFill>
                <a:effectLst/>
                <a:latin typeface="-apple-system"/>
                <a:hlinkClick r:id="rId5" tooltip="HiPPO: Recurrent Memory with Optimal Polynomial Projections"/>
              </a:rPr>
              <a:t>: Recurrent Memory with Optimal Polynomial Projections</a:t>
            </a:r>
            <a:r>
              <a:rPr lang="en-US" altLang="zh-CN" sz="2000" b="0" i="1" u="none" strike="noStrike" dirty="0">
                <a:solidFill>
                  <a:srgbClr val="4EA1DB"/>
                </a:solidFill>
                <a:effectLst/>
                <a:latin typeface="-apple-system"/>
              </a:rPr>
              <a:t>       -- </a:t>
            </a:r>
            <a:r>
              <a:rPr lang="en-US" altLang="zh-CN" sz="2000" b="0" i="1" u="none" strike="noStrike" dirty="0" err="1">
                <a:solidFill>
                  <a:srgbClr val="4EA1DB"/>
                </a:solidFill>
                <a:effectLst/>
                <a:latin typeface="-apple-system"/>
              </a:rPr>
              <a:t>NeurIPS</a:t>
            </a:r>
            <a:endParaRPr kumimoji="0" lang="en-US" altLang="zh-CN" sz="2000" b="1" i="0" u="none" strike="noStrike" kern="1200" cap="none" spc="0" normalizeH="0" baseline="0" noProof="0" dirty="0">
              <a:ln>
                <a:noFill/>
              </a:ln>
              <a:solidFill>
                <a:srgbClr val="E51937"/>
              </a:solidFill>
              <a:effectLst/>
              <a:uLnTx/>
              <a:uFillTx/>
              <a:latin typeface="Constantia" panose="02030602050306030303" pitchFamily="18" charset="0"/>
              <a:ea typeface="腾讯体 W3" panose="020C04030202040F0204" pitchFamily="34" charset="-122"/>
              <a:cs typeface="Times" panose="02020603050405020304" pitchFamily="18" charset="0"/>
            </a:endParaRPr>
          </a:p>
        </p:txBody>
      </p:sp>
      <p:pic>
        <p:nvPicPr>
          <p:cNvPr id="14342" name="Picture 6">
            <a:extLst>
              <a:ext uri="{FF2B5EF4-FFF2-40B4-BE49-F238E27FC236}">
                <a16:creationId xmlns:a16="http://schemas.microsoft.com/office/drawing/2014/main" id="{CD63DC44-D0F1-4F5A-4EEF-FCD971446F96}"/>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311900" y="1700188"/>
            <a:ext cx="5602400" cy="2762538"/>
          </a:xfrm>
          <a:prstGeom prst="rect">
            <a:avLst/>
          </a:prstGeom>
          <a:noFill/>
          <a:extLst>
            <a:ext uri="{909E8E84-426E-40DD-AFC4-6F175D3DCCD1}">
              <a14:hiddenFill xmlns:a14="http://schemas.microsoft.com/office/drawing/2010/main">
                <a:solidFill>
                  <a:srgbClr val="FFFFFF"/>
                </a:solidFill>
              </a14:hiddenFill>
            </a:ext>
          </a:extLst>
        </p:spPr>
      </p:pic>
      <p:pic>
        <p:nvPicPr>
          <p:cNvPr id="14338" name="Picture 2">
            <a:extLst>
              <a:ext uri="{FF2B5EF4-FFF2-40B4-BE49-F238E27FC236}">
                <a16:creationId xmlns:a16="http://schemas.microsoft.com/office/drawing/2014/main" id="{09BDD43B-B83D-9C05-9B01-820556F814B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26142" y="2247117"/>
            <a:ext cx="6955396" cy="1734321"/>
          </a:xfrm>
          <a:prstGeom prst="rect">
            <a:avLst/>
          </a:prstGeom>
          <a:noFill/>
          <a:extLst>
            <a:ext uri="{909E8E84-426E-40DD-AFC4-6F175D3DCCD1}">
              <a14:hiddenFill xmlns:a14="http://schemas.microsoft.com/office/drawing/2010/main">
                <a:solidFill>
                  <a:srgbClr val="FFFFFF"/>
                </a:solidFill>
              </a14:hiddenFill>
            </a:ext>
          </a:extLst>
        </p:spPr>
      </p:pic>
      <p:pic>
        <p:nvPicPr>
          <p:cNvPr id="14344" name="Picture 8" descr="A">
            <a:extLst>
              <a:ext uri="{FF2B5EF4-FFF2-40B4-BE49-F238E27FC236}">
                <a16:creationId xmlns:a16="http://schemas.microsoft.com/office/drawing/2014/main" id="{77F36538-EA28-F8C4-000F-5EB68A26B79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03275" y="-92075"/>
            <a:ext cx="142875" cy="133350"/>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8">
            <a:extLst>
              <a:ext uri="{FF2B5EF4-FFF2-40B4-BE49-F238E27FC236}">
                <a16:creationId xmlns:a16="http://schemas.microsoft.com/office/drawing/2014/main" id="{65A6C632-BB43-775E-80EE-E8FA896571D2}"/>
              </a:ext>
            </a:extLst>
          </p:cNvPr>
          <p:cNvSpPr txBox="1"/>
          <p:nvPr/>
        </p:nvSpPr>
        <p:spPr>
          <a:xfrm>
            <a:off x="526142" y="4283255"/>
            <a:ext cx="10574510" cy="1716367"/>
          </a:xfrm>
          <a:prstGeom prst="rect">
            <a:avLst/>
          </a:prstGeom>
          <a:noFill/>
        </p:spPr>
        <p:txBody>
          <a:bodyPr wrap="square" rtlCol="0">
            <a:spAutoFit/>
          </a:bodyPr>
          <a:lstStyle/>
          <a:p>
            <a:pPr lvl="0">
              <a:lnSpc>
                <a:spcPct val="90000"/>
              </a:lnSpc>
              <a:spcBef>
                <a:spcPts val="1000"/>
              </a:spcBef>
              <a:defRPr/>
            </a:pPr>
            <a:r>
              <a:rPr lang="zh-CN" altLang="en-US" b="1" dirty="0">
                <a:latin typeface="Constantia" panose="02030602050306030303" pitchFamily="18" charset="0"/>
                <a:ea typeface="腾讯体 W3" panose="020C04030202040F0204" pitchFamily="34" charset="-122"/>
                <a:cs typeface="Times" panose="02020603050405020304" pitchFamily="18" charset="0"/>
              </a:rPr>
              <a:t>它使用矩阵构建一个“可以很好地捕获最近的</a:t>
            </a:r>
            <a:r>
              <a:rPr lang="en-US" altLang="zh-CN" b="1" dirty="0">
                <a:latin typeface="Constantia" panose="02030602050306030303" pitchFamily="18" charset="0"/>
                <a:ea typeface="腾讯体 W3" panose="020C04030202040F0204" pitchFamily="34" charset="-122"/>
                <a:cs typeface="Times" panose="02020603050405020304" pitchFamily="18" charset="0"/>
              </a:rPr>
              <a:t>token</a:t>
            </a:r>
            <a:r>
              <a:rPr lang="zh-CN" altLang="en-US" b="1" dirty="0">
                <a:latin typeface="Constantia" panose="02030602050306030303" pitchFamily="18" charset="0"/>
                <a:ea typeface="腾讯体 W3" panose="020C04030202040F0204" pitchFamily="34" charset="-122"/>
                <a:cs typeface="Times" panose="02020603050405020304" pitchFamily="18" charset="0"/>
              </a:rPr>
              <a:t>并衰减旧的</a:t>
            </a:r>
            <a:r>
              <a:rPr lang="en-US" altLang="zh-CN" b="1" dirty="0">
                <a:latin typeface="Constantia" panose="02030602050306030303" pitchFamily="18" charset="0"/>
                <a:ea typeface="腾讯体 W3" panose="020C04030202040F0204" pitchFamily="34" charset="-122"/>
                <a:cs typeface="Times" panose="02020603050405020304" pitchFamily="18" charset="0"/>
              </a:rPr>
              <a:t>token”</a:t>
            </a:r>
            <a:r>
              <a:rPr lang="zh-CN" altLang="en-US" b="1" dirty="0">
                <a:latin typeface="Constantia" panose="02030602050306030303" pitchFamily="18" charset="0"/>
                <a:ea typeface="腾讯体 W3" panose="020C04030202040F0204" pitchFamily="34" charset="-122"/>
                <a:cs typeface="Times" panose="02020603050405020304" pitchFamily="18" charset="0"/>
              </a:rPr>
              <a:t>状态表示</a:t>
            </a:r>
            <a:r>
              <a:rPr lang="en-US" altLang="zh-CN" b="1" dirty="0">
                <a:latin typeface="Constantia" panose="02030602050306030303" pitchFamily="18" charset="0"/>
                <a:ea typeface="腾讯体 W3" panose="020C04030202040F0204" pitchFamily="34" charset="-122"/>
                <a:cs typeface="Times" panose="02020603050405020304" pitchFamily="18" charset="0"/>
              </a:rPr>
              <a:t>(to build a state representation that captures recent tokens well and decays older tokens)</a:t>
            </a:r>
            <a:r>
              <a:rPr lang="zh-CN" altLang="en-US" b="1" dirty="0">
                <a:latin typeface="Constantia" panose="02030602050306030303" pitchFamily="18" charset="0"/>
                <a:ea typeface="腾讯体 W3" panose="020C04030202040F0204" pitchFamily="34" charset="-122"/>
                <a:cs typeface="Times" panose="02020603050405020304" pitchFamily="18" charset="0"/>
              </a:rPr>
              <a:t>， 通过函数逼近产生状态矩阵 </a:t>
            </a:r>
            <a:r>
              <a:rPr lang="en-US" altLang="zh-CN" b="1" dirty="0">
                <a:latin typeface="Constantia" panose="02030602050306030303" pitchFamily="18" charset="0"/>
                <a:ea typeface="腾讯体 W3" panose="020C04030202040F0204" pitchFamily="34" charset="-122"/>
                <a:cs typeface="Times" panose="02020603050405020304" pitchFamily="18" charset="0"/>
              </a:rPr>
              <a:t>A </a:t>
            </a:r>
            <a:r>
              <a:rPr lang="zh-CN" altLang="en-US" b="1" dirty="0">
                <a:latin typeface="Constantia" panose="02030602050306030303" pitchFamily="18" charset="0"/>
                <a:ea typeface="腾讯体 W3" panose="020C04030202040F0204" pitchFamily="34" charset="-122"/>
                <a:cs typeface="Times" panose="02020603050405020304" pitchFamily="18" charset="0"/>
              </a:rPr>
              <a:t>的最优解</a:t>
            </a:r>
            <a:endParaRPr lang="en-US" altLang="zh-CN" b="1" dirty="0">
              <a:latin typeface="Constantia" panose="02030602050306030303" pitchFamily="18" charset="0"/>
              <a:ea typeface="腾讯体 W3" panose="020C04030202040F0204" pitchFamily="34" charset="-122"/>
              <a:cs typeface="Times" panose="02020603050405020304" pitchFamily="18" charset="0"/>
            </a:endParaRPr>
          </a:p>
          <a:p>
            <a:pPr lvl="0">
              <a:lnSpc>
                <a:spcPct val="90000"/>
              </a:lnSpc>
              <a:spcBef>
                <a:spcPts val="1000"/>
              </a:spcBef>
              <a:defRPr/>
            </a:pPr>
            <a:r>
              <a:rPr lang="zh-CN" altLang="en-US" b="1" dirty="0">
                <a:latin typeface="Constantia" panose="02030602050306030303" pitchFamily="18" charset="0"/>
                <a:ea typeface="腾讯体 W3" panose="020C04030202040F0204" pitchFamily="34" charset="-122"/>
                <a:cs typeface="Times" panose="02020603050405020304" pitchFamily="18" charset="0"/>
              </a:rPr>
              <a:t>正由于</a:t>
            </a:r>
            <a:r>
              <a:rPr lang="en-US" altLang="zh-CN" b="1" dirty="0" err="1">
                <a:latin typeface="Constantia" panose="02030602050306030303" pitchFamily="18" charset="0"/>
                <a:ea typeface="腾讯体 W3" panose="020C04030202040F0204" pitchFamily="34" charset="-122"/>
                <a:cs typeface="Times" panose="02020603050405020304" pitchFamily="18" charset="0"/>
              </a:rPr>
              <a:t>HiPPO</a:t>
            </a:r>
            <a:r>
              <a:rPr lang="en-US" altLang="zh-CN" b="1" dirty="0">
                <a:latin typeface="Constantia" panose="02030602050306030303" pitchFamily="18" charset="0"/>
                <a:ea typeface="腾讯体 W3" panose="020C04030202040F0204" pitchFamily="34" charset="-122"/>
                <a:cs typeface="Times" panose="02020603050405020304" pitchFamily="18" charset="0"/>
              </a:rPr>
              <a:t> </a:t>
            </a:r>
            <a:r>
              <a:rPr lang="zh-CN" altLang="en-US" b="1" dirty="0">
                <a:latin typeface="Constantia" panose="02030602050306030303" pitchFamily="18" charset="0"/>
                <a:ea typeface="腾讯体 W3" panose="020C04030202040F0204" pitchFamily="34" charset="-122"/>
                <a:cs typeface="Times" panose="02020603050405020304" pitchFamily="18" charset="0"/>
              </a:rPr>
              <a:t>矩阵可以产生一个隐藏状态来记住其历史</a:t>
            </a:r>
            <a:r>
              <a:rPr lang="en-US" altLang="zh-CN" b="1" dirty="0">
                <a:latin typeface="Constantia" panose="02030602050306030303" pitchFamily="18" charset="0"/>
                <a:ea typeface="腾讯体 W3" panose="020C04030202040F0204" pitchFamily="34" charset="-122"/>
                <a:cs typeface="Times" panose="02020603050405020304" pitchFamily="18" charset="0"/>
              </a:rPr>
              <a:t>(</a:t>
            </a:r>
            <a:r>
              <a:rPr lang="zh-CN" altLang="en-US" b="1" dirty="0">
                <a:latin typeface="Constantia" panose="02030602050306030303" pitchFamily="18" charset="0"/>
                <a:ea typeface="腾讯体 W3" panose="020C04030202040F0204" pitchFamily="34" charset="-122"/>
                <a:cs typeface="Times" panose="02020603050405020304" pitchFamily="18" charset="0"/>
              </a:rPr>
              <a:t>从数学上讲，它是通过跟踪</a:t>
            </a:r>
            <a:r>
              <a:rPr lang="en-US" altLang="zh-CN" b="1" dirty="0">
                <a:latin typeface="Constantia" panose="02030602050306030303" pitchFamily="18" charset="0"/>
                <a:ea typeface="腾讯体 W3" panose="020C04030202040F0204" pitchFamily="34" charset="-122"/>
                <a:cs typeface="Times" panose="02020603050405020304" pitchFamily="18" charset="0"/>
              </a:rPr>
              <a:t>Legendre polynomial</a:t>
            </a:r>
            <a:r>
              <a:rPr lang="zh-CN" altLang="en-US" b="1" dirty="0">
                <a:latin typeface="Constantia" panose="02030602050306030303" pitchFamily="18" charset="0"/>
                <a:ea typeface="腾讯体 W3" panose="020C04030202040F0204" pitchFamily="34" charset="-122"/>
                <a:cs typeface="Times" panose="02020603050405020304" pitchFamily="18" charset="0"/>
              </a:rPr>
              <a:t>的系数来实现的，这使得它能够逼近所有以前的历史</a:t>
            </a:r>
            <a:r>
              <a:rPr lang="en-US" altLang="zh-CN" b="1" dirty="0">
                <a:latin typeface="Constantia" panose="02030602050306030303" pitchFamily="18" charset="0"/>
                <a:ea typeface="腾讯体 W3" panose="020C04030202040F0204" pitchFamily="34" charset="-122"/>
                <a:cs typeface="Times" panose="02020603050405020304" pitchFamily="18" charset="0"/>
              </a:rPr>
              <a:t>)</a:t>
            </a:r>
            <a:r>
              <a:rPr lang="zh-CN" altLang="en-US" b="1" dirty="0">
                <a:latin typeface="Constantia" panose="02030602050306030303" pitchFamily="18" charset="0"/>
                <a:ea typeface="腾讯体 W3" panose="020C04030202040F0204" pitchFamily="34" charset="-122"/>
                <a:cs typeface="Times" panose="02020603050405020304" pitchFamily="18" charset="0"/>
              </a:rPr>
              <a:t>，使得在被应用于循环表示和卷积表示中时，可以处理远程依赖性</a:t>
            </a:r>
          </a:p>
        </p:txBody>
      </p:sp>
    </p:spTree>
    <p:extLst>
      <p:ext uri="{BB962C8B-B14F-4D97-AF65-F5344CB8AC3E}">
        <p14:creationId xmlns:p14="http://schemas.microsoft.com/office/powerpoint/2010/main" val="1818861348"/>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a:extLst>
              <a:ext uri="{FF2B5EF4-FFF2-40B4-BE49-F238E27FC236}">
                <a16:creationId xmlns:a16="http://schemas.microsoft.com/office/drawing/2014/main" id="{2578B9E4-7351-4340-9BAC-4D885C36E6D1}"/>
              </a:ext>
            </a:extLst>
          </p:cNvPr>
          <p:cNvSpPr/>
          <p:nvPr/>
        </p:nvSpPr>
        <p:spPr>
          <a:xfrm>
            <a:off x="0" y="6522720"/>
            <a:ext cx="4267200" cy="335280"/>
          </a:xfrm>
          <a:prstGeom prst="rect">
            <a:avLst/>
          </a:prstGeom>
          <a:solidFill>
            <a:srgbClr val="4747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89F279D7-716D-41DC-91D1-CF67A641CB66}"/>
              </a:ext>
            </a:extLst>
          </p:cNvPr>
          <p:cNvSpPr/>
          <p:nvPr/>
        </p:nvSpPr>
        <p:spPr>
          <a:xfrm>
            <a:off x="4267200" y="6522720"/>
            <a:ext cx="4267200" cy="335280"/>
          </a:xfrm>
          <a:prstGeom prst="rect">
            <a:avLst/>
          </a:prstGeom>
          <a:solidFill>
            <a:srgbClr val="8484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onstantia" panose="02030602050306030303" pitchFamily="18" charset="0"/>
            </a:endParaRPr>
          </a:p>
        </p:txBody>
      </p:sp>
      <p:sp>
        <p:nvSpPr>
          <p:cNvPr id="12" name="矩形 11">
            <a:extLst>
              <a:ext uri="{FF2B5EF4-FFF2-40B4-BE49-F238E27FC236}">
                <a16:creationId xmlns:a16="http://schemas.microsoft.com/office/drawing/2014/main" id="{995050F5-8F30-4A70-A69E-F6B787105A13}"/>
              </a:ext>
            </a:extLst>
          </p:cNvPr>
          <p:cNvSpPr/>
          <p:nvPr/>
        </p:nvSpPr>
        <p:spPr>
          <a:xfrm>
            <a:off x="8534400" y="6522720"/>
            <a:ext cx="3657600" cy="335280"/>
          </a:xfrm>
          <a:prstGeom prst="rect">
            <a:avLst/>
          </a:prstGeom>
          <a:solidFill>
            <a:srgbClr val="ADADE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endParaRPr>
          </a:p>
        </p:txBody>
      </p:sp>
      <p:sp>
        <p:nvSpPr>
          <p:cNvPr id="14" name="日期占位符 7">
            <a:extLst>
              <a:ext uri="{FF2B5EF4-FFF2-40B4-BE49-F238E27FC236}">
                <a16:creationId xmlns:a16="http://schemas.microsoft.com/office/drawing/2014/main" id="{A0076C24-50E0-45A9-96B9-F8F6ABD87F0F}"/>
              </a:ext>
            </a:extLst>
          </p:cNvPr>
          <p:cNvSpPr>
            <a:spLocks noGrp="1"/>
          </p:cNvSpPr>
          <p:nvPr>
            <p:ph type="dt" sz="half" idx="10"/>
          </p:nvPr>
        </p:nvSpPr>
        <p:spPr>
          <a:xfrm>
            <a:off x="1209907" y="6494974"/>
            <a:ext cx="1847385" cy="365125"/>
          </a:xfrm>
        </p:spPr>
        <p:txBody>
          <a:bodyPr/>
          <a:lstStyle/>
          <a:p>
            <a:r>
              <a:rPr lang="en-US" altLang="zh-CN" sz="1400" b="1" dirty="0">
                <a:solidFill>
                  <a:schemeClr val="bg1"/>
                </a:solidFill>
                <a:latin typeface="Constantia" panose="02030602050306030303" pitchFamily="18" charset="0"/>
                <a:cs typeface="Times" panose="02020603050405020304" pitchFamily="18" charset="0"/>
              </a:rPr>
              <a:t>April 24, 2024</a:t>
            </a:r>
            <a:endParaRPr lang="zh-CN" altLang="en-US" sz="1400" b="1" dirty="0">
              <a:solidFill>
                <a:schemeClr val="bg1"/>
              </a:solidFill>
              <a:latin typeface="Constantia" panose="02030602050306030303" pitchFamily="18" charset="0"/>
              <a:cs typeface="Times" panose="02020603050405020304" pitchFamily="18" charset="0"/>
            </a:endParaRPr>
          </a:p>
        </p:txBody>
      </p:sp>
      <p:sp>
        <p:nvSpPr>
          <p:cNvPr id="17" name="矩形 16">
            <a:extLst>
              <a:ext uri="{FF2B5EF4-FFF2-40B4-BE49-F238E27FC236}">
                <a16:creationId xmlns:a16="http://schemas.microsoft.com/office/drawing/2014/main" id="{B4AF9F1A-FCAA-4005-A145-35FCDE54E4B4}"/>
              </a:ext>
            </a:extLst>
          </p:cNvPr>
          <p:cNvSpPr/>
          <p:nvPr/>
        </p:nvSpPr>
        <p:spPr>
          <a:xfrm>
            <a:off x="445434" y="2346140"/>
            <a:ext cx="11180509" cy="1754326"/>
          </a:xfrm>
          <a:prstGeom prst="rect">
            <a:avLst/>
          </a:prstGeom>
        </p:spPr>
        <p:txBody>
          <a:bodyPr wrap="square">
            <a:spAutoFit/>
          </a:bodyPr>
          <a:lstStyle/>
          <a:p>
            <a:pPr algn="ctr"/>
            <a:r>
              <a:rPr lang="en-US" altLang="zh-CN" sz="5400" b="1" dirty="0">
                <a:solidFill>
                  <a:srgbClr val="4747BA"/>
                </a:solidFill>
                <a:latin typeface="Constantia" panose="02030602050306030303" pitchFamily="18" charset="0"/>
                <a:ea typeface="微软雅黑" charset="0"/>
                <a:cs typeface="Calibri" panose="020F0502020204030204" pitchFamily="34" charset="0"/>
              </a:rPr>
              <a:t>Transformer</a:t>
            </a:r>
          </a:p>
          <a:p>
            <a:pPr algn="ctr"/>
            <a:r>
              <a:rPr lang="en-US" altLang="zh-CN" sz="5400" b="1" dirty="0">
                <a:solidFill>
                  <a:srgbClr val="4747BA"/>
                </a:solidFill>
                <a:latin typeface="Constantia" panose="02030602050306030303" pitchFamily="18" charset="0"/>
                <a:ea typeface="微软雅黑" charset="0"/>
                <a:cs typeface="Calibri" panose="020F0502020204030204" pitchFamily="34" charset="0"/>
              </a:rPr>
              <a:t>review</a:t>
            </a:r>
          </a:p>
        </p:txBody>
      </p:sp>
      <p:sp>
        <p:nvSpPr>
          <p:cNvPr id="16" name="Fußzeilenplatzhalter 4">
            <a:extLst>
              <a:ext uri="{FF2B5EF4-FFF2-40B4-BE49-F238E27FC236}">
                <a16:creationId xmlns:a16="http://schemas.microsoft.com/office/drawing/2014/main" id="{654A4F32-55D8-45EB-91E7-C3D4C7630972}"/>
              </a:ext>
            </a:extLst>
          </p:cNvPr>
          <p:cNvSpPr>
            <a:spLocks noGrp="1"/>
          </p:cNvSpPr>
          <p:nvPr>
            <p:ph type="ftr" sz="quarter" idx="11"/>
          </p:nvPr>
        </p:nvSpPr>
        <p:spPr>
          <a:xfrm>
            <a:off x="4095916" y="6553437"/>
            <a:ext cx="4520431" cy="273844"/>
          </a:xfrm>
        </p:spPr>
        <p:txBody>
          <a:bodyPr/>
          <a:lstStyle/>
          <a:p>
            <a:r>
              <a:rPr lang="en-US" altLang="zh-CN" sz="1400" b="1" dirty="0" err="1">
                <a:solidFill>
                  <a:schemeClr val="bg1"/>
                </a:solidFill>
                <a:latin typeface="Constantia" panose="02030602050306030303" pitchFamily="18" charset="0"/>
              </a:rPr>
              <a:t>Zeru</a:t>
            </a:r>
            <a:r>
              <a:rPr lang="en-US" altLang="zh-CN" sz="1400" b="1" dirty="0">
                <a:solidFill>
                  <a:schemeClr val="bg1"/>
                </a:solidFill>
                <a:latin typeface="Constantia" panose="02030602050306030303" pitchFamily="18" charset="0"/>
              </a:rPr>
              <a:t> Zhao| HUST</a:t>
            </a:r>
            <a:endParaRPr lang="zh-CN" altLang="en-US" sz="1400" b="1" dirty="0">
              <a:solidFill>
                <a:schemeClr val="bg1"/>
              </a:solidFill>
              <a:latin typeface="Constantia" panose="02030602050306030303" pitchFamily="18" charset="0"/>
            </a:endParaRPr>
          </a:p>
        </p:txBody>
      </p:sp>
      <p:pic>
        <p:nvPicPr>
          <p:cNvPr id="15" name="图片 14">
            <a:extLst>
              <a:ext uri="{FF2B5EF4-FFF2-40B4-BE49-F238E27FC236}">
                <a16:creationId xmlns:a16="http://schemas.microsoft.com/office/drawing/2014/main" id="{B5107ECD-ADC8-4E2D-BAD5-C8BB26DF3A3F}"/>
              </a:ext>
            </a:extLst>
          </p:cNvPr>
          <p:cNvPicPr>
            <a:picLocks noChangeAspect="1"/>
          </p:cNvPicPr>
          <p:nvPr/>
        </p:nvPicPr>
        <p:blipFill>
          <a:blip r:embed="rId3"/>
          <a:stretch>
            <a:fillRect/>
          </a:stretch>
        </p:blipFill>
        <p:spPr>
          <a:xfrm>
            <a:off x="445434" y="232034"/>
            <a:ext cx="2438400" cy="527343"/>
          </a:xfrm>
          <a:prstGeom prst="rect">
            <a:avLst/>
          </a:prstGeom>
        </p:spPr>
      </p:pic>
      <p:sp>
        <p:nvSpPr>
          <p:cNvPr id="19" name="灯片编号占位符 8">
            <a:extLst>
              <a:ext uri="{FF2B5EF4-FFF2-40B4-BE49-F238E27FC236}">
                <a16:creationId xmlns:a16="http://schemas.microsoft.com/office/drawing/2014/main" id="{8599389A-CA9E-2845-8DF2-0586F33584CA}"/>
              </a:ext>
            </a:extLst>
          </p:cNvPr>
          <p:cNvSpPr>
            <a:spLocks noGrp="1"/>
          </p:cNvSpPr>
          <p:nvPr>
            <p:ph type="sldNum" sz="quarter" idx="12"/>
          </p:nvPr>
        </p:nvSpPr>
        <p:spPr>
          <a:xfrm>
            <a:off x="9847869" y="6405035"/>
            <a:ext cx="809393" cy="545001"/>
          </a:xfrm>
        </p:spPr>
        <p:txBody>
          <a:bodyPr/>
          <a:lstStyle/>
          <a:p>
            <a:pPr algn="ctr"/>
            <a:fld id="{152851E7-9224-42D2-A4FF-119762E40804}" type="slidenum">
              <a:rPr lang="zh-CN" altLang="en-US" sz="1400" b="1" smtClean="0">
                <a:solidFill>
                  <a:schemeClr val="bg1"/>
                </a:solidFill>
                <a:latin typeface="Constantia" panose="02030602050306030303" pitchFamily="18" charset="0"/>
                <a:cs typeface="Times" panose="02020603050405020304" pitchFamily="18" charset="0"/>
              </a:rPr>
              <a:pPr algn="ctr"/>
              <a:t>3</a:t>
            </a:fld>
            <a:endParaRPr lang="zh-CN" altLang="en-US" sz="1400" b="1" dirty="0">
              <a:solidFill>
                <a:schemeClr val="bg1"/>
              </a:solidFill>
              <a:latin typeface="Constantia" panose="02030602050306030303" pitchFamily="18" charset="0"/>
              <a:cs typeface="Times" panose="02020603050405020304" pitchFamily="18" charset="0"/>
            </a:endParaRPr>
          </a:p>
        </p:txBody>
      </p:sp>
      <p:pic>
        <p:nvPicPr>
          <p:cNvPr id="13" name="图片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90829" y="204228"/>
            <a:ext cx="3323471" cy="570629"/>
          </a:xfrm>
          <a:prstGeom prst="rect">
            <a:avLst/>
          </a:prstGeom>
        </p:spPr>
      </p:pic>
    </p:spTree>
    <p:extLst>
      <p:ext uri="{BB962C8B-B14F-4D97-AF65-F5344CB8AC3E}">
        <p14:creationId xmlns:p14="http://schemas.microsoft.com/office/powerpoint/2010/main" val="95960257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a:extLst>
              <a:ext uri="{FF2B5EF4-FFF2-40B4-BE49-F238E27FC236}">
                <a16:creationId xmlns:a16="http://schemas.microsoft.com/office/drawing/2014/main" id="{B8CED823-FFFD-4AA2-9092-D8FBE51CAEB8}"/>
              </a:ext>
            </a:extLst>
          </p:cNvPr>
          <p:cNvSpPr/>
          <p:nvPr/>
        </p:nvSpPr>
        <p:spPr>
          <a:xfrm>
            <a:off x="0" y="6522720"/>
            <a:ext cx="4267200" cy="335280"/>
          </a:xfrm>
          <a:prstGeom prst="rect">
            <a:avLst/>
          </a:prstGeom>
          <a:solidFill>
            <a:srgbClr val="4747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a:extLst>
              <a:ext uri="{FF2B5EF4-FFF2-40B4-BE49-F238E27FC236}">
                <a16:creationId xmlns:a16="http://schemas.microsoft.com/office/drawing/2014/main" id="{AE30AF1C-CA8E-427B-9DBA-C8AB565AFF38}"/>
              </a:ext>
            </a:extLst>
          </p:cNvPr>
          <p:cNvSpPr/>
          <p:nvPr/>
        </p:nvSpPr>
        <p:spPr>
          <a:xfrm>
            <a:off x="4267200" y="6522720"/>
            <a:ext cx="4267200" cy="335280"/>
          </a:xfrm>
          <a:prstGeom prst="rect">
            <a:avLst/>
          </a:prstGeom>
          <a:solidFill>
            <a:srgbClr val="8484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a:extLst>
              <a:ext uri="{FF2B5EF4-FFF2-40B4-BE49-F238E27FC236}">
                <a16:creationId xmlns:a16="http://schemas.microsoft.com/office/drawing/2014/main" id="{287E9C25-FEFC-4DB2-BBD6-EAB98C4DEA1E}"/>
              </a:ext>
            </a:extLst>
          </p:cNvPr>
          <p:cNvSpPr/>
          <p:nvPr/>
        </p:nvSpPr>
        <p:spPr>
          <a:xfrm>
            <a:off x="8534400" y="6522720"/>
            <a:ext cx="3657600" cy="335280"/>
          </a:xfrm>
          <a:prstGeom prst="rect">
            <a:avLst/>
          </a:prstGeom>
          <a:solidFill>
            <a:srgbClr val="ADADE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600" dirty="0">
              <a:solidFill>
                <a:schemeClr val="bg1"/>
              </a:solidFill>
              <a:latin typeface="Constantia" panose="02030602050306030303" pitchFamily="18" charset="0"/>
            </a:endParaRPr>
          </a:p>
        </p:txBody>
      </p:sp>
      <p:sp>
        <p:nvSpPr>
          <p:cNvPr id="24" name="日期占位符 7">
            <a:extLst>
              <a:ext uri="{FF2B5EF4-FFF2-40B4-BE49-F238E27FC236}">
                <a16:creationId xmlns:a16="http://schemas.microsoft.com/office/drawing/2014/main" id="{A472F3E3-BF27-4214-96FF-F1674F8CACD2}"/>
              </a:ext>
            </a:extLst>
          </p:cNvPr>
          <p:cNvSpPr>
            <a:spLocks noGrp="1"/>
          </p:cNvSpPr>
          <p:nvPr>
            <p:ph type="dt" sz="half" idx="10"/>
          </p:nvPr>
        </p:nvSpPr>
        <p:spPr>
          <a:xfrm>
            <a:off x="1209907" y="6494974"/>
            <a:ext cx="1847385" cy="365125"/>
          </a:xfrm>
        </p:spPr>
        <p:txBody>
          <a:bodyPr/>
          <a:lstStyle/>
          <a:p>
            <a:r>
              <a:rPr lang="en-US" altLang="zh-CN" sz="1400" b="1" dirty="0">
                <a:solidFill>
                  <a:schemeClr val="bg1"/>
                </a:solidFill>
                <a:latin typeface="Constantia" panose="02030602050306030303" pitchFamily="18" charset="0"/>
                <a:cs typeface="Times" panose="02020603050405020304" pitchFamily="18" charset="0"/>
              </a:rPr>
              <a:t>April 24, 2024</a:t>
            </a:r>
            <a:endParaRPr lang="zh-CN" altLang="en-US" sz="1400" b="1" dirty="0">
              <a:solidFill>
                <a:schemeClr val="bg1"/>
              </a:solidFill>
              <a:latin typeface="Constantia" panose="02030602050306030303" pitchFamily="18" charset="0"/>
              <a:cs typeface="Times" panose="02020603050405020304" pitchFamily="18" charset="0"/>
            </a:endParaRPr>
          </a:p>
        </p:txBody>
      </p:sp>
      <p:sp>
        <p:nvSpPr>
          <p:cNvPr id="25" name="Fußzeilenplatzhalter 4">
            <a:extLst>
              <a:ext uri="{FF2B5EF4-FFF2-40B4-BE49-F238E27FC236}">
                <a16:creationId xmlns:a16="http://schemas.microsoft.com/office/drawing/2014/main" id="{74159A29-4F5F-4065-934C-13F30643D46E}"/>
              </a:ext>
            </a:extLst>
          </p:cNvPr>
          <p:cNvSpPr>
            <a:spLocks noGrp="1"/>
          </p:cNvSpPr>
          <p:nvPr>
            <p:ph type="ftr" sz="quarter" idx="11"/>
          </p:nvPr>
        </p:nvSpPr>
        <p:spPr>
          <a:xfrm>
            <a:off x="4095916" y="6553437"/>
            <a:ext cx="4520431" cy="273844"/>
          </a:xfrm>
        </p:spPr>
        <p:txBody>
          <a:bodyPr/>
          <a:lstStyle/>
          <a:p>
            <a:r>
              <a:rPr lang="en-US" altLang="zh-CN" sz="1400" b="1" dirty="0">
                <a:solidFill>
                  <a:schemeClr val="bg1"/>
                </a:solidFill>
                <a:latin typeface="Constantia" panose="02030602050306030303" pitchFamily="18" charset="0"/>
              </a:rPr>
              <a:t>Zero Zhao | HUST </a:t>
            </a:r>
            <a:endParaRPr lang="zh-CN" altLang="en-US" sz="1400" b="1" dirty="0">
              <a:solidFill>
                <a:schemeClr val="bg1"/>
              </a:solidFill>
              <a:latin typeface="Constantia" panose="02030602050306030303" pitchFamily="18" charset="0"/>
            </a:endParaRPr>
          </a:p>
        </p:txBody>
      </p:sp>
      <p:cxnSp>
        <p:nvCxnSpPr>
          <p:cNvPr id="26" name="直接连接符 25">
            <a:extLst>
              <a:ext uri="{FF2B5EF4-FFF2-40B4-BE49-F238E27FC236}">
                <a16:creationId xmlns:a16="http://schemas.microsoft.com/office/drawing/2014/main" id="{2C0A00E8-DC77-4A26-A219-150776549D88}"/>
              </a:ext>
            </a:extLst>
          </p:cNvPr>
          <p:cNvCxnSpPr/>
          <p:nvPr/>
        </p:nvCxnSpPr>
        <p:spPr>
          <a:xfrm>
            <a:off x="385590" y="859531"/>
            <a:ext cx="11479576" cy="0"/>
          </a:xfrm>
          <a:prstGeom prst="line">
            <a:avLst/>
          </a:prstGeom>
          <a:ln w="38100">
            <a:solidFill>
              <a:srgbClr val="4747BA"/>
            </a:solidFill>
          </a:ln>
        </p:spPr>
        <p:style>
          <a:lnRef idx="1">
            <a:schemeClr val="accent1"/>
          </a:lnRef>
          <a:fillRef idx="0">
            <a:schemeClr val="accent1"/>
          </a:fillRef>
          <a:effectRef idx="0">
            <a:schemeClr val="accent1"/>
          </a:effectRef>
          <a:fontRef idx="minor">
            <a:schemeClr val="tx1"/>
          </a:fontRef>
        </p:style>
      </p:cxnSp>
      <p:sp>
        <p:nvSpPr>
          <p:cNvPr id="19" name="文本框 18">
            <a:extLst>
              <a:ext uri="{FF2B5EF4-FFF2-40B4-BE49-F238E27FC236}">
                <a16:creationId xmlns:a16="http://schemas.microsoft.com/office/drawing/2014/main" id="{3B78C344-5CA5-0040-BEE1-94109FE221CD}"/>
              </a:ext>
            </a:extLst>
          </p:cNvPr>
          <p:cNvSpPr txBox="1"/>
          <p:nvPr/>
        </p:nvSpPr>
        <p:spPr>
          <a:xfrm>
            <a:off x="441124" y="182481"/>
            <a:ext cx="6798981" cy="646331"/>
          </a:xfrm>
          <a:prstGeom prst="rect">
            <a:avLst/>
          </a:prstGeom>
          <a:noFill/>
        </p:spPr>
        <p:txBody>
          <a:bodyPr wrap="square" rtlCol="0">
            <a:spAutoFit/>
          </a:bodyPr>
          <a:lstStyle/>
          <a:p>
            <a:pPr lvl="0">
              <a:lnSpc>
                <a:spcPct val="90000"/>
              </a:lnSpc>
              <a:spcBef>
                <a:spcPts val="1000"/>
              </a:spcBef>
              <a:defRPr/>
            </a:pPr>
            <a:r>
              <a:rPr lang="en-US" altLang="zh-CN" sz="4000" b="1" dirty="0">
                <a:solidFill>
                  <a:srgbClr val="4747BA"/>
                </a:solidFill>
                <a:latin typeface="Constantia" panose="02030602050306030303" pitchFamily="18" charset="0"/>
                <a:ea typeface="腾讯体 W3" panose="020C04030202040F0204" pitchFamily="34" charset="-122"/>
                <a:cs typeface="Times" panose="02020603050405020304" pitchFamily="18" charset="0"/>
              </a:rPr>
              <a:t>Mamba – S4 </a:t>
            </a:r>
            <a:endParaRPr lang="zh-CN" altLang="en-US" sz="4000" b="1" dirty="0">
              <a:solidFill>
                <a:srgbClr val="4747BA"/>
              </a:solidFill>
              <a:latin typeface="Constantia" panose="02030602050306030303" pitchFamily="18" charset="0"/>
              <a:ea typeface="腾讯体 W3" panose="020C04030202040F0204" pitchFamily="34" charset="-122"/>
              <a:cs typeface="Times" panose="02020603050405020304" pitchFamily="18" charset="0"/>
            </a:endParaRPr>
          </a:p>
        </p:txBody>
      </p:sp>
      <p:pic>
        <p:nvPicPr>
          <p:cNvPr id="23" name="图片 22">
            <a:extLst>
              <a:ext uri="{FF2B5EF4-FFF2-40B4-BE49-F238E27FC236}">
                <a16:creationId xmlns:a16="http://schemas.microsoft.com/office/drawing/2014/main" id="{C59D9062-D538-4E10-A387-AAFC9F1C806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4063" y="218980"/>
            <a:ext cx="730337" cy="556270"/>
          </a:xfrm>
          <a:prstGeom prst="rect">
            <a:avLst/>
          </a:prstGeom>
        </p:spPr>
      </p:pic>
      <p:sp>
        <p:nvSpPr>
          <p:cNvPr id="14" name="灯片编号占位符 8">
            <a:extLst>
              <a:ext uri="{FF2B5EF4-FFF2-40B4-BE49-F238E27FC236}">
                <a16:creationId xmlns:a16="http://schemas.microsoft.com/office/drawing/2014/main" id="{CBDE027A-9753-BE4F-9E92-B646C7AB4689}"/>
              </a:ext>
            </a:extLst>
          </p:cNvPr>
          <p:cNvSpPr>
            <a:spLocks noGrp="1"/>
          </p:cNvSpPr>
          <p:nvPr>
            <p:ph type="sldNum" sz="quarter" idx="12"/>
          </p:nvPr>
        </p:nvSpPr>
        <p:spPr>
          <a:xfrm>
            <a:off x="9847869" y="6405035"/>
            <a:ext cx="809393" cy="545001"/>
          </a:xfrm>
        </p:spPr>
        <p:txBody>
          <a:bodyPr/>
          <a:lstStyle/>
          <a:p>
            <a:pPr algn="ctr"/>
            <a:fld id="{152851E7-9224-42D2-A4FF-119762E40804}" type="slidenum">
              <a:rPr lang="zh-CN" altLang="en-US" sz="1400" b="1" smtClean="0">
                <a:solidFill>
                  <a:schemeClr val="bg1"/>
                </a:solidFill>
                <a:latin typeface="Constantia" panose="02030602050306030303" pitchFamily="18" charset="0"/>
                <a:cs typeface="Times" panose="02020603050405020304" pitchFamily="18" charset="0"/>
              </a:rPr>
              <a:pPr algn="ctr"/>
              <a:t>30</a:t>
            </a:fld>
            <a:endParaRPr lang="zh-CN" altLang="en-US" sz="1400" b="1" dirty="0">
              <a:solidFill>
                <a:schemeClr val="bg1"/>
              </a:solidFill>
              <a:latin typeface="Constantia" panose="02030602050306030303" pitchFamily="18" charset="0"/>
              <a:cs typeface="Times" panose="02020603050405020304" pitchFamily="18" charset="0"/>
            </a:endParaRPr>
          </a:p>
        </p:txBody>
      </p:sp>
      <p:pic>
        <p:nvPicPr>
          <p:cNvPr id="44" name="图片 4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90829" y="204228"/>
            <a:ext cx="3323471" cy="570629"/>
          </a:xfrm>
          <a:prstGeom prst="rect">
            <a:avLst/>
          </a:prstGeom>
        </p:spPr>
      </p:pic>
      <p:sp>
        <p:nvSpPr>
          <p:cNvPr id="2" name="文本框 1">
            <a:extLst>
              <a:ext uri="{FF2B5EF4-FFF2-40B4-BE49-F238E27FC236}">
                <a16:creationId xmlns:a16="http://schemas.microsoft.com/office/drawing/2014/main" id="{1D74B819-5AB1-EBF3-3AA7-1ADB845E4760}"/>
              </a:ext>
            </a:extLst>
          </p:cNvPr>
          <p:cNvSpPr txBox="1"/>
          <p:nvPr/>
        </p:nvSpPr>
        <p:spPr>
          <a:xfrm>
            <a:off x="526142" y="1182393"/>
            <a:ext cx="9976757"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000" b="0" i="1" u="none" strike="noStrike" dirty="0" err="1">
                <a:solidFill>
                  <a:srgbClr val="4EA1DB"/>
                </a:solidFill>
                <a:effectLst/>
                <a:latin typeface="-apple-system"/>
                <a:hlinkClick r:id="rId5" tooltip="HiPPO: Recurrent Memory with Optimal Polynomial Projections"/>
              </a:rPr>
              <a:t>HiPPO</a:t>
            </a:r>
            <a:r>
              <a:rPr lang="en-US" altLang="zh-CN" sz="2000" b="0" i="1" u="none" strike="noStrike" dirty="0">
                <a:solidFill>
                  <a:srgbClr val="4EA1DB"/>
                </a:solidFill>
                <a:effectLst/>
                <a:latin typeface="-apple-system"/>
                <a:hlinkClick r:id="rId5" tooltip="HiPPO: Recurrent Memory with Optimal Polynomial Projections"/>
              </a:rPr>
              <a:t>: Recurrent Memory with Optimal Polynomial Projections</a:t>
            </a:r>
            <a:r>
              <a:rPr lang="en-US" altLang="zh-CN" sz="2000" b="0" i="1" u="none" strike="noStrike" dirty="0">
                <a:solidFill>
                  <a:srgbClr val="4EA1DB"/>
                </a:solidFill>
                <a:effectLst/>
                <a:latin typeface="-apple-system"/>
              </a:rPr>
              <a:t>       -- </a:t>
            </a:r>
            <a:r>
              <a:rPr lang="en-US" altLang="zh-CN" sz="2000" b="0" i="1" u="none" strike="noStrike" dirty="0" err="1">
                <a:solidFill>
                  <a:srgbClr val="4EA1DB"/>
                </a:solidFill>
                <a:effectLst/>
                <a:latin typeface="-apple-system"/>
              </a:rPr>
              <a:t>NeurIPS</a:t>
            </a:r>
            <a:endParaRPr kumimoji="0" lang="en-US" altLang="zh-CN" sz="2000" b="1" i="0" u="none" strike="noStrike" kern="1200" cap="none" spc="0" normalizeH="0" baseline="0" noProof="0" dirty="0">
              <a:ln>
                <a:noFill/>
              </a:ln>
              <a:solidFill>
                <a:srgbClr val="E51937"/>
              </a:solidFill>
              <a:effectLst/>
              <a:uLnTx/>
              <a:uFillTx/>
              <a:latin typeface="Constantia" panose="02030602050306030303" pitchFamily="18" charset="0"/>
              <a:ea typeface="腾讯体 W3" panose="020C04030202040F0204" pitchFamily="34" charset="-122"/>
              <a:cs typeface="Times" panose="02020603050405020304" pitchFamily="18" charset="0"/>
            </a:endParaRPr>
          </a:p>
        </p:txBody>
      </p:sp>
      <p:pic>
        <p:nvPicPr>
          <p:cNvPr id="4" name="图片 3" descr="图片包含 直方图&#10;&#10;描述已自动生成">
            <a:extLst>
              <a:ext uri="{FF2B5EF4-FFF2-40B4-BE49-F238E27FC236}">
                <a16:creationId xmlns:a16="http://schemas.microsoft.com/office/drawing/2014/main" id="{04F38427-7C19-6EFC-67CA-C453F80B8CE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9194" y="1901468"/>
            <a:ext cx="8016012" cy="4246796"/>
          </a:xfrm>
          <a:prstGeom prst="rect">
            <a:avLst/>
          </a:prstGeom>
        </p:spPr>
      </p:pic>
    </p:spTree>
    <p:extLst>
      <p:ext uri="{BB962C8B-B14F-4D97-AF65-F5344CB8AC3E}">
        <p14:creationId xmlns:p14="http://schemas.microsoft.com/office/powerpoint/2010/main" val="1776454132"/>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a:extLst>
              <a:ext uri="{FF2B5EF4-FFF2-40B4-BE49-F238E27FC236}">
                <a16:creationId xmlns:a16="http://schemas.microsoft.com/office/drawing/2014/main" id="{B8CED823-FFFD-4AA2-9092-D8FBE51CAEB8}"/>
              </a:ext>
            </a:extLst>
          </p:cNvPr>
          <p:cNvSpPr/>
          <p:nvPr/>
        </p:nvSpPr>
        <p:spPr>
          <a:xfrm>
            <a:off x="0" y="6522720"/>
            <a:ext cx="4267200" cy="335280"/>
          </a:xfrm>
          <a:prstGeom prst="rect">
            <a:avLst/>
          </a:prstGeom>
          <a:solidFill>
            <a:srgbClr val="4747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a:extLst>
              <a:ext uri="{FF2B5EF4-FFF2-40B4-BE49-F238E27FC236}">
                <a16:creationId xmlns:a16="http://schemas.microsoft.com/office/drawing/2014/main" id="{AE30AF1C-CA8E-427B-9DBA-C8AB565AFF38}"/>
              </a:ext>
            </a:extLst>
          </p:cNvPr>
          <p:cNvSpPr/>
          <p:nvPr/>
        </p:nvSpPr>
        <p:spPr>
          <a:xfrm>
            <a:off x="4267200" y="6522720"/>
            <a:ext cx="4267200" cy="335280"/>
          </a:xfrm>
          <a:prstGeom prst="rect">
            <a:avLst/>
          </a:prstGeom>
          <a:solidFill>
            <a:srgbClr val="8484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a:extLst>
              <a:ext uri="{FF2B5EF4-FFF2-40B4-BE49-F238E27FC236}">
                <a16:creationId xmlns:a16="http://schemas.microsoft.com/office/drawing/2014/main" id="{287E9C25-FEFC-4DB2-BBD6-EAB98C4DEA1E}"/>
              </a:ext>
            </a:extLst>
          </p:cNvPr>
          <p:cNvSpPr/>
          <p:nvPr/>
        </p:nvSpPr>
        <p:spPr>
          <a:xfrm>
            <a:off x="8534400" y="6522720"/>
            <a:ext cx="3657600" cy="335280"/>
          </a:xfrm>
          <a:prstGeom prst="rect">
            <a:avLst/>
          </a:prstGeom>
          <a:solidFill>
            <a:srgbClr val="ADADE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600" dirty="0">
              <a:solidFill>
                <a:schemeClr val="bg1"/>
              </a:solidFill>
              <a:latin typeface="Constantia" panose="02030602050306030303" pitchFamily="18" charset="0"/>
            </a:endParaRPr>
          </a:p>
        </p:txBody>
      </p:sp>
      <p:sp>
        <p:nvSpPr>
          <p:cNvPr id="24" name="日期占位符 7">
            <a:extLst>
              <a:ext uri="{FF2B5EF4-FFF2-40B4-BE49-F238E27FC236}">
                <a16:creationId xmlns:a16="http://schemas.microsoft.com/office/drawing/2014/main" id="{A472F3E3-BF27-4214-96FF-F1674F8CACD2}"/>
              </a:ext>
            </a:extLst>
          </p:cNvPr>
          <p:cNvSpPr>
            <a:spLocks noGrp="1"/>
          </p:cNvSpPr>
          <p:nvPr>
            <p:ph type="dt" sz="half" idx="10"/>
          </p:nvPr>
        </p:nvSpPr>
        <p:spPr>
          <a:xfrm>
            <a:off x="1209907" y="6494974"/>
            <a:ext cx="1847385" cy="365125"/>
          </a:xfrm>
        </p:spPr>
        <p:txBody>
          <a:bodyPr/>
          <a:lstStyle/>
          <a:p>
            <a:r>
              <a:rPr lang="en-US" altLang="zh-CN" sz="1400" b="1" dirty="0">
                <a:solidFill>
                  <a:schemeClr val="bg1"/>
                </a:solidFill>
                <a:latin typeface="Constantia" panose="02030602050306030303" pitchFamily="18" charset="0"/>
                <a:cs typeface="Times" panose="02020603050405020304" pitchFamily="18" charset="0"/>
              </a:rPr>
              <a:t>April 24, 2024</a:t>
            </a:r>
            <a:endParaRPr lang="zh-CN" altLang="en-US" sz="1400" b="1" dirty="0">
              <a:solidFill>
                <a:schemeClr val="bg1"/>
              </a:solidFill>
              <a:latin typeface="Constantia" panose="02030602050306030303" pitchFamily="18" charset="0"/>
              <a:cs typeface="Times" panose="02020603050405020304" pitchFamily="18" charset="0"/>
            </a:endParaRPr>
          </a:p>
        </p:txBody>
      </p:sp>
      <p:sp>
        <p:nvSpPr>
          <p:cNvPr id="25" name="Fußzeilenplatzhalter 4">
            <a:extLst>
              <a:ext uri="{FF2B5EF4-FFF2-40B4-BE49-F238E27FC236}">
                <a16:creationId xmlns:a16="http://schemas.microsoft.com/office/drawing/2014/main" id="{74159A29-4F5F-4065-934C-13F30643D46E}"/>
              </a:ext>
            </a:extLst>
          </p:cNvPr>
          <p:cNvSpPr>
            <a:spLocks noGrp="1"/>
          </p:cNvSpPr>
          <p:nvPr>
            <p:ph type="ftr" sz="quarter" idx="11"/>
          </p:nvPr>
        </p:nvSpPr>
        <p:spPr>
          <a:xfrm>
            <a:off x="4095916" y="6553437"/>
            <a:ext cx="4520431" cy="273844"/>
          </a:xfrm>
        </p:spPr>
        <p:txBody>
          <a:bodyPr/>
          <a:lstStyle/>
          <a:p>
            <a:r>
              <a:rPr lang="en-US" altLang="zh-CN" sz="1400" b="1" dirty="0">
                <a:solidFill>
                  <a:schemeClr val="bg1"/>
                </a:solidFill>
                <a:latin typeface="Constantia" panose="02030602050306030303" pitchFamily="18" charset="0"/>
              </a:rPr>
              <a:t>Zero Zhao | HUST </a:t>
            </a:r>
            <a:endParaRPr lang="zh-CN" altLang="en-US" sz="1400" b="1" dirty="0">
              <a:solidFill>
                <a:schemeClr val="bg1"/>
              </a:solidFill>
              <a:latin typeface="Constantia" panose="02030602050306030303" pitchFamily="18" charset="0"/>
            </a:endParaRPr>
          </a:p>
        </p:txBody>
      </p:sp>
      <p:cxnSp>
        <p:nvCxnSpPr>
          <p:cNvPr id="26" name="直接连接符 25">
            <a:extLst>
              <a:ext uri="{FF2B5EF4-FFF2-40B4-BE49-F238E27FC236}">
                <a16:creationId xmlns:a16="http://schemas.microsoft.com/office/drawing/2014/main" id="{2C0A00E8-DC77-4A26-A219-150776549D88}"/>
              </a:ext>
            </a:extLst>
          </p:cNvPr>
          <p:cNvCxnSpPr/>
          <p:nvPr/>
        </p:nvCxnSpPr>
        <p:spPr>
          <a:xfrm>
            <a:off x="385590" y="859531"/>
            <a:ext cx="11479576" cy="0"/>
          </a:xfrm>
          <a:prstGeom prst="line">
            <a:avLst/>
          </a:prstGeom>
          <a:ln w="38100">
            <a:solidFill>
              <a:srgbClr val="4747BA"/>
            </a:solidFill>
          </a:ln>
        </p:spPr>
        <p:style>
          <a:lnRef idx="1">
            <a:schemeClr val="accent1"/>
          </a:lnRef>
          <a:fillRef idx="0">
            <a:schemeClr val="accent1"/>
          </a:fillRef>
          <a:effectRef idx="0">
            <a:schemeClr val="accent1"/>
          </a:effectRef>
          <a:fontRef idx="minor">
            <a:schemeClr val="tx1"/>
          </a:fontRef>
        </p:style>
      </p:cxnSp>
      <p:sp>
        <p:nvSpPr>
          <p:cNvPr id="19" name="文本框 18">
            <a:extLst>
              <a:ext uri="{FF2B5EF4-FFF2-40B4-BE49-F238E27FC236}">
                <a16:creationId xmlns:a16="http://schemas.microsoft.com/office/drawing/2014/main" id="{3B78C344-5CA5-0040-BEE1-94109FE221CD}"/>
              </a:ext>
            </a:extLst>
          </p:cNvPr>
          <p:cNvSpPr txBox="1"/>
          <p:nvPr/>
        </p:nvSpPr>
        <p:spPr>
          <a:xfrm>
            <a:off x="441124" y="182481"/>
            <a:ext cx="6798981" cy="646331"/>
          </a:xfrm>
          <a:prstGeom prst="rect">
            <a:avLst/>
          </a:prstGeom>
          <a:noFill/>
        </p:spPr>
        <p:txBody>
          <a:bodyPr wrap="square" rtlCol="0">
            <a:spAutoFit/>
          </a:bodyPr>
          <a:lstStyle/>
          <a:p>
            <a:pPr lvl="0">
              <a:lnSpc>
                <a:spcPct val="90000"/>
              </a:lnSpc>
              <a:spcBef>
                <a:spcPts val="1000"/>
              </a:spcBef>
              <a:defRPr/>
            </a:pPr>
            <a:r>
              <a:rPr lang="en-US" altLang="zh-CN" sz="4000" b="1" dirty="0">
                <a:solidFill>
                  <a:srgbClr val="4747BA"/>
                </a:solidFill>
                <a:latin typeface="Constantia" panose="02030602050306030303" pitchFamily="18" charset="0"/>
                <a:ea typeface="腾讯体 W3" panose="020C04030202040F0204" pitchFamily="34" charset="-122"/>
                <a:cs typeface="Times" panose="02020603050405020304" pitchFamily="18" charset="0"/>
              </a:rPr>
              <a:t>Mamba – S4 </a:t>
            </a:r>
            <a:endParaRPr lang="zh-CN" altLang="en-US" sz="4000" b="1" dirty="0">
              <a:solidFill>
                <a:srgbClr val="4747BA"/>
              </a:solidFill>
              <a:latin typeface="Constantia" panose="02030602050306030303" pitchFamily="18" charset="0"/>
              <a:ea typeface="腾讯体 W3" panose="020C04030202040F0204" pitchFamily="34" charset="-122"/>
              <a:cs typeface="Times" panose="02020603050405020304" pitchFamily="18" charset="0"/>
            </a:endParaRPr>
          </a:p>
        </p:txBody>
      </p:sp>
      <p:pic>
        <p:nvPicPr>
          <p:cNvPr id="23" name="图片 22">
            <a:extLst>
              <a:ext uri="{FF2B5EF4-FFF2-40B4-BE49-F238E27FC236}">
                <a16:creationId xmlns:a16="http://schemas.microsoft.com/office/drawing/2014/main" id="{C59D9062-D538-4E10-A387-AAFC9F1C806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4063" y="218980"/>
            <a:ext cx="730337" cy="556270"/>
          </a:xfrm>
          <a:prstGeom prst="rect">
            <a:avLst/>
          </a:prstGeom>
        </p:spPr>
      </p:pic>
      <p:sp>
        <p:nvSpPr>
          <p:cNvPr id="14" name="灯片编号占位符 8">
            <a:extLst>
              <a:ext uri="{FF2B5EF4-FFF2-40B4-BE49-F238E27FC236}">
                <a16:creationId xmlns:a16="http://schemas.microsoft.com/office/drawing/2014/main" id="{CBDE027A-9753-BE4F-9E92-B646C7AB4689}"/>
              </a:ext>
            </a:extLst>
          </p:cNvPr>
          <p:cNvSpPr>
            <a:spLocks noGrp="1"/>
          </p:cNvSpPr>
          <p:nvPr>
            <p:ph type="sldNum" sz="quarter" idx="12"/>
          </p:nvPr>
        </p:nvSpPr>
        <p:spPr>
          <a:xfrm>
            <a:off x="9847869" y="6405035"/>
            <a:ext cx="809393" cy="545001"/>
          </a:xfrm>
        </p:spPr>
        <p:txBody>
          <a:bodyPr/>
          <a:lstStyle/>
          <a:p>
            <a:pPr algn="ctr"/>
            <a:fld id="{152851E7-9224-42D2-A4FF-119762E40804}" type="slidenum">
              <a:rPr lang="zh-CN" altLang="en-US" sz="1400" b="1" smtClean="0">
                <a:solidFill>
                  <a:schemeClr val="bg1"/>
                </a:solidFill>
                <a:latin typeface="Constantia" panose="02030602050306030303" pitchFamily="18" charset="0"/>
                <a:cs typeface="Times" panose="02020603050405020304" pitchFamily="18" charset="0"/>
              </a:rPr>
              <a:pPr algn="ctr"/>
              <a:t>31</a:t>
            </a:fld>
            <a:endParaRPr lang="zh-CN" altLang="en-US" sz="1400" b="1" dirty="0">
              <a:solidFill>
                <a:schemeClr val="bg1"/>
              </a:solidFill>
              <a:latin typeface="Constantia" panose="02030602050306030303" pitchFamily="18" charset="0"/>
              <a:cs typeface="Times" panose="02020603050405020304" pitchFamily="18" charset="0"/>
            </a:endParaRPr>
          </a:p>
        </p:txBody>
      </p:sp>
      <p:pic>
        <p:nvPicPr>
          <p:cNvPr id="44" name="图片 4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90829" y="204228"/>
            <a:ext cx="3323471" cy="570629"/>
          </a:xfrm>
          <a:prstGeom prst="rect">
            <a:avLst/>
          </a:prstGeom>
        </p:spPr>
      </p:pic>
      <p:sp>
        <p:nvSpPr>
          <p:cNvPr id="3" name="文本框 2">
            <a:extLst>
              <a:ext uri="{FF2B5EF4-FFF2-40B4-BE49-F238E27FC236}">
                <a16:creationId xmlns:a16="http://schemas.microsoft.com/office/drawing/2014/main" id="{94089F7A-60A7-FBEF-8CB6-79A1DAEFBC30}"/>
              </a:ext>
            </a:extLst>
          </p:cNvPr>
          <p:cNvSpPr txBox="1"/>
          <p:nvPr/>
        </p:nvSpPr>
        <p:spPr>
          <a:xfrm>
            <a:off x="302654" y="1210285"/>
            <a:ext cx="7825346"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000" b="1" dirty="0">
                <a:solidFill>
                  <a:srgbClr val="FF0000"/>
                </a:solidFill>
                <a:latin typeface="Constantia" panose="02030602050306030303" pitchFamily="18" charset="0"/>
                <a:ea typeface="腾讯体 W3" panose="020C04030202040F0204" pitchFamily="34" charset="-122"/>
                <a:cs typeface="Times" panose="02020603050405020304" pitchFamily="18" charset="0"/>
              </a:rPr>
              <a:t>Discrete-time SSM</a:t>
            </a:r>
            <a:r>
              <a:rPr lang="en-US" altLang="zh-CN" sz="2000" b="1" dirty="0">
                <a:solidFill>
                  <a:srgbClr val="4747BA"/>
                </a:solidFill>
                <a:latin typeface="Constantia" panose="02030602050306030303" pitchFamily="18" charset="0"/>
                <a:ea typeface="腾讯体 W3" panose="020C04030202040F0204" pitchFamily="34" charset="-122"/>
                <a:cs typeface="Times" panose="02020603050405020304" pitchFamily="18" charset="0"/>
              </a:rPr>
              <a:t>: The Recurrent Representation</a:t>
            </a:r>
            <a:endParaRPr kumimoji="0" lang="en-US" altLang="zh-CN" sz="2000" b="1" i="0" u="none" strike="noStrike" kern="1200" cap="none" spc="0" normalizeH="0" baseline="0" noProof="0" dirty="0">
              <a:ln>
                <a:noFill/>
              </a:ln>
              <a:solidFill>
                <a:srgbClr val="4747BA"/>
              </a:solidFill>
              <a:effectLst/>
              <a:uLnTx/>
              <a:uFillTx/>
              <a:latin typeface="Constantia" panose="02030602050306030303" pitchFamily="18" charset="0"/>
              <a:ea typeface="腾讯体 W3" panose="020C04030202040F0204" pitchFamily="34" charset="-122"/>
              <a:cs typeface="Times" panose="02020603050405020304" pitchFamily="18" charset="0"/>
            </a:endParaRPr>
          </a:p>
        </p:txBody>
      </p:sp>
      <p:pic>
        <p:nvPicPr>
          <p:cNvPr id="9" name="图片 8">
            <a:extLst>
              <a:ext uri="{FF2B5EF4-FFF2-40B4-BE49-F238E27FC236}">
                <a16:creationId xmlns:a16="http://schemas.microsoft.com/office/drawing/2014/main" id="{9B0F2EEA-8F48-9C99-02D5-7C0A361233D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43" y="1604989"/>
            <a:ext cx="12191949" cy="1200581"/>
          </a:xfrm>
          <a:prstGeom prst="rect">
            <a:avLst/>
          </a:prstGeom>
        </p:spPr>
      </p:pic>
      <p:sp>
        <p:nvSpPr>
          <p:cNvPr id="12" name="矩形: 圆角 11">
            <a:extLst>
              <a:ext uri="{FF2B5EF4-FFF2-40B4-BE49-F238E27FC236}">
                <a16:creationId xmlns:a16="http://schemas.microsoft.com/office/drawing/2014/main" id="{7635201E-2992-CEFF-B18D-8061752993BE}"/>
              </a:ext>
            </a:extLst>
          </p:cNvPr>
          <p:cNvSpPr/>
          <p:nvPr/>
        </p:nvSpPr>
        <p:spPr>
          <a:xfrm>
            <a:off x="3976914" y="1638141"/>
            <a:ext cx="3556000" cy="1200586"/>
          </a:xfrm>
          <a:prstGeom prst="round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a:extLst>
              <a:ext uri="{FF2B5EF4-FFF2-40B4-BE49-F238E27FC236}">
                <a16:creationId xmlns:a16="http://schemas.microsoft.com/office/drawing/2014/main" id="{15A74DD8-DCD5-F626-6841-B4D36A33D477}"/>
              </a:ext>
            </a:extLst>
          </p:cNvPr>
          <p:cNvSpPr txBox="1"/>
          <p:nvPr/>
        </p:nvSpPr>
        <p:spPr>
          <a:xfrm>
            <a:off x="423910" y="3533489"/>
            <a:ext cx="9324467"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b="1" i="0" u="none" strike="noStrike" kern="1200" cap="none" spc="0" normalizeH="0" baseline="0" noProof="0" dirty="0">
                <a:ln>
                  <a:noFill/>
                </a:ln>
                <a:solidFill>
                  <a:srgbClr val="4747BA"/>
                </a:solidFill>
                <a:effectLst/>
                <a:uLnTx/>
                <a:uFillTx/>
                <a:latin typeface="Constantia" panose="02030602050306030303" pitchFamily="18" charset="0"/>
                <a:ea typeface="腾讯体 W3" panose="020C04030202040F0204" pitchFamily="34" charset="-122"/>
                <a:cs typeface="Times" panose="02020603050405020304" pitchFamily="18" charset="0"/>
              </a:rPr>
              <a:t>针对离散化的输入（如文本序列）代替连续函数的情况，我们引入输入分辨率的步长</a:t>
            </a:r>
            <a:r>
              <a:rPr kumimoji="0" lang="en-US" altLang="zh-CN" b="1" i="0" u="none" strike="noStrike" kern="1200" cap="none" spc="0" normalizeH="0" baseline="0" noProof="0" dirty="0">
                <a:ln>
                  <a:noFill/>
                </a:ln>
                <a:solidFill>
                  <a:srgbClr val="4747BA"/>
                </a:solidFill>
                <a:effectLst/>
                <a:uLnTx/>
                <a:uFillTx/>
                <a:latin typeface="Constantia" panose="02030602050306030303" pitchFamily="18" charset="0"/>
                <a:ea typeface="腾讯体 W3" panose="020C04030202040F0204" pitchFamily="34" charset="-122"/>
                <a:cs typeface="Times" panose="02020603050405020304" pitchFamily="18" charset="0"/>
              </a:rPr>
              <a:t>Δ</a:t>
            </a:r>
            <a:r>
              <a:rPr kumimoji="0" lang="zh-CN" altLang="en-US" b="1" i="0" u="none" strike="noStrike" kern="1200" cap="none" spc="0" normalizeH="0" baseline="0" noProof="0" dirty="0">
                <a:ln>
                  <a:noFill/>
                </a:ln>
                <a:solidFill>
                  <a:srgbClr val="4747BA"/>
                </a:solidFill>
                <a:effectLst/>
                <a:uLnTx/>
                <a:uFillTx/>
                <a:latin typeface="Constantia" panose="02030602050306030303" pitchFamily="18" charset="0"/>
                <a:ea typeface="腾讯体 W3" panose="020C04030202040F0204" pitchFamily="34" charset="-122"/>
                <a:cs typeface="Times" panose="02020603050405020304" pitchFamily="18" charset="0"/>
              </a:rPr>
              <a:t>，来对</a:t>
            </a:r>
            <a:r>
              <a:rPr kumimoji="0" lang="en-US" altLang="zh-CN" b="1" i="0" u="none" strike="noStrike" kern="1200" cap="none" spc="0" normalizeH="0" baseline="0" noProof="0" dirty="0">
                <a:ln>
                  <a:noFill/>
                </a:ln>
                <a:solidFill>
                  <a:srgbClr val="4747BA"/>
                </a:solidFill>
                <a:effectLst/>
                <a:uLnTx/>
                <a:uFillTx/>
                <a:latin typeface="Constantia" panose="02030602050306030303" pitchFamily="18" charset="0"/>
                <a:ea typeface="腾讯体 W3" panose="020C04030202040F0204" pitchFamily="34" charset="-122"/>
                <a:cs typeface="Times" panose="02020603050405020304" pitchFamily="18" charset="0"/>
              </a:rPr>
              <a:t>SSM</a:t>
            </a:r>
            <a:r>
              <a:rPr kumimoji="0" lang="zh-CN" altLang="en-US" b="1" i="0" u="none" strike="noStrike" kern="1200" cap="none" spc="0" normalizeH="0" baseline="0" noProof="0" dirty="0">
                <a:ln>
                  <a:noFill/>
                </a:ln>
                <a:solidFill>
                  <a:srgbClr val="4747BA"/>
                </a:solidFill>
                <a:effectLst/>
                <a:uLnTx/>
                <a:uFillTx/>
                <a:latin typeface="Constantia" panose="02030602050306030303" pitchFamily="18" charset="0"/>
                <a:ea typeface="腾讯体 W3" panose="020C04030202040F0204" pitchFamily="34" charset="-122"/>
                <a:cs typeface="Times" panose="02020603050405020304" pitchFamily="18" charset="0"/>
              </a:rPr>
              <a:t>连续模型进行离散化处理</a:t>
            </a:r>
            <a:endParaRPr kumimoji="0" lang="en-US" altLang="zh-CN" b="1" i="0" u="none" strike="noStrike" kern="1200" cap="none" spc="0" normalizeH="0" baseline="0" noProof="0" dirty="0">
              <a:ln>
                <a:noFill/>
              </a:ln>
              <a:solidFill>
                <a:srgbClr val="4747BA"/>
              </a:solidFill>
              <a:effectLst/>
              <a:uLnTx/>
              <a:uFillTx/>
              <a:latin typeface="Constantia" panose="02030602050306030303" pitchFamily="18" charset="0"/>
              <a:ea typeface="腾讯体 W3" panose="020C04030202040F0204" pitchFamily="34" charset="-122"/>
              <a:cs typeface="Times" panose="02020603050405020304" pitchFamily="18" charset="0"/>
            </a:endParaRPr>
          </a:p>
        </p:txBody>
      </p:sp>
      <p:pic>
        <p:nvPicPr>
          <p:cNvPr id="21" name="图片 20">
            <a:extLst>
              <a:ext uri="{FF2B5EF4-FFF2-40B4-BE49-F238E27FC236}">
                <a16:creationId xmlns:a16="http://schemas.microsoft.com/office/drawing/2014/main" id="{24C57469-EBE3-F389-567E-16A5B3A13D0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0975" y="4162474"/>
            <a:ext cx="6899967" cy="752724"/>
          </a:xfrm>
          <a:prstGeom prst="rect">
            <a:avLst/>
          </a:prstGeom>
        </p:spPr>
      </p:pic>
      <p:sp>
        <p:nvSpPr>
          <p:cNvPr id="22" name="文本框 21">
            <a:extLst>
              <a:ext uri="{FF2B5EF4-FFF2-40B4-BE49-F238E27FC236}">
                <a16:creationId xmlns:a16="http://schemas.microsoft.com/office/drawing/2014/main" id="{3B281B55-5079-DCDC-A75D-DC23752BB919}"/>
              </a:ext>
            </a:extLst>
          </p:cNvPr>
          <p:cNvSpPr txBox="1"/>
          <p:nvPr/>
        </p:nvSpPr>
        <p:spPr>
          <a:xfrm>
            <a:off x="8590829" y="4798140"/>
            <a:ext cx="3344582" cy="1200329"/>
          </a:xfrm>
          <a:prstGeom prst="rect">
            <a:avLst/>
          </a:prstGeom>
          <a:noFill/>
        </p:spPr>
        <p:txBody>
          <a:bodyPr wrap="square">
            <a:spAutoFit/>
          </a:bodyPr>
          <a:lstStyle/>
          <a:p>
            <a:r>
              <a:rPr lang="zh-CN" altLang="en-US" b="0" i="1" dirty="0">
                <a:solidFill>
                  <a:srgbClr val="FF0000"/>
                </a:solidFill>
                <a:effectLst/>
                <a:latin typeface="-apple-system"/>
              </a:rPr>
              <a:t>“ </a:t>
            </a:r>
            <a:r>
              <a:rPr lang="en-US" altLang="zh-CN" b="0" i="1" dirty="0">
                <a:solidFill>
                  <a:srgbClr val="FF0000"/>
                </a:solidFill>
                <a:effectLst/>
                <a:latin typeface="-apple-system"/>
              </a:rPr>
              <a:t>During training, the continuous representation is discretized</a:t>
            </a:r>
            <a:r>
              <a:rPr lang="zh-CN" altLang="en-US" b="0" i="1" dirty="0">
                <a:solidFill>
                  <a:srgbClr val="FF0000"/>
                </a:solidFill>
                <a:effectLst/>
                <a:latin typeface="-apple-system"/>
              </a:rPr>
              <a:t>”</a:t>
            </a:r>
            <a:endParaRPr lang="en-US" altLang="zh-CN" b="0" i="1" dirty="0">
              <a:solidFill>
                <a:srgbClr val="FF0000"/>
              </a:solidFill>
              <a:effectLst/>
              <a:latin typeface="-apple-system"/>
            </a:endParaRPr>
          </a:p>
          <a:p>
            <a:r>
              <a:rPr lang="zh-CN" altLang="en-US" i="1" dirty="0">
                <a:solidFill>
                  <a:srgbClr val="FF0000"/>
                </a:solidFill>
                <a:latin typeface="-apple-system"/>
              </a:rPr>
              <a:t>只是在训练过程中</a:t>
            </a:r>
            <a:r>
              <a:rPr lang="en-US" altLang="zh-CN" i="1" dirty="0">
                <a:solidFill>
                  <a:srgbClr val="FF0000"/>
                </a:solidFill>
                <a:latin typeface="-apple-system"/>
              </a:rPr>
              <a:t>A</a:t>
            </a:r>
            <a:r>
              <a:rPr lang="zh-CN" altLang="en-US" i="1" dirty="0">
                <a:solidFill>
                  <a:srgbClr val="FF0000"/>
                </a:solidFill>
                <a:latin typeface="-apple-system"/>
              </a:rPr>
              <a:t>才被离散化，保存</a:t>
            </a:r>
            <a:r>
              <a:rPr lang="en-US" altLang="zh-CN" i="1" dirty="0">
                <a:solidFill>
                  <a:srgbClr val="FF0000"/>
                </a:solidFill>
                <a:latin typeface="-apple-system"/>
              </a:rPr>
              <a:t>A</a:t>
            </a:r>
            <a:r>
              <a:rPr lang="zh-CN" altLang="en-US" i="1" dirty="0">
                <a:solidFill>
                  <a:srgbClr val="FF0000"/>
                </a:solidFill>
                <a:latin typeface="-apple-system"/>
              </a:rPr>
              <a:t>时还是采用连续形式</a:t>
            </a:r>
            <a:endParaRPr lang="zh-CN" altLang="en-US" dirty="0">
              <a:solidFill>
                <a:srgbClr val="FF0000"/>
              </a:solidFill>
            </a:endParaRPr>
          </a:p>
        </p:txBody>
      </p:sp>
      <p:sp>
        <p:nvSpPr>
          <p:cNvPr id="28" name="文本框 27">
            <a:extLst>
              <a:ext uri="{FF2B5EF4-FFF2-40B4-BE49-F238E27FC236}">
                <a16:creationId xmlns:a16="http://schemas.microsoft.com/office/drawing/2014/main" id="{4837534B-7989-F581-0EF1-BBF974CFA574}"/>
              </a:ext>
            </a:extLst>
          </p:cNvPr>
          <p:cNvSpPr txBox="1"/>
          <p:nvPr/>
        </p:nvSpPr>
        <p:spPr>
          <a:xfrm>
            <a:off x="7606087" y="1137782"/>
            <a:ext cx="6102350" cy="369332"/>
          </a:xfrm>
          <a:prstGeom prst="rect">
            <a:avLst/>
          </a:prstGeom>
          <a:noFill/>
        </p:spPr>
        <p:txBody>
          <a:bodyPr wrap="square">
            <a:spAutoFit/>
          </a:bodyPr>
          <a:lstStyle/>
          <a:p>
            <a:r>
              <a:rPr lang="zh-CN" altLang="en-US" b="1" dirty="0">
                <a:solidFill>
                  <a:srgbClr val="4747BA"/>
                </a:solidFill>
                <a:latin typeface="Constantia" panose="02030602050306030303" pitchFamily="18" charset="0"/>
                <a:ea typeface="腾讯体 W3" panose="020C04030202040F0204" pitchFamily="34" charset="-122"/>
                <a:cs typeface="Times" panose="02020603050405020304" pitchFamily="18" charset="0"/>
              </a:rPr>
              <a:t>有</a:t>
            </a:r>
            <a:r>
              <a:rPr lang="en-US" altLang="zh-CN" b="1" dirty="0">
                <a:solidFill>
                  <a:srgbClr val="4747BA"/>
                </a:solidFill>
                <a:latin typeface="Constantia" panose="02030602050306030303" pitchFamily="18" charset="0"/>
                <a:ea typeface="腾讯体 W3" panose="020C04030202040F0204" pitchFamily="34" charset="-122"/>
                <a:cs typeface="Times" panose="02020603050405020304" pitchFamily="18" charset="0"/>
              </a:rPr>
              <a:t>4</a:t>
            </a:r>
            <a:r>
              <a:rPr lang="zh-CN" altLang="en-US" b="1" dirty="0">
                <a:solidFill>
                  <a:srgbClr val="4747BA"/>
                </a:solidFill>
                <a:latin typeface="Constantia" panose="02030602050306030303" pitchFamily="18" charset="0"/>
                <a:ea typeface="腾讯体 W3" panose="020C04030202040F0204" pitchFamily="34" charset="-122"/>
                <a:cs typeface="Times" panose="02020603050405020304" pitchFamily="18" charset="0"/>
              </a:rPr>
              <a:t>个参数</a:t>
            </a:r>
            <a:r>
              <a:rPr lang="en-US" altLang="zh-CN" b="1" dirty="0">
                <a:solidFill>
                  <a:srgbClr val="4747BA"/>
                </a:solidFill>
                <a:latin typeface="Constantia" panose="02030602050306030303" pitchFamily="18" charset="0"/>
                <a:ea typeface="腾讯体 W3" panose="020C04030202040F0204" pitchFamily="34" charset="-122"/>
                <a:cs typeface="Times" panose="02020603050405020304" pitchFamily="18" charset="0"/>
              </a:rPr>
              <a:t>(∆, A, B, C)</a:t>
            </a:r>
            <a:endParaRPr lang="zh-CN" altLang="en-US" b="1" dirty="0">
              <a:solidFill>
                <a:srgbClr val="4747BA"/>
              </a:solidFill>
              <a:latin typeface="Constantia" panose="02030602050306030303" pitchFamily="18" charset="0"/>
              <a:ea typeface="腾讯体 W3" panose="020C04030202040F0204" pitchFamily="34" charset="-122"/>
              <a:cs typeface="Times" panose="02020603050405020304" pitchFamily="18" charset="0"/>
            </a:endParaRPr>
          </a:p>
        </p:txBody>
      </p:sp>
    </p:spTree>
    <p:extLst>
      <p:ext uri="{BB962C8B-B14F-4D97-AF65-F5344CB8AC3E}">
        <p14:creationId xmlns:p14="http://schemas.microsoft.com/office/powerpoint/2010/main" val="3315778654"/>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a:extLst>
              <a:ext uri="{FF2B5EF4-FFF2-40B4-BE49-F238E27FC236}">
                <a16:creationId xmlns:a16="http://schemas.microsoft.com/office/drawing/2014/main" id="{B8CED823-FFFD-4AA2-9092-D8FBE51CAEB8}"/>
              </a:ext>
            </a:extLst>
          </p:cNvPr>
          <p:cNvSpPr/>
          <p:nvPr/>
        </p:nvSpPr>
        <p:spPr>
          <a:xfrm>
            <a:off x="0" y="6522720"/>
            <a:ext cx="4267200" cy="335280"/>
          </a:xfrm>
          <a:prstGeom prst="rect">
            <a:avLst/>
          </a:prstGeom>
          <a:solidFill>
            <a:srgbClr val="4747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8" name="矩形 17">
            <a:extLst>
              <a:ext uri="{FF2B5EF4-FFF2-40B4-BE49-F238E27FC236}">
                <a16:creationId xmlns:a16="http://schemas.microsoft.com/office/drawing/2014/main" id="{AE30AF1C-CA8E-427B-9DBA-C8AB565AFF38}"/>
              </a:ext>
            </a:extLst>
          </p:cNvPr>
          <p:cNvSpPr/>
          <p:nvPr/>
        </p:nvSpPr>
        <p:spPr>
          <a:xfrm>
            <a:off x="4267200" y="6522720"/>
            <a:ext cx="4267200" cy="335280"/>
          </a:xfrm>
          <a:prstGeom prst="rect">
            <a:avLst/>
          </a:prstGeom>
          <a:solidFill>
            <a:srgbClr val="8484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20" name="矩形 19">
            <a:extLst>
              <a:ext uri="{FF2B5EF4-FFF2-40B4-BE49-F238E27FC236}">
                <a16:creationId xmlns:a16="http://schemas.microsoft.com/office/drawing/2014/main" id="{287E9C25-FEFC-4DB2-BBD6-EAB98C4DEA1E}"/>
              </a:ext>
            </a:extLst>
          </p:cNvPr>
          <p:cNvSpPr/>
          <p:nvPr/>
        </p:nvSpPr>
        <p:spPr>
          <a:xfrm>
            <a:off x="8534400" y="6522720"/>
            <a:ext cx="3657600" cy="335280"/>
          </a:xfrm>
          <a:prstGeom prst="rect">
            <a:avLst/>
          </a:prstGeom>
          <a:solidFill>
            <a:srgbClr val="ADADE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dirty="0">
              <a:ln>
                <a:noFill/>
              </a:ln>
              <a:solidFill>
                <a:prstClr val="white"/>
              </a:solidFill>
              <a:effectLst/>
              <a:uLnTx/>
              <a:uFillTx/>
              <a:latin typeface="Constantia" panose="02030602050306030303" pitchFamily="18" charset="0"/>
              <a:ea typeface="等线" panose="02010600030101010101" pitchFamily="2" charset="-122"/>
              <a:cs typeface="+mn-cs"/>
            </a:endParaRPr>
          </a:p>
        </p:txBody>
      </p:sp>
      <p:sp>
        <p:nvSpPr>
          <p:cNvPr id="24" name="日期占位符 7">
            <a:extLst>
              <a:ext uri="{FF2B5EF4-FFF2-40B4-BE49-F238E27FC236}">
                <a16:creationId xmlns:a16="http://schemas.microsoft.com/office/drawing/2014/main" id="{A472F3E3-BF27-4214-96FF-F1674F8CACD2}"/>
              </a:ext>
            </a:extLst>
          </p:cNvPr>
          <p:cNvSpPr>
            <a:spLocks noGrp="1"/>
          </p:cNvSpPr>
          <p:nvPr>
            <p:ph type="dt" sz="half" idx="10"/>
          </p:nvPr>
        </p:nvSpPr>
        <p:spPr>
          <a:xfrm>
            <a:off x="1209907" y="6494974"/>
            <a:ext cx="1847385"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dirty="0">
                <a:ln>
                  <a:noFill/>
                </a:ln>
                <a:solidFill>
                  <a:prstClr val="white"/>
                </a:solidFill>
                <a:effectLst/>
                <a:uLnTx/>
                <a:uFillTx/>
                <a:latin typeface="Constantia" panose="02030602050306030303" pitchFamily="18" charset="0"/>
                <a:ea typeface="等线" panose="02010600030101010101" pitchFamily="2" charset="-122"/>
                <a:cs typeface="Times" panose="02020603050405020304" pitchFamily="18" charset="0"/>
              </a:rPr>
              <a:t>April 24, 2024</a:t>
            </a:r>
            <a:endParaRPr kumimoji="0" lang="zh-CN" altLang="en-US" sz="1400" b="1" i="0" u="none" strike="noStrike" kern="1200" cap="none" spc="0" normalizeH="0" baseline="0" noProof="0" dirty="0">
              <a:ln>
                <a:noFill/>
              </a:ln>
              <a:solidFill>
                <a:prstClr val="white"/>
              </a:solidFill>
              <a:effectLst/>
              <a:uLnTx/>
              <a:uFillTx/>
              <a:latin typeface="Constantia" panose="02030602050306030303" pitchFamily="18" charset="0"/>
              <a:ea typeface="等线" panose="02010600030101010101" pitchFamily="2" charset="-122"/>
              <a:cs typeface="Times" panose="02020603050405020304" pitchFamily="18" charset="0"/>
            </a:endParaRPr>
          </a:p>
        </p:txBody>
      </p:sp>
      <p:sp>
        <p:nvSpPr>
          <p:cNvPr id="25" name="Fußzeilenplatzhalter 4">
            <a:extLst>
              <a:ext uri="{FF2B5EF4-FFF2-40B4-BE49-F238E27FC236}">
                <a16:creationId xmlns:a16="http://schemas.microsoft.com/office/drawing/2014/main" id="{74159A29-4F5F-4065-934C-13F30643D46E}"/>
              </a:ext>
            </a:extLst>
          </p:cNvPr>
          <p:cNvSpPr>
            <a:spLocks noGrp="1"/>
          </p:cNvSpPr>
          <p:nvPr>
            <p:ph type="ftr" sz="quarter" idx="11"/>
          </p:nvPr>
        </p:nvSpPr>
        <p:spPr>
          <a:xfrm>
            <a:off x="4095916" y="6553437"/>
            <a:ext cx="4520431" cy="273844"/>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dirty="0">
                <a:ln>
                  <a:noFill/>
                </a:ln>
                <a:solidFill>
                  <a:prstClr val="white"/>
                </a:solidFill>
                <a:effectLst/>
                <a:uLnTx/>
                <a:uFillTx/>
                <a:latin typeface="Constantia" panose="02030602050306030303" pitchFamily="18" charset="0"/>
                <a:ea typeface="等线" panose="02010600030101010101" pitchFamily="2" charset="-122"/>
                <a:cs typeface="+mn-cs"/>
              </a:rPr>
              <a:t>Zero Zhao | HUST </a:t>
            </a:r>
            <a:endParaRPr kumimoji="0" lang="zh-CN" altLang="en-US" sz="1400" b="1" i="0" u="none" strike="noStrike" kern="1200" cap="none" spc="0" normalizeH="0" baseline="0" noProof="0" dirty="0">
              <a:ln>
                <a:noFill/>
              </a:ln>
              <a:solidFill>
                <a:prstClr val="white"/>
              </a:solidFill>
              <a:effectLst/>
              <a:uLnTx/>
              <a:uFillTx/>
              <a:latin typeface="Constantia" panose="02030602050306030303" pitchFamily="18" charset="0"/>
              <a:ea typeface="等线" panose="02010600030101010101" pitchFamily="2" charset="-122"/>
              <a:cs typeface="+mn-cs"/>
            </a:endParaRPr>
          </a:p>
        </p:txBody>
      </p:sp>
      <p:cxnSp>
        <p:nvCxnSpPr>
          <p:cNvPr id="26" name="直接连接符 25">
            <a:extLst>
              <a:ext uri="{FF2B5EF4-FFF2-40B4-BE49-F238E27FC236}">
                <a16:creationId xmlns:a16="http://schemas.microsoft.com/office/drawing/2014/main" id="{2C0A00E8-DC77-4A26-A219-150776549D88}"/>
              </a:ext>
            </a:extLst>
          </p:cNvPr>
          <p:cNvCxnSpPr/>
          <p:nvPr/>
        </p:nvCxnSpPr>
        <p:spPr>
          <a:xfrm>
            <a:off x="385590" y="859531"/>
            <a:ext cx="11479576" cy="0"/>
          </a:xfrm>
          <a:prstGeom prst="line">
            <a:avLst/>
          </a:prstGeom>
          <a:ln w="38100">
            <a:solidFill>
              <a:srgbClr val="4747BA"/>
            </a:solidFill>
          </a:ln>
        </p:spPr>
        <p:style>
          <a:lnRef idx="1">
            <a:schemeClr val="accent1"/>
          </a:lnRef>
          <a:fillRef idx="0">
            <a:schemeClr val="accent1"/>
          </a:fillRef>
          <a:effectRef idx="0">
            <a:schemeClr val="accent1"/>
          </a:effectRef>
          <a:fontRef idx="minor">
            <a:schemeClr val="tx1"/>
          </a:fontRef>
        </p:style>
      </p:cxnSp>
      <p:sp>
        <p:nvSpPr>
          <p:cNvPr id="19" name="文本框 18">
            <a:extLst>
              <a:ext uri="{FF2B5EF4-FFF2-40B4-BE49-F238E27FC236}">
                <a16:creationId xmlns:a16="http://schemas.microsoft.com/office/drawing/2014/main" id="{3B78C344-5CA5-0040-BEE1-94109FE221CD}"/>
              </a:ext>
            </a:extLst>
          </p:cNvPr>
          <p:cNvSpPr txBox="1"/>
          <p:nvPr/>
        </p:nvSpPr>
        <p:spPr>
          <a:xfrm>
            <a:off x="441124" y="182481"/>
            <a:ext cx="6798981" cy="646331"/>
          </a:xfrm>
          <a:prstGeom prst="rect">
            <a:avLst/>
          </a:prstGeom>
          <a:noFill/>
        </p:spPr>
        <p:txBody>
          <a:bodyPr wrap="square" rtlCol="0">
            <a:spAutoFit/>
          </a:bodyPr>
          <a:lstStyle/>
          <a:p>
            <a:pPr marL="0" marR="0" lvl="0" indent="0" algn="l" defTabSz="914400" rtl="0" eaLnBrk="1" fontAlgn="auto" latinLnBrk="0" hangingPunct="1">
              <a:lnSpc>
                <a:spcPct val="90000"/>
              </a:lnSpc>
              <a:spcBef>
                <a:spcPts val="1000"/>
              </a:spcBef>
              <a:spcAft>
                <a:spcPts val="0"/>
              </a:spcAft>
              <a:buClrTx/>
              <a:buSzTx/>
              <a:buFontTx/>
              <a:buNone/>
              <a:tabLst/>
              <a:defRPr/>
            </a:pPr>
            <a:r>
              <a:rPr kumimoji="0" lang="en-US" altLang="zh-CN" sz="4000" b="1" i="0" u="none" strike="noStrike" kern="1200" cap="none" spc="0" normalizeH="0" baseline="0" noProof="0" dirty="0">
                <a:ln>
                  <a:noFill/>
                </a:ln>
                <a:solidFill>
                  <a:srgbClr val="4747BA"/>
                </a:solidFill>
                <a:effectLst/>
                <a:uLnTx/>
                <a:uFillTx/>
                <a:latin typeface="Constantia" panose="02030602050306030303" pitchFamily="18" charset="0"/>
                <a:ea typeface="腾讯体 W3" panose="020C04030202040F0204" pitchFamily="34" charset="-122"/>
                <a:cs typeface="Times" panose="02020603050405020304" pitchFamily="18" charset="0"/>
              </a:rPr>
              <a:t>Mamba – S4 </a:t>
            </a:r>
            <a:endParaRPr kumimoji="0" lang="zh-CN" altLang="en-US" sz="4000" b="1" i="0" u="none" strike="noStrike" kern="1200" cap="none" spc="0" normalizeH="0" baseline="0" noProof="0" dirty="0">
              <a:ln>
                <a:noFill/>
              </a:ln>
              <a:solidFill>
                <a:srgbClr val="4747BA"/>
              </a:solidFill>
              <a:effectLst/>
              <a:uLnTx/>
              <a:uFillTx/>
              <a:latin typeface="Constantia" panose="02030602050306030303" pitchFamily="18" charset="0"/>
              <a:ea typeface="腾讯体 W3" panose="020C04030202040F0204" pitchFamily="34" charset="-122"/>
              <a:cs typeface="Times" panose="02020603050405020304" pitchFamily="18" charset="0"/>
            </a:endParaRPr>
          </a:p>
        </p:txBody>
      </p:sp>
      <p:pic>
        <p:nvPicPr>
          <p:cNvPr id="23" name="图片 22">
            <a:extLst>
              <a:ext uri="{FF2B5EF4-FFF2-40B4-BE49-F238E27FC236}">
                <a16:creationId xmlns:a16="http://schemas.microsoft.com/office/drawing/2014/main" id="{C59D9062-D538-4E10-A387-AAFC9F1C806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4063" y="218980"/>
            <a:ext cx="730337" cy="556270"/>
          </a:xfrm>
          <a:prstGeom prst="rect">
            <a:avLst/>
          </a:prstGeom>
        </p:spPr>
      </p:pic>
      <p:sp>
        <p:nvSpPr>
          <p:cNvPr id="14" name="灯片编号占位符 8">
            <a:extLst>
              <a:ext uri="{FF2B5EF4-FFF2-40B4-BE49-F238E27FC236}">
                <a16:creationId xmlns:a16="http://schemas.microsoft.com/office/drawing/2014/main" id="{CBDE027A-9753-BE4F-9E92-B646C7AB4689}"/>
              </a:ext>
            </a:extLst>
          </p:cNvPr>
          <p:cNvSpPr>
            <a:spLocks noGrp="1"/>
          </p:cNvSpPr>
          <p:nvPr>
            <p:ph type="sldNum" sz="quarter" idx="12"/>
          </p:nvPr>
        </p:nvSpPr>
        <p:spPr>
          <a:xfrm>
            <a:off x="9847869" y="6405035"/>
            <a:ext cx="809393" cy="545001"/>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152851E7-9224-42D2-A4FF-119762E40804}" type="slidenum">
              <a:rPr kumimoji="0" lang="zh-CN" altLang="en-US" sz="1400" b="1" i="0" u="none" strike="noStrike" kern="1200" cap="none" spc="0" normalizeH="0" baseline="0" noProof="0" smtClean="0">
                <a:ln>
                  <a:noFill/>
                </a:ln>
                <a:solidFill>
                  <a:prstClr val="white"/>
                </a:solidFill>
                <a:effectLst/>
                <a:uLnTx/>
                <a:uFillTx/>
                <a:latin typeface="Constantia" panose="02030602050306030303" pitchFamily="18" charset="0"/>
                <a:ea typeface="等线" panose="02010600030101010101" pitchFamily="2" charset="-122"/>
                <a:cs typeface="Times" panose="02020603050405020304" pitchFamily="18" charset="0"/>
              </a:rPr>
              <a:pPr marL="0" marR="0" lvl="0" indent="0" algn="ctr" defTabSz="914400" rtl="0" eaLnBrk="1" fontAlgn="auto" latinLnBrk="0" hangingPunct="1">
                <a:lnSpc>
                  <a:spcPct val="100000"/>
                </a:lnSpc>
                <a:spcBef>
                  <a:spcPts val="0"/>
                </a:spcBef>
                <a:spcAft>
                  <a:spcPts val="0"/>
                </a:spcAft>
                <a:buClrTx/>
                <a:buSzTx/>
                <a:buFontTx/>
                <a:buNone/>
                <a:tabLst/>
                <a:defRPr/>
              </a:pPr>
              <a:t>32</a:t>
            </a:fld>
            <a:endParaRPr kumimoji="0" lang="zh-CN" altLang="en-US" sz="1400" b="1" i="0" u="none" strike="noStrike" kern="1200" cap="none" spc="0" normalizeH="0" baseline="0" noProof="0" dirty="0">
              <a:ln>
                <a:noFill/>
              </a:ln>
              <a:solidFill>
                <a:prstClr val="white"/>
              </a:solidFill>
              <a:effectLst/>
              <a:uLnTx/>
              <a:uFillTx/>
              <a:latin typeface="Constantia" panose="02030602050306030303" pitchFamily="18" charset="0"/>
              <a:ea typeface="等线" panose="02010600030101010101" pitchFamily="2" charset="-122"/>
              <a:cs typeface="Times" panose="02020603050405020304" pitchFamily="18" charset="0"/>
            </a:endParaRPr>
          </a:p>
        </p:txBody>
      </p:sp>
      <p:pic>
        <p:nvPicPr>
          <p:cNvPr id="44" name="图片 4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90829" y="204228"/>
            <a:ext cx="3323471" cy="570629"/>
          </a:xfrm>
          <a:prstGeom prst="rect">
            <a:avLst/>
          </a:prstGeom>
        </p:spPr>
      </p:pic>
      <p:sp>
        <p:nvSpPr>
          <p:cNvPr id="3" name="文本框 2">
            <a:extLst>
              <a:ext uri="{FF2B5EF4-FFF2-40B4-BE49-F238E27FC236}">
                <a16:creationId xmlns:a16="http://schemas.microsoft.com/office/drawing/2014/main" id="{94089F7A-60A7-FBEF-8CB6-79A1DAEFBC30}"/>
              </a:ext>
            </a:extLst>
          </p:cNvPr>
          <p:cNvSpPr txBox="1"/>
          <p:nvPr/>
        </p:nvSpPr>
        <p:spPr>
          <a:xfrm>
            <a:off x="302654" y="1210285"/>
            <a:ext cx="7825346"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FF0000"/>
                </a:solidFill>
                <a:effectLst/>
                <a:uLnTx/>
                <a:uFillTx/>
                <a:latin typeface="Constantia" panose="02030602050306030303" pitchFamily="18" charset="0"/>
                <a:ea typeface="腾讯体 W3" panose="020C04030202040F0204" pitchFamily="34" charset="-122"/>
                <a:cs typeface="Times" panose="02020603050405020304" pitchFamily="18" charset="0"/>
              </a:rPr>
              <a:t>Discrete-time SSM</a:t>
            </a:r>
            <a:r>
              <a:rPr kumimoji="0" lang="en-US" altLang="zh-CN" sz="2000" b="1" i="0" u="none" strike="noStrike" kern="1200" cap="none" spc="0" normalizeH="0" baseline="0" noProof="0" dirty="0">
                <a:ln>
                  <a:noFill/>
                </a:ln>
                <a:solidFill>
                  <a:srgbClr val="4747BA"/>
                </a:solidFill>
                <a:effectLst/>
                <a:uLnTx/>
                <a:uFillTx/>
                <a:latin typeface="Constantia" panose="02030602050306030303" pitchFamily="18" charset="0"/>
                <a:ea typeface="腾讯体 W3" panose="020C04030202040F0204" pitchFamily="34" charset="-122"/>
                <a:cs typeface="Times" panose="02020603050405020304" pitchFamily="18" charset="0"/>
              </a:rPr>
              <a:t>: The Recurrent Representation</a:t>
            </a:r>
          </a:p>
        </p:txBody>
      </p:sp>
      <p:pic>
        <p:nvPicPr>
          <p:cNvPr id="9" name="图片 8">
            <a:extLst>
              <a:ext uri="{FF2B5EF4-FFF2-40B4-BE49-F238E27FC236}">
                <a16:creationId xmlns:a16="http://schemas.microsoft.com/office/drawing/2014/main" id="{9B0F2EEA-8F48-9C99-02D5-7C0A361233D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631" y="1665892"/>
            <a:ext cx="12191949" cy="1200581"/>
          </a:xfrm>
          <a:prstGeom prst="rect">
            <a:avLst/>
          </a:prstGeom>
        </p:spPr>
      </p:pic>
      <p:sp>
        <p:nvSpPr>
          <p:cNvPr id="12" name="矩形: 圆角 11">
            <a:extLst>
              <a:ext uri="{FF2B5EF4-FFF2-40B4-BE49-F238E27FC236}">
                <a16:creationId xmlns:a16="http://schemas.microsoft.com/office/drawing/2014/main" id="{7635201E-2992-CEFF-B18D-8061752993BE}"/>
              </a:ext>
            </a:extLst>
          </p:cNvPr>
          <p:cNvSpPr/>
          <p:nvPr/>
        </p:nvSpPr>
        <p:spPr>
          <a:xfrm>
            <a:off x="3976914" y="1638141"/>
            <a:ext cx="3556000" cy="1200586"/>
          </a:xfrm>
          <a:prstGeom prst="round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pic>
        <p:nvPicPr>
          <p:cNvPr id="5122" name="Picture 2">
            <a:extLst>
              <a:ext uri="{FF2B5EF4-FFF2-40B4-BE49-F238E27FC236}">
                <a16:creationId xmlns:a16="http://schemas.microsoft.com/office/drawing/2014/main" id="{F0D951B9-52F7-931F-FDB3-DDA2B79C926F}"/>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25010" y="3099214"/>
            <a:ext cx="6075790" cy="3104350"/>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a:extLst>
              <a:ext uri="{FF2B5EF4-FFF2-40B4-BE49-F238E27FC236}">
                <a16:creationId xmlns:a16="http://schemas.microsoft.com/office/drawing/2014/main" id="{AC0A49B1-CCFA-E41C-2BA8-E3147136390D}"/>
              </a:ext>
            </a:extLst>
          </p:cNvPr>
          <p:cNvSpPr txBox="1"/>
          <p:nvPr/>
        </p:nvSpPr>
        <p:spPr>
          <a:xfrm>
            <a:off x="6443216" y="3881628"/>
            <a:ext cx="5070708" cy="175432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b="1" i="0" u="none" strike="noStrike" kern="1200" cap="none" spc="0" normalizeH="0" baseline="0" noProof="0" dirty="0">
                <a:ln>
                  <a:noFill/>
                </a:ln>
                <a:effectLst/>
                <a:uLnTx/>
                <a:uFillTx/>
                <a:latin typeface="Constantia" panose="02030602050306030303" pitchFamily="18" charset="0"/>
                <a:ea typeface="腾讯体 W3" panose="020C04030202040F0204" pitchFamily="34" charset="-122"/>
                <a:cs typeface="Times" panose="02020603050405020304" pitchFamily="18" charset="0"/>
              </a:rPr>
              <a:t>经过离散化处理后，我们将原来函数到函数的映射关系转换为</a:t>
            </a:r>
            <a:r>
              <a:rPr kumimoji="0" lang="zh-CN" altLang="en-US" b="1" i="0" u="none" strike="noStrike" kern="1200" cap="none" spc="0" normalizeH="0" baseline="0" noProof="0" dirty="0">
                <a:ln>
                  <a:noFill/>
                </a:ln>
                <a:solidFill>
                  <a:srgbClr val="FF0000"/>
                </a:solidFill>
                <a:effectLst/>
                <a:uLnTx/>
                <a:uFillTx/>
                <a:latin typeface="Constantia" panose="02030602050306030303" pitchFamily="18" charset="0"/>
                <a:ea typeface="腾讯体 W3" panose="020C04030202040F0204" pitchFamily="34" charset="-122"/>
                <a:cs typeface="Times" panose="02020603050405020304" pitchFamily="18" charset="0"/>
              </a:rPr>
              <a:t>序列到序列</a:t>
            </a:r>
            <a:r>
              <a:rPr kumimoji="0" lang="zh-CN" altLang="en-US" b="1" i="0" u="none" strike="noStrike" kern="1200" cap="none" spc="0" normalizeH="0" baseline="0" noProof="0" dirty="0">
                <a:ln>
                  <a:noFill/>
                </a:ln>
                <a:effectLst/>
                <a:uLnTx/>
                <a:uFillTx/>
                <a:latin typeface="Constantia" panose="02030602050306030303" pitchFamily="18" charset="0"/>
                <a:ea typeface="腾讯体 W3" panose="020C04030202040F0204" pitchFamily="34" charset="-122"/>
                <a:cs typeface="Times" panose="02020603050405020304" pitchFamily="18" charset="0"/>
              </a:rPr>
              <a:t>的映射关系，由此可以对离散化的数据进行训练与推理</a:t>
            </a:r>
            <a:endParaRPr kumimoji="0" lang="en-US" altLang="zh-CN" b="1" i="0" u="none" strike="noStrike" kern="1200" cap="none" spc="0" normalizeH="0" baseline="0" noProof="0" dirty="0">
              <a:ln>
                <a:noFill/>
              </a:ln>
              <a:effectLst/>
              <a:uLnTx/>
              <a:uFillTx/>
              <a:latin typeface="Constantia" panose="02030602050306030303" pitchFamily="18" charset="0"/>
              <a:ea typeface="腾讯体 W3" panose="020C04030202040F0204" pitchFamily="34" charset="-122"/>
              <a:cs typeface="Times"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b="1" i="0" u="none" strike="noStrike" kern="1200" cap="none" spc="0" normalizeH="0" baseline="0" noProof="0" dirty="0">
              <a:ln>
                <a:noFill/>
              </a:ln>
              <a:effectLst/>
              <a:uLnTx/>
              <a:uFillTx/>
              <a:latin typeface="Constantia" panose="02030602050306030303" pitchFamily="18" charset="0"/>
              <a:ea typeface="腾讯体 W3" panose="020C04030202040F0204" pitchFamily="34" charset="-122"/>
              <a:cs typeface="Times"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dirty="0">
                <a:latin typeface="Constantia" panose="02030602050306030303" pitchFamily="18" charset="0"/>
                <a:ea typeface="腾讯体 W3" panose="020C04030202040F0204" pitchFamily="34" charset="-122"/>
                <a:cs typeface="Times" panose="02020603050405020304" pitchFamily="18" charset="0"/>
              </a:rPr>
              <a:t>此外，经过离散化的状态方程变为关于</a:t>
            </a:r>
            <a:r>
              <a:rPr lang="en-US" altLang="zh-CN" b="1" dirty="0" err="1">
                <a:latin typeface="Constantia" panose="02030602050306030303" pitchFamily="18" charset="0"/>
                <a:ea typeface="腾讯体 W3" panose="020C04030202040F0204" pitchFamily="34" charset="-122"/>
                <a:cs typeface="Times" panose="02020603050405020304" pitchFamily="18" charset="0"/>
              </a:rPr>
              <a:t>Xk</a:t>
            </a:r>
            <a:r>
              <a:rPr lang="zh-CN" altLang="en-US" b="1" dirty="0">
                <a:latin typeface="Constantia" panose="02030602050306030303" pitchFamily="18" charset="0"/>
                <a:ea typeface="腾讯体 W3" panose="020C04030202040F0204" pitchFamily="34" charset="-122"/>
                <a:cs typeface="Times" panose="02020603050405020304" pitchFamily="18" charset="0"/>
              </a:rPr>
              <a:t>的递归式，从而</a:t>
            </a:r>
            <a:r>
              <a:rPr lang="zh-CN" altLang="en-US" b="1" dirty="0">
                <a:solidFill>
                  <a:srgbClr val="FF0000"/>
                </a:solidFill>
                <a:latin typeface="Constantia" panose="02030602050306030303" pitchFamily="18" charset="0"/>
                <a:ea typeface="腾讯体 W3" panose="020C04030202040F0204" pitchFamily="34" charset="-122"/>
                <a:cs typeface="Times" panose="02020603050405020304" pitchFamily="18" charset="0"/>
              </a:rPr>
              <a:t>允许了离散</a:t>
            </a:r>
            <a:r>
              <a:rPr lang="en-US" altLang="zh-CN" b="1" dirty="0">
                <a:solidFill>
                  <a:srgbClr val="FF0000"/>
                </a:solidFill>
                <a:latin typeface="Constantia" panose="02030602050306030303" pitchFamily="18" charset="0"/>
                <a:ea typeface="腾讯体 W3" panose="020C04030202040F0204" pitchFamily="34" charset="-122"/>
                <a:cs typeface="Times" panose="02020603050405020304" pitchFamily="18" charset="0"/>
              </a:rPr>
              <a:t>SSM</a:t>
            </a:r>
            <a:r>
              <a:rPr lang="zh-CN" altLang="en-US" b="1" dirty="0">
                <a:solidFill>
                  <a:srgbClr val="FF0000"/>
                </a:solidFill>
                <a:latin typeface="Constantia" panose="02030602050306030303" pitchFamily="18" charset="0"/>
                <a:ea typeface="腾讯体 W3" panose="020C04030202040F0204" pitchFamily="34" charset="-122"/>
                <a:cs typeface="Times" panose="02020603050405020304" pitchFamily="18" charset="0"/>
              </a:rPr>
              <a:t>像</a:t>
            </a:r>
            <a:r>
              <a:rPr lang="en-US" altLang="zh-CN" b="1" dirty="0">
                <a:solidFill>
                  <a:srgbClr val="FF0000"/>
                </a:solidFill>
                <a:latin typeface="Constantia" panose="02030602050306030303" pitchFamily="18" charset="0"/>
                <a:ea typeface="腾讯体 W3" panose="020C04030202040F0204" pitchFamily="34" charset="-122"/>
                <a:cs typeface="Times" panose="02020603050405020304" pitchFamily="18" charset="0"/>
              </a:rPr>
              <a:t>RNN</a:t>
            </a:r>
            <a:r>
              <a:rPr lang="zh-CN" altLang="en-US" b="1" dirty="0">
                <a:solidFill>
                  <a:srgbClr val="FF0000"/>
                </a:solidFill>
                <a:latin typeface="Constantia" panose="02030602050306030303" pitchFamily="18" charset="0"/>
                <a:ea typeface="腾讯体 W3" panose="020C04030202040F0204" pitchFamily="34" charset="-122"/>
                <a:cs typeface="Times" panose="02020603050405020304" pitchFamily="18" charset="0"/>
              </a:rPr>
              <a:t>一样递归计算</a:t>
            </a:r>
            <a:endParaRPr kumimoji="0" lang="en-US" altLang="zh-CN" b="1" i="0" u="none" strike="noStrike" kern="1200" cap="none" spc="0" normalizeH="0" baseline="0" noProof="0" dirty="0">
              <a:ln>
                <a:noFill/>
              </a:ln>
              <a:solidFill>
                <a:srgbClr val="FF0000"/>
              </a:solidFill>
              <a:effectLst/>
              <a:uLnTx/>
              <a:uFillTx/>
              <a:latin typeface="Constantia" panose="02030602050306030303" pitchFamily="18" charset="0"/>
              <a:ea typeface="腾讯体 W3" panose="020C04030202040F0204" pitchFamily="34" charset="-122"/>
              <a:cs typeface="Times" panose="02020603050405020304" pitchFamily="18" charset="0"/>
            </a:endParaRPr>
          </a:p>
        </p:txBody>
      </p:sp>
    </p:spTree>
    <p:extLst>
      <p:ext uri="{BB962C8B-B14F-4D97-AF65-F5344CB8AC3E}">
        <p14:creationId xmlns:p14="http://schemas.microsoft.com/office/powerpoint/2010/main" val="2990019504"/>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a:extLst>
              <a:ext uri="{FF2B5EF4-FFF2-40B4-BE49-F238E27FC236}">
                <a16:creationId xmlns:a16="http://schemas.microsoft.com/office/drawing/2014/main" id="{B8CED823-FFFD-4AA2-9092-D8FBE51CAEB8}"/>
              </a:ext>
            </a:extLst>
          </p:cNvPr>
          <p:cNvSpPr/>
          <p:nvPr/>
        </p:nvSpPr>
        <p:spPr>
          <a:xfrm>
            <a:off x="0" y="6522720"/>
            <a:ext cx="4267200" cy="335280"/>
          </a:xfrm>
          <a:prstGeom prst="rect">
            <a:avLst/>
          </a:prstGeom>
          <a:solidFill>
            <a:srgbClr val="4747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8" name="矩形 17">
            <a:extLst>
              <a:ext uri="{FF2B5EF4-FFF2-40B4-BE49-F238E27FC236}">
                <a16:creationId xmlns:a16="http://schemas.microsoft.com/office/drawing/2014/main" id="{AE30AF1C-CA8E-427B-9DBA-C8AB565AFF38}"/>
              </a:ext>
            </a:extLst>
          </p:cNvPr>
          <p:cNvSpPr/>
          <p:nvPr/>
        </p:nvSpPr>
        <p:spPr>
          <a:xfrm>
            <a:off x="4267200" y="6522720"/>
            <a:ext cx="4267200" cy="335280"/>
          </a:xfrm>
          <a:prstGeom prst="rect">
            <a:avLst/>
          </a:prstGeom>
          <a:solidFill>
            <a:srgbClr val="8484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20" name="矩形 19">
            <a:extLst>
              <a:ext uri="{FF2B5EF4-FFF2-40B4-BE49-F238E27FC236}">
                <a16:creationId xmlns:a16="http://schemas.microsoft.com/office/drawing/2014/main" id="{287E9C25-FEFC-4DB2-BBD6-EAB98C4DEA1E}"/>
              </a:ext>
            </a:extLst>
          </p:cNvPr>
          <p:cNvSpPr/>
          <p:nvPr/>
        </p:nvSpPr>
        <p:spPr>
          <a:xfrm>
            <a:off x="8534400" y="6522720"/>
            <a:ext cx="3657600" cy="335280"/>
          </a:xfrm>
          <a:prstGeom prst="rect">
            <a:avLst/>
          </a:prstGeom>
          <a:solidFill>
            <a:srgbClr val="ADADE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dirty="0">
              <a:ln>
                <a:noFill/>
              </a:ln>
              <a:solidFill>
                <a:prstClr val="white"/>
              </a:solidFill>
              <a:effectLst/>
              <a:uLnTx/>
              <a:uFillTx/>
              <a:latin typeface="Constantia" panose="02030602050306030303" pitchFamily="18" charset="0"/>
              <a:ea typeface="等线" panose="02010600030101010101" pitchFamily="2" charset="-122"/>
              <a:cs typeface="+mn-cs"/>
            </a:endParaRPr>
          </a:p>
        </p:txBody>
      </p:sp>
      <p:sp>
        <p:nvSpPr>
          <p:cNvPr id="24" name="日期占位符 7">
            <a:extLst>
              <a:ext uri="{FF2B5EF4-FFF2-40B4-BE49-F238E27FC236}">
                <a16:creationId xmlns:a16="http://schemas.microsoft.com/office/drawing/2014/main" id="{A472F3E3-BF27-4214-96FF-F1674F8CACD2}"/>
              </a:ext>
            </a:extLst>
          </p:cNvPr>
          <p:cNvSpPr>
            <a:spLocks noGrp="1"/>
          </p:cNvSpPr>
          <p:nvPr>
            <p:ph type="dt" sz="half" idx="10"/>
          </p:nvPr>
        </p:nvSpPr>
        <p:spPr>
          <a:xfrm>
            <a:off x="1209907" y="6494974"/>
            <a:ext cx="1847385"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dirty="0">
                <a:ln>
                  <a:noFill/>
                </a:ln>
                <a:solidFill>
                  <a:prstClr val="white"/>
                </a:solidFill>
                <a:effectLst/>
                <a:uLnTx/>
                <a:uFillTx/>
                <a:latin typeface="Constantia" panose="02030602050306030303" pitchFamily="18" charset="0"/>
                <a:ea typeface="等线" panose="02010600030101010101" pitchFamily="2" charset="-122"/>
                <a:cs typeface="Times" panose="02020603050405020304" pitchFamily="18" charset="0"/>
              </a:rPr>
              <a:t>April 24, 2024</a:t>
            </a:r>
            <a:endParaRPr kumimoji="0" lang="zh-CN" altLang="en-US" sz="1400" b="1" i="0" u="none" strike="noStrike" kern="1200" cap="none" spc="0" normalizeH="0" baseline="0" noProof="0" dirty="0">
              <a:ln>
                <a:noFill/>
              </a:ln>
              <a:solidFill>
                <a:prstClr val="white"/>
              </a:solidFill>
              <a:effectLst/>
              <a:uLnTx/>
              <a:uFillTx/>
              <a:latin typeface="Constantia" panose="02030602050306030303" pitchFamily="18" charset="0"/>
              <a:ea typeface="等线" panose="02010600030101010101" pitchFamily="2" charset="-122"/>
              <a:cs typeface="Times" panose="02020603050405020304" pitchFamily="18" charset="0"/>
            </a:endParaRPr>
          </a:p>
        </p:txBody>
      </p:sp>
      <p:sp>
        <p:nvSpPr>
          <p:cNvPr id="25" name="Fußzeilenplatzhalter 4">
            <a:extLst>
              <a:ext uri="{FF2B5EF4-FFF2-40B4-BE49-F238E27FC236}">
                <a16:creationId xmlns:a16="http://schemas.microsoft.com/office/drawing/2014/main" id="{74159A29-4F5F-4065-934C-13F30643D46E}"/>
              </a:ext>
            </a:extLst>
          </p:cNvPr>
          <p:cNvSpPr>
            <a:spLocks noGrp="1"/>
          </p:cNvSpPr>
          <p:nvPr>
            <p:ph type="ftr" sz="quarter" idx="11"/>
          </p:nvPr>
        </p:nvSpPr>
        <p:spPr>
          <a:xfrm>
            <a:off x="4095916" y="6553437"/>
            <a:ext cx="4520431" cy="273844"/>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dirty="0">
                <a:ln>
                  <a:noFill/>
                </a:ln>
                <a:solidFill>
                  <a:prstClr val="white"/>
                </a:solidFill>
                <a:effectLst/>
                <a:uLnTx/>
                <a:uFillTx/>
                <a:latin typeface="Constantia" panose="02030602050306030303" pitchFamily="18" charset="0"/>
                <a:ea typeface="等线" panose="02010600030101010101" pitchFamily="2" charset="-122"/>
                <a:cs typeface="+mn-cs"/>
              </a:rPr>
              <a:t>Zero Zhao | HUST </a:t>
            </a:r>
            <a:endParaRPr kumimoji="0" lang="zh-CN" altLang="en-US" sz="1400" b="1" i="0" u="none" strike="noStrike" kern="1200" cap="none" spc="0" normalizeH="0" baseline="0" noProof="0" dirty="0">
              <a:ln>
                <a:noFill/>
              </a:ln>
              <a:solidFill>
                <a:prstClr val="white"/>
              </a:solidFill>
              <a:effectLst/>
              <a:uLnTx/>
              <a:uFillTx/>
              <a:latin typeface="Constantia" panose="02030602050306030303" pitchFamily="18" charset="0"/>
              <a:ea typeface="等线" panose="02010600030101010101" pitchFamily="2" charset="-122"/>
              <a:cs typeface="+mn-cs"/>
            </a:endParaRPr>
          </a:p>
        </p:txBody>
      </p:sp>
      <p:cxnSp>
        <p:nvCxnSpPr>
          <p:cNvPr id="26" name="直接连接符 25">
            <a:extLst>
              <a:ext uri="{FF2B5EF4-FFF2-40B4-BE49-F238E27FC236}">
                <a16:creationId xmlns:a16="http://schemas.microsoft.com/office/drawing/2014/main" id="{2C0A00E8-DC77-4A26-A219-150776549D88}"/>
              </a:ext>
            </a:extLst>
          </p:cNvPr>
          <p:cNvCxnSpPr/>
          <p:nvPr/>
        </p:nvCxnSpPr>
        <p:spPr>
          <a:xfrm>
            <a:off x="385590" y="859531"/>
            <a:ext cx="11479576" cy="0"/>
          </a:xfrm>
          <a:prstGeom prst="line">
            <a:avLst/>
          </a:prstGeom>
          <a:ln w="38100">
            <a:solidFill>
              <a:srgbClr val="4747BA"/>
            </a:solidFill>
          </a:ln>
        </p:spPr>
        <p:style>
          <a:lnRef idx="1">
            <a:schemeClr val="accent1"/>
          </a:lnRef>
          <a:fillRef idx="0">
            <a:schemeClr val="accent1"/>
          </a:fillRef>
          <a:effectRef idx="0">
            <a:schemeClr val="accent1"/>
          </a:effectRef>
          <a:fontRef idx="minor">
            <a:schemeClr val="tx1"/>
          </a:fontRef>
        </p:style>
      </p:cxnSp>
      <p:sp>
        <p:nvSpPr>
          <p:cNvPr id="19" name="文本框 18">
            <a:extLst>
              <a:ext uri="{FF2B5EF4-FFF2-40B4-BE49-F238E27FC236}">
                <a16:creationId xmlns:a16="http://schemas.microsoft.com/office/drawing/2014/main" id="{3B78C344-5CA5-0040-BEE1-94109FE221CD}"/>
              </a:ext>
            </a:extLst>
          </p:cNvPr>
          <p:cNvSpPr txBox="1"/>
          <p:nvPr/>
        </p:nvSpPr>
        <p:spPr>
          <a:xfrm>
            <a:off x="441124" y="182481"/>
            <a:ext cx="6798981" cy="646331"/>
          </a:xfrm>
          <a:prstGeom prst="rect">
            <a:avLst/>
          </a:prstGeom>
          <a:noFill/>
        </p:spPr>
        <p:txBody>
          <a:bodyPr wrap="square" rtlCol="0">
            <a:spAutoFit/>
          </a:bodyPr>
          <a:lstStyle/>
          <a:p>
            <a:pPr marL="0" marR="0" lvl="0" indent="0" algn="l" defTabSz="914400" rtl="0" eaLnBrk="1" fontAlgn="auto" latinLnBrk="0" hangingPunct="1">
              <a:lnSpc>
                <a:spcPct val="90000"/>
              </a:lnSpc>
              <a:spcBef>
                <a:spcPts val="1000"/>
              </a:spcBef>
              <a:spcAft>
                <a:spcPts val="0"/>
              </a:spcAft>
              <a:buClrTx/>
              <a:buSzTx/>
              <a:buFontTx/>
              <a:buNone/>
              <a:tabLst/>
              <a:defRPr/>
            </a:pPr>
            <a:r>
              <a:rPr kumimoji="0" lang="en-US" altLang="zh-CN" sz="4000" b="1" i="0" u="none" strike="noStrike" kern="1200" cap="none" spc="0" normalizeH="0" baseline="0" noProof="0" dirty="0">
                <a:ln>
                  <a:noFill/>
                </a:ln>
                <a:solidFill>
                  <a:srgbClr val="4747BA"/>
                </a:solidFill>
                <a:effectLst/>
                <a:uLnTx/>
                <a:uFillTx/>
                <a:latin typeface="Constantia" panose="02030602050306030303" pitchFamily="18" charset="0"/>
                <a:ea typeface="腾讯体 W3" panose="020C04030202040F0204" pitchFamily="34" charset="-122"/>
                <a:cs typeface="Times" panose="02020603050405020304" pitchFamily="18" charset="0"/>
              </a:rPr>
              <a:t>Mamba – S4 </a:t>
            </a:r>
            <a:endParaRPr kumimoji="0" lang="zh-CN" altLang="en-US" sz="4000" b="1" i="0" u="none" strike="noStrike" kern="1200" cap="none" spc="0" normalizeH="0" baseline="0" noProof="0" dirty="0">
              <a:ln>
                <a:noFill/>
              </a:ln>
              <a:solidFill>
                <a:srgbClr val="4747BA"/>
              </a:solidFill>
              <a:effectLst/>
              <a:uLnTx/>
              <a:uFillTx/>
              <a:latin typeface="Constantia" panose="02030602050306030303" pitchFamily="18" charset="0"/>
              <a:ea typeface="腾讯体 W3" panose="020C04030202040F0204" pitchFamily="34" charset="-122"/>
              <a:cs typeface="Times" panose="02020603050405020304" pitchFamily="18" charset="0"/>
            </a:endParaRPr>
          </a:p>
        </p:txBody>
      </p:sp>
      <p:pic>
        <p:nvPicPr>
          <p:cNvPr id="23" name="图片 22">
            <a:extLst>
              <a:ext uri="{FF2B5EF4-FFF2-40B4-BE49-F238E27FC236}">
                <a16:creationId xmlns:a16="http://schemas.microsoft.com/office/drawing/2014/main" id="{C59D9062-D538-4E10-A387-AAFC9F1C806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4063" y="218980"/>
            <a:ext cx="730337" cy="556270"/>
          </a:xfrm>
          <a:prstGeom prst="rect">
            <a:avLst/>
          </a:prstGeom>
        </p:spPr>
      </p:pic>
      <p:sp>
        <p:nvSpPr>
          <p:cNvPr id="14" name="灯片编号占位符 8">
            <a:extLst>
              <a:ext uri="{FF2B5EF4-FFF2-40B4-BE49-F238E27FC236}">
                <a16:creationId xmlns:a16="http://schemas.microsoft.com/office/drawing/2014/main" id="{CBDE027A-9753-BE4F-9E92-B646C7AB4689}"/>
              </a:ext>
            </a:extLst>
          </p:cNvPr>
          <p:cNvSpPr>
            <a:spLocks noGrp="1"/>
          </p:cNvSpPr>
          <p:nvPr>
            <p:ph type="sldNum" sz="quarter" idx="12"/>
          </p:nvPr>
        </p:nvSpPr>
        <p:spPr>
          <a:xfrm>
            <a:off x="9847869" y="6405035"/>
            <a:ext cx="809393" cy="545001"/>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152851E7-9224-42D2-A4FF-119762E40804}" type="slidenum">
              <a:rPr kumimoji="0" lang="zh-CN" altLang="en-US" sz="1400" b="1" i="0" u="none" strike="noStrike" kern="1200" cap="none" spc="0" normalizeH="0" baseline="0" noProof="0" smtClean="0">
                <a:ln>
                  <a:noFill/>
                </a:ln>
                <a:solidFill>
                  <a:prstClr val="white"/>
                </a:solidFill>
                <a:effectLst/>
                <a:uLnTx/>
                <a:uFillTx/>
                <a:latin typeface="Constantia" panose="02030602050306030303" pitchFamily="18" charset="0"/>
                <a:ea typeface="等线" panose="02010600030101010101" pitchFamily="2" charset="-122"/>
                <a:cs typeface="Times" panose="02020603050405020304" pitchFamily="18" charset="0"/>
              </a:rPr>
              <a:pPr marL="0" marR="0" lvl="0" indent="0" algn="ctr" defTabSz="914400" rtl="0" eaLnBrk="1" fontAlgn="auto" latinLnBrk="0" hangingPunct="1">
                <a:lnSpc>
                  <a:spcPct val="100000"/>
                </a:lnSpc>
                <a:spcBef>
                  <a:spcPts val="0"/>
                </a:spcBef>
                <a:spcAft>
                  <a:spcPts val="0"/>
                </a:spcAft>
                <a:buClrTx/>
                <a:buSzTx/>
                <a:buFontTx/>
                <a:buNone/>
                <a:tabLst/>
                <a:defRPr/>
              </a:pPr>
              <a:t>33</a:t>
            </a:fld>
            <a:endParaRPr kumimoji="0" lang="zh-CN" altLang="en-US" sz="1400" b="1" i="0" u="none" strike="noStrike" kern="1200" cap="none" spc="0" normalizeH="0" baseline="0" noProof="0" dirty="0">
              <a:ln>
                <a:noFill/>
              </a:ln>
              <a:solidFill>
                <a:prstClr val="white"/>
              </a:solidFill>
              <a:effectLst/>
              <a:uLnTx/>
              <a:uFillTx/>
              <a:latin typeface="Constantia" panose="02030602050306030303" pitchFamily="18" charset="0"/>
              <a:ea typeface="等线" panose="02010600030101010101" pitchFamily="2" charset="-122"/>
              <a:cs typeface="Times" panose="02020603050405020304" pitchFamily="18" charset="0"/>
            </a:endParaRPr>
          </a:p>
        </p:txBody>
      </p:sp>
      <p:pic>
        <p:nvPicPr>
          <p:cNvPr id="44" name="图片 4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90829" y="204228"/>
            <a:ext cx="3323471" cy="570629"/>
          </a:xfrm>
          <a:prstGeom prst="rect">
            <a:avLst/>
          </a:prstGeom>
        </p:spPr>
      </p:pic>
      <p:sp>
        <p:nvSpPr>
          <p:cNvPr id="3" name="文本框 2">
            <a:extLst>
              <a:ext uri="{FF2B5EF4-FFF2-40B4-BE49-F238E27FC236}">
                <a16:creationId xmlns:a16="http://schemas.microsoft.com/office/drawing/2014/main" id="{94089F7A-60A7-FBEF-8CB6-79A1DAEFBC30}"/>
              </a:ext>
            </a:extLst>
          </p:cNvPr>
          <p:cNvSpPr txBox="1"/>
          <p:nvPr/>
        </p:nvSpPr>
        <p:spPr>
          <a:xfrm>
            <a:off x="302654" y="1210285"/>
            <a:ext cx="7825346"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4747BA"/>
                </a:solidFill>
                <a:effectLst/>
                <a:uLnTx/>
                <a:uFillTx/>
                <a:latin typeface="Constantia" panose="02030602050306030303" pitchFamily="18" charset="0"/>
                <a:ea typeface="腾讯体 W3" panose="020C04030202040F0204" pitchFamily="34" charset="-122"/>
                <a:cs typeface="Times" panose="02020603050405020304" pitchFamily="18" charset="0"/>
              </a:rPr>
              <a:t>Discrete-time SSM: </a:t>
            </a:r>
            <a:r>
              <a:rPr kumimoji="0" lang="en-US" altLang="zh-CN" sz="2000" b="1" i="0" u="none" strike="noStrike" kern="1200" cap="none" spc="0" normalizeH="0" baseline="0" noProof="0" dirty="0">
                <a:ln>
                  <a:noFill/>
                </a:ln>
                <a:solidFill>
                  <a:srgbClr val="E51937"/>
                </a:solidFill>
                <a:effectLst/>
                <a:uLnTx/>
                <a:uFillTx/>
                <a:latin typeface="Constantia" panose="02030602050306030303" pitchFamily="18" charset="0"/>
                <a:ea typeface="腾讯体 W3" panose="020C04030202040F0204" pitchFamily="34" charset="-122"/>
                <a:cs typeface="Times" panose="02020603050405020304" pitchFamily="18" charset="0"/>
              </a:rPr>
              <a:t>The Recurrent Representation</a:t>
            </a:r>
          </a:p>
        </p:txBody>
      </p:sp>
      <p:pic>
        <p:nvPicPr>
          <p:cNvPr id="5122" name="Picture 2">
            <a:extLst>
              <a:ext uri="{FF2B5EF4-FFF2-40B4-BE49-F238E27FC236}">
                <a16:creationId xmlns:a16="http://schemas.microsoft.com/office/drawing/2014/main" id="{F0D951B9-52F7-931F-FDB3-DDA2B79C926F}"/>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0092" y="2227036"/>
            <a:ext cx="4207108" cy="2149570"/>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a:extLst>
              <a:ext uri="{FF2B5EF4-FFF2-40B4-BE49-F238E27FC236}">
                <a16:creationId xmlns:a16="http://schemas.microsoft.com/office/drawing/2014/main" id="{DF8CC38A-791D-68EF-3F8D-17E6A386ABBB}"/>
              </a:ext>
            </a:extLst>
          </p:cNvPr>
          <p:cNvSpPr txBox="1"/>
          <p:nvPr/>
        </p:nvSpPr>
        <p:spPr>
          <a:xfrm>
            <a:off x="5446486" y="1934888"/>
            <a:ext cx="6175828"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chemeClr val="tx2"/>
                </a:solidFill>
                <a:effectLst/>
                <a:uLnTx/>
                <a:uFillTx/>
                <a:latin typeface="Constantia" panose="02030602050306030303" pitchFamily="18" charset="0"/>
                <a:ea typeface="腾讯体 W3" panose="020C04030202040F0204" pitchFamily="34" charset="-122"/>
                <a:cs typeface="Times" panose="02020603050405020304" pitchFamily="18" charset="0"/>
              </a:rPr>
              <a:t>离散的</a:t>
            </a:r>
            <a:r>
              <a:rPr kumimoji="0" lang="en-US" altLang="zh-CN" sz="2000" b="1" i="0" u="none" strike="noStrike" kern="1200" cap="none" spc="0" normalizeH="0" baseline="0" noProof="0" dirty="0">
                <a:ln>
                  <a:noFill/>
                </a:ln>
                <a:solidFill>
                  <a:schemeClr val="tx2"/>
                </a:solidFill>
                <a:effectLst/>
                <a:uLnTx/>
                <a:uFillTx/>
                <a:latin typeface="Constantia" panose="02030602050306030303" pitchFamily="18" charset="0"/>
                <a:ea typeface="腾讯体 W3" panose="020C04030202040F0204" pitchFamily="34" charset="-122"/>
                <a:cs typeface="Times" panose="02020603050405020304" pitchFamily="18" charset="0"/>
              </a:rPr>
              <a:t>SSM</a:t>
            </a:r>
            <a:r>
              <a:rPr kumimoji="0" lang="zh-CN" altLang="en-US" sz="2000" b="1" i="0" u="none" strike="noStrike" kern="1200" cap="none" spc="0" normalizeH="0" baseline="0" noProof="0" dirty="0">
                <a:ln>
                  <a:noFill/>
                </a:ln>
                <a:solidFill>
                  <a:schemeClr val="tx2"/>
                </a:solidFill>
                <a:effectLst/>
                <a:uLnTx/>
                <a:uFillTx/>
                <a:latin typeface="Constantia" panose="02030602050306030303" pitchFamily="18" charset="0"/>
                <a:ea typeface="腾讯体 W3" panose="020C04030202040F0204" pitchFamily="34" charset="-122"/>
                <a:cs typeface="Times" panose="02020603050405020304" pitchFamily="18" charset="0"/>
              </a:rPr>
              <a:t>允许我们利用时间步长重新描述问题</a:t>
            </a:r>
            <a:endParaRPr kumimoji="0" lang="en-US" altLang="zh-CN" sz="2000" b="1" i="0" u="none" strike="noStrike" kern="1200" cap="none" spc="0" normalizeH="0" baseline="0" noProof="0" dirty="0">
              <a:ln>
                <a:noFill/>
              </a:ln>
              <a:solidFill>
                <a:schemeClr val="tx2"/>
              </a:solidFill>
              <a:effectLst/>
              <a:uLnTx/>
              <a:uFillTx/>
              <a:latin typeface="Constantia" panose="02030602050306030303" pitchFamily="18" charset="0"/>
              <a:ea typeface="腾讯体 W3" panose="020C04030202040F0204" pitchFamily="34" charset="-122"/>
              <a:cs typeface="Times" panose="02020603050405020304" pitchFamily="18" charset="0"/>
            </a:endParaRPr>
          </a:p>
        </p:txBody>
      </p:sp>
      <p:pic>
        <p:nvPicPr>
          <p:cNvPr id="7170" name="Picture 2">
            <a:extLst>
              <a:ext uri="{FF2B5EF4-FFF2-40B4-BE49-F238E27FC236}">
                <a16:creationId xmlns:a16="http://schemas.microsoft.com/office/drawing/2014/main" id="{8C20ACB1-659C-5A98-CCC3-E5CE770E797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52688" y="2421682"/>
            <a:ext cx="8027128" cy="2988224"/>
          </a:xfrm>
          <a:prstGeom prst="rect">
            <a:avLst/>
          </a:prstGeom>
          <a:noFill/>
          <a:extLst>
            <a:ext uri="{909E8E84-426E-40DD-AFC4-6F175D3DCCD1}">
              <a14:hiddenFill xmlns:a14="http://schemas.microsoft.com/office/drawing/2010/main">
                <a:solidFill>
                  <a:srgbClr val="FFFFFF"/>
                </a:solidFill>
              </a14:hiddenFill>
            </a:ext>
          </a:extLst>
        </p:spPr>
      </p:pic>
      <p:cxnSp>
        <p:nvCxnSpPr>
          <p:cNvPr id="6" name="直接连接符 5">
            <a:extLst>
              <a:ext uri="{FF2B5EF4-FFF2-40B4-BE49-F238E27FC236}">
                <a16:creationId xmlns:a16="http://schemas.microsoft.com/office/drawing/2014/main" id="{7B286C70-A9E9-071C-66B4-7FEECB750FB0}"/>
              </a:ext>
            </a:extLst>
          </p:cNvPr>
          <p:cNvCxnSpPr/>
          <p:nvPr/>
        </p:nvCxnSpPr>
        <p:spPr>
          <a:xfrm>
            <a:off x="4095916" y="1934888"/>
            <a:ext cx="0" cy="4190141"/>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9930093"/>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54" name="Picture 10">
            <a:extLst>
              <a:ext uri="{FF2B5EF4-FFF2-40B4-BE49-F238E27FC236}">
                <a16:creationId xmlns:a16="http://schemas.microsoft.com/office/drawing/2014/main" id="{E6EA1FDA-08A2-7B4D-3261-C617536BCF4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21977" y="4127733"/>
            <a:ext cx="5892800" cy="2363258"/>
          </a:xfrm>
          <a:prstGeom prst="rect">
            <a:avLst/>
          </a:prstGeom>
          <a:noFill/>
          <a:extLst>
            <a:ext uri="{909E8E84-426E-40DD-AFC4-6F175D3DCCD1}">
              <a14:hiddenFill xmlns:a14="http://schemas.microsoft.com/office/drawing/2010/main">
                <a:solidFill>
                  <a:srgbClr val="FFFFFF"/>
                </a:solidFill>
              </a14:hiddenFill>
            </a:ext>
          </a:extLst>
        </p:spPr>
      </p:pic>
      <p:sp>
        <p:nvSpPr>
          <p:cNvPr id="17" name="矩形 16">
            <a:extLst>
              <a:ext uri="{FF2B5EF4-FFF2-40B4-BE49-F238E27FC236}">
                <a16:creationId xmlns:a16="http://schemas.microsoft.com/office/drawing/2014/main" id="{B8CED823-FFFD-4AA2-9092-D8FBE51CAEB8}"/>
              </a:ext>
            </a:extLst>
          </p:cNvPr>
          <p:cNvSpPr/>
          <p:nvPr/>
        </p:nvSpPr>
        <p:spPr>
          <a:xfrm>
            <a:off x="0" y="6522720"/>
            <a:ext cx="4267200" cy="335280"/>
          </a:xfrm>
          <a:prstGeom prst="rect">
            <a:avLst/>
          </a:prstGeom>
          <a:solidFill>
            <a:srgbClr val="4747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a:extLst>
              <a:ext uri="{FF2B5EF4-FFF2-40B4-BE49-F238E27FC236}">
                <a16:creationId xmlns:a16="http://schemas.microsoft.com/office/drawing/2014/main" id="{AE30AF1C-CA8E-427B-9DBA-C8AB565AFF38}"/>
              </a:ext>
            </a:extLst>
          </p:cNvPr>
          <p:cNvSpPr/>
          <p:nvPr/>
        </p:nvSpPr>
        <p:spPr>
          <a:xfrm>
            <a:off x="4267200" y="6522720"/>
            <a:ext cx="4267200" cy="335280"/>
          </a:xfrm>
          <a:prstGeom prst="rect">
            <a:avLst/>
          </a:prstGeom>
          <a:solidFill>
            <a:srgbClr val="8484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a:extLst>
              <a:ext uri="{FF2B5EF4-FFF2-40B4-BE49-F238E27FC236}">
                <a16:creationId xmlns:a16="http://schemas.microsoft.com/office/drawing/2014/main" id="{287E9C25-FEFC-4DB2-BBD6-EAB98C4DEA1E}"/>
              </a:ext>
            </a:extLst>
          </p:cNvPr>
          <p:cNvSpPr/>
          <p:nvPr/>
        </p:nvSpPr>
        <p:spPr>
          <a:xfrm>
            <a:off x="8534400" y="6522720"/>
            <a:ext cx="3657600" cy="335280"/>
          </a:xfrm>
          <a:prstGeom prst="rect">
            <a:avLst/>
          </a:prstGeom>
          <a:solidFill>
            <a:srgbClr val="ADADE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600" dirty="0">
              <a:solidFill>
                <a:schemeClr val="bg1"/>
              </a:solidFill>
              <a:latin typeface="Constantia" panose="02030602050306030303" pitchFamily="18" charset="0"/>
            </a:endParaRPr>
          </a:p>
        </p:txBody>
      </p:sp>
      <p:sp>
        <p:nvSpPr>
          <p:cNvPr id="24" name="日期占位符 7">
            <a:extLst>
              <a:ext uri="{FF2B5EF4-FFF2-40B4-BE49-F238E27FC236}">
                <a16:creationId xmlns:a16="http://schemas.microsoft.com/office/drawing/2014/main" id="{A472F3E3-BF27-4214-96FF-F1674F8CACD2}"/>
              </a:ext>
            </a:extLst>
          </p:cNvPr>
          <p:cNvSpPr>
            <a:spLocks noGrp="1"/>
          </p:cNvSpPr>
          <p:nvPr>
            <p:ph type="dt" sz="half" idx="10"/>
          </p:nvPr>
        </p:nvSpPr>
        <p:spPr>
          <a:xfrm>
            <a:off x="1209907" y="6494974"/>
            <a:ext cx="1847385" cy="365125"/>
          </a:xfrm>
        </p:spPr>
        <p:txBody>
          <a:bodyPr/>
          <a:lstStyle/>
          <a:p>
            <a:r>
              <a:rPr lang="en-US" altLang="zh-CN" sz="1400" b="1" dirty="0">
                <a:solidFill>
                  <a:schemeClr val="bg1"/>
                </a:solidFill>
                <a:latin typeface="Constantia" panose="02030602050306030303" pitchFamily="18" charset="0"/>
                <a:cs typeface="Times" panose="02020603050405020304" pitchFamily="18" charset="0"/>
              </a:rPr>
              <a:t>April 24, 2024</a:t>
            </a:r>
            <a:endParaRPr lang="zh-CN" altLang="en-US" sz="1400" b="1" dirty="0">
              <a:solidFill>
                <a:schemeClr val="bg1"/>
              </a:solidFill>
              <a:latin typeface="Constantia" panose="02030602050306030303" pitchFamily="18" charset="0"/>
              <a:cs typeface="Times" panose="02020603050405020304" pitchFamily="18" charset="0"/>
            </a:endParaRPr>
          </a:p>
        </p:txBody>
      </p:sp>
      <p:sp>
        <p:nvSpPr>
          <p:cNvPr id="25" name="Fußzeilenplatzhalter 4">
            <a:extLst>
              <a:ext uri="{FF2B5EF4-FFF2-40B4-BE49-F238E27FC236}">
                <a16:creationId xmlns:a16="http://schemas.microsoft.com/office/drawing/2014/main" id="{74159A29-4F5F-4065-934C-13F30643D46E}"/>
              </a:ext>
            </a:extLst>
          </p:cNvPr>
          <p:cNvSpPr>
            <a:spLocks noGrp="1"/>
          </p:cNvSpPr>
          <p:nvPr>
            <p:ph type="ftr" sz="quarter" idx="11"/>
          </p:nvPr>
        </p:nvSpPr>
        <p:spPr>
          <a:xfrm>
            <a:off x="4095916" y="6553437"/>
            <a:ext cx="4520431" cy="273844"/>
          </a:xfrm>
        </p:spPr>
        <p:txBody>
          <a:bodyPr/>
          <a:lstStyle/>
          <a:p>
            <a:r>
              <a:rPr lang="en-US" altLang="zh-CN" sz="1400" b="1" dirty="0">
                <a:solidFill>
                  <a:schemeClr val="bg1"/>
                </a:solidFill>
                <a:latin typeface="Constantia" panose="02030602050306030303" pitchFamily="18" charset="0"/>
              </a:rPr>
              <a:t>Zero Zhao | HUST </a:t>
            </a:r>
            <a:endParaRPr lang="zh-CN" altLang="en-US" sz="1400" b="1" dirty="0">
              <a:solidFill>
                <a:schemeClr val="bg1"/>
              </a:solidFill>
              <a:latin typeface="Constantia" panose="02030602050306030303" pitchFamily="18" charset="0"/>
            </a:endParaRPr>
          </a:p>
        </p:txBody>
      </p:sp>
      <p:cxnSp>
        <p:nvCxnSpPr>
          <p:cNvPr id="26" name="直接连接符 25">
            <a:extLst>
              <a:ext uri="{FF2B5EF4-FFF2-40B4-BE49-F238E27FC236}">
                <a16:creationId xmlns:a16="http://schemas.microsoft.com/office/drawing/2014/main" id="{2C0A00E8-DC77-4A26-A219-150776549D88}"/>
              </a:ext>
            </a:extLst>
          </p:cNvPr>
          <p:cNvCxnSpPr/>
          <p:nvPr/>
        </p:nvCxnSpPr>
        <p:spPr>
          <a:xfrm>
            <a:off x="385590" y="859531"/>
            <a:ext cx="11479576" cy="0"/>
          </a:xfrm>
          <a:prstGeom prst="line">
            <a:avLst/>
          </a:prstGeom>
          <a:ln w="38100">
            <a:solidFill>
              <a:srgbClr val="4747BA"/>
            </a:solidFill>
          </a:ln>
        </p:spPr>
        <p:style>
          <a:lnRef idx="1">
            <a:schemeClr val="accent1"/>
          </a:lnRef>
          <a:fillRef idx="0">
            <a:schemeClr val="accent1"/>
          </a:fillRef>
          <a:effectRef idx="0">
            <a:schemeClr val="accent1"/>
          </a:effectRef>
          <a:fontRef idx="minor">
            <a:schemeClr val="tx1"/>
          </a:fontRef>
        </p:style>
      </p:cxnSp>
      <p:sp>
        <p:nvSpPr>
          <p:cNvPr id="19" name="文本框 18">
            <a:extLst>
              <a:ext uri="{FF2B5EF4-FFF2-40B4-BE49-F238E27FC236}">
                <a16:creationId xmlns:a16="http://schemas.microsoft.com/office/drawing/2014/main" id="{3B78C344-5CA5-0040-BEE1-94109FE221CD}"/>
              </a:ext>
            </a:extLst>
          </p:cNvPr>
          <p:cNvSpPr txBox="1"/>
          <p:nvPr/>
        </p:nvSpPr>
        <p:spPr>
          <a:xfrm>
            <a:off x="441124" y="182481"/>
            <a:ext cx="6798981" cy="646331"/>
          </a:xfrm>
          <a:prstGeom prst="rect">
            <a:avLst/>
          </a:prstGeom>
          <a:noFill/>
        </p:spPr>
        <p:txBody>
          <a:bodyPr wrap="square" rtlCol="0">
            <a:spAutoFit/>
          </a:bodyPr>
          <a:lstStyle/>
          <a:p>
            <a:pPr lvl="0">
              <a:lnSpc>
                <a:spcPct val="90000"/>
              </a:lnSpc>
              <a:spcBef>
                <a:spcPts val="1000"/>
              </a:spcBef>
              <a:defRPr/>
            </a:pPr>
            <a:r>
              <a:rPr lang="en-US" altLang="zh-CN" sz="4000" b="1" dirty="0">
                <a:solidFill>
                  <a:srgbClr val="4747BA"/>
                </a:solidFill>
                <a:latin typeface="Constantia" panose="02030602050306030303" pitchFamily="18" charset="0"/>
                <a:ea typeface="腾讯体 W3" panose="020C04030202040F0204" pitchFamily="34" charset="-122"/>
                <a:cs typeface="Times" panose="02020603050405020304" pitchFamily="18" charset="0"/>
              </a:rPr>
              <a:t>Mamba – S4 </a:t>
            </a:r>
            <a:endParaRPr lang="zh-CN" altLang="en-US" sz="4000" b="1" dirty="0">
              <a:solidFill>
                <a:srgbClr val="4747BA"/>
              </a:solidFill>
              <a:latin typeface="Constantia" panose="02030602050306030303" pitchFamily="18" charset="0"/>
              <a:ea typeface="腾讯体 W3" panose="020C04030202040F0204" pitchFamily="34" charset="-122"/>
              <a:cs typeface="Times" panose="02020603050405020304" pitchFamily="18" charset="0"/>
            </a:endParaRPr>
          </a:p>
        </p:txBody>
      </p:sp>
      <p:pic>
        <p:nvPicPr>
          <p:cNvPr id="23" name="图片 22">
            <a:extLst>
              <a:ext uri="{FF2B5EF4-FFF2-40B4-BE49-F238E27FC236}">
                <a16:creationId xmlns:a16="http://schemas.microsoft.com/office/drawing/2014/main" id="{C59D9062-D538-4E10-A387-AAFC9F1C806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804063" y="218980"/>
            <a:ext cx="730337" cy="556270"/>
          </a:xfrm>
          <a:prstGeom prst="rect">
            <a:avLst/>
          </a:prstGeom>
        </p:spPr>
      </p:pic>
      <p:sp>
        <p:nvSpPr>
          <p:cNvPr id="14" name="灯片编号占位符 8">
            <a:extLst>
              <a:ext uri="{FF2B5EF4-FFF2-40B4-BE49-F238E27FC236}">
                <a16:creationId xmlns:a16="http://schemas.microsoft.com/office/drawing/2014/main" id="{CBDE027A-9753-BE4F-9E92-B646C7AB4689}"/>
              </a:ext>
            </a:extLst>
          </p:cNvPr>
          <p:cNvSpPr>
            <a:spLocks noGrp="1"/>
          </p:cNvSpPr>
          <p:nvPr>
            <p:ph type="sldNum" sz="quarter" idx="12"/>
          </p:nvPr>
        </p:nvSpPr>
        <p:spPr>
          <a:xfrm>
            <a:off x="9847869" y="6405035"/>
            <a:ext cx="809393" cy="545001"/>
          </a:xfrm>
        </p:spPr>
        <p:txBody>
          <a:bodyPr/>
          <a:lstStyle/>
          <a:p>
            <a:pPr algn="ctr"/>
            <a:fld id="{152851E7-9224-42D2-A4FF-119762E40804}" type="slidenum">
              <a:rPr lang="zh-CN" altLang="en-US" sz="1400" b="1" smtClean="0">
                <a:solidFill>
                  <a:schemeClr val="bg1"/>
                </a:solidFill>
                <a:latin typeface="Constantia" panose="02030602050306030303" pitchFamily="18" charset="0"/>
                <a:cs typeface="Times" panose="02020603050405020304" pitchFamily="18" charset="0"/>
              </a:rPr>
              <a:pPr algn="ctr"/>
              <a:t>34</a:t>
            </a:fld>
            <a:endParaRPr lang="zh-CN" altLang="en-US" sz="1400" b="1" dirty="0">
              <a:solidFill>
                <a:schemeClr val="bg1"/>
              </a:solidFill>
              <a:latin typeface="Constantia" panose="02030602050306030303" pitchFamily="18" charset="0"/>
              <a:cs typeface="Times" panose="02020603050405020304" pitchFamily="18" charset="0"/>
            </a:endParaRPr>
          </a:p>
        </p:txBody>
      </p:sp>
      <p:pic>
        <p:nvPicPr>
          <p:cNvPr id="44" name="图片 4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590829" y="204228"/>
            <a:ext cx="3323471" cy="570629"/>
          </a:xfrm>
          <a:prstGeom prst="rect">
            <a:avLst/>
          </a:prstGeom>
        </p:spPr>
      </p:pic>
      <p:pic>
        <p:nvPicPr>
          <p:cNvPr id="6148" name="Picture 4" descr="\begin{aligned} y_{2} &amp; =C h_{2} \\ &amp; =C\left(\bar{A} h_{1}+\bar{B} x_{2}\right) \\ &amp; =C\left(\bar{A}\left({\bar{A} h_{0}+\bar{B} x_{1}}\right)+\bar{B} x_{2}\right) \\ &amp; =C\left(\bar{A}\left(\bar{A} \cdot \bar{B} x_{0}+\bar{B} x_{1}\right)+\bar{B} x_{2}\right) \\ &amp; =C\left(\bar{A} \cdot \bar{A} \cdot \bar{B} x_{0}+\bar{A} \cdot \bar{B} x_{1}+\bar{B} x_{2}\right) \\ &amp; =C \cdot \bar{A}^2 \cdot \bar{B} x_{0}+C \cdot \bar{A} \cdot \bar{B} \cdot x_{1}+C \cdot \bar{B} x_{2} \end{aligned}">
            <a:extLst>
              <a:ext uri="{FF2B5EF4-FFF2-40B4-BE49-F238E27FC236}">
                <a16:creationId xmlns:a16="http://schemas.microsoft.com/office/drawing/2014/main" id="{988785D2-64DD-54E7-2EA3-9DBE9AA5C51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0330" y="4153476"/>
            <a:ext cx="4642759" cy="2175101"/>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a:extLst>
              <a:ext uri="{FF2B5EF4-FFF2-40B4-BE49-F238E27FC236}">
                <a16:creationId xmlns:a16="http://schemas.microsoft.com/office/drawing/2014/main" id="{445D57C2-6AFA-03CA-BF9D-F3231B9D72C1}"/>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411325" y="1593290"/>
            <a:ext cx="4873087" cy="1937814"/>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a:extLst>
              <a:ext uri="{FF2B5EF4-FFF2-40B4-BE49-F238E27FC236}">
                <a16:creationId xmlns:a16="http://schemas.microsoft.com/office/drawing/2014/main" id="{BB384FEE-C1E9-43A2-5A49-8996E5594BE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30330" y="1139892"/>
            <a:ext cx="7573733" cy="28194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6463228"/>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a:extLst>
              <a:ext uri="{FF2B5EF4-FFF2-40B4-BE49-F238E27FC236}">
                <a16:creationId xmlns:a16="http://schemas.microsoft.com/office/drawing/2014/main" id="{B8CED823-FFFD-4AA2-9092-D8FBE51CAEB8}"/>
              </a:ext>
            </a:extLst>
          </p:cNvPr>
          <p:cNvSpPr/>
          <p:nvPr/>
        </p:nvSpPr>
        <p:spPr>
          <a:xfrm>
            <a:off x="0" y="6522720"/>
            <a:ext cx="4267200" cy="335280"/>
          </a:xfrm>
          <a:prstGeom prst="rect">
            <a:avLst/>
          </a:prstGeom>
          <a:solidFill>
            <a:srgbClr val="4747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a:extLst>
              <a:ext uri="{FF2B5EF4-FFF2-40B4-BE49-F238E27FC236}">
                <a16:creationId xmlns:a16="http://schemas.microsoft.com/office/drawing/2014/main" id="{AE30AF1C-CA8E-427B-9DBA-C8AB565AFF38}"/>
              </a:ext>
            </a:extLst>
          </p:cNvPr>
          <p:cNvSpPr/>
          <p:nvPr/>
        </p:nvSpPr>
        <p:spPr>
          <a:xfrm>
            <a:off x="4267200" y="6522720"/>
            <a:ext cx="4267200" cy="335280"/>
          </a:xfrm>
          <a:prstGeom prst="rect">
            <a:avLst/>
          </a:prstGeom>
          <a:solidFill>
            <a:srgbClr val="8484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a:extLst>
              <a:ext uri="{FF2B5EF4-FFF2-40B4-BE49-F238E27FC236}">
                <a16:creationId xmlns:a16="http://schemas.microsoft.com/office/drawing/2014/main" id="{287E9C25-FEFC-4DB2-BBD6-EAB98C4DEA1E}"/>
              </a:ext>
            </a:extLst>
          </p:cNvPr>
          <p:cNvSpPr/>
          <p:nvPr/>
        </p:nvSpPr>
        <p:spPr>
          <a:xfrm>
            <a:off x="8534400" y="6522720"/>
            <a:ext cx="3657600" cy="335280"/>
          </a:xfrm>
          <a:prstGeom prst="rect">
            <a:avLst/>
          </a:prstGeom>
          <a:solidFill>
            <a:srgbClr val="ADADE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600" dirty="0">
              <a:solidFill>
                <a:schemeClr val="bg1"/>
              </a:solidFill>
              <a:latin typeface="Constantia" panose="02030602050306030303" pitchFamily="18" charset="0"/>
            </a:endParaRPr>
          </a:p>
        </p:txBody>
      </p:sp>
      <p:sp>
        <p:nvSpPr>
          <p:cNvPr id="24" name="日期占位符 7">
            <a:extLst>
              <a:ext uri="{FF2B5EF4-FFF2-40B4-BE49-F238E27FC236}">
                <a16:creationId xmlns:a16="http://schemas.microsoft.com/office/drawing/2014/main" id="{A472F3E3-BF27-4214-96FF-F1674F8CACD2}"/>
              </a:ext>
            </a:extLst>
          </p:cNvPr>
          <p:cNvSpPr>
            <a:spLocks noGrp="1"/>
          </p:cNvSpPr>
          <p:nvPr>
            <p:ph type="dt" sz="half" idx="10"/>
          </p:nvPr>
        </p:nvSpPr>
        <p:spPr>
          <a:xfrm>
            <a:off x="1209907" y="6494974"/>
            <a:ext cx="1847385" cy="365125"/>
          </a:xfrm>
        </p:spPr>
        <p:txBody>
          <a:bodyPr/>
          <a:lstStyle/>
          <a:p>
            <a:r>
              <a:rPr lang="en-US" altLang="zh-CN" sz="1400" b="1" dirty="0">
                <a:solidFill>
                  <a:schemeClr val="bg1"/>
                </a:solidFill>
                <a:latin typeface="Constantia" panose="02030602050306030303" pitchFamily="18" charset="0"/>
                <a:cs typeface="Times" panose="02020603050405020304" pitchFamily="18" charset="0"/>
              </a:rPr>
              <a:t>April 24, 2024</a:t>
            </a:r>
            <a:endParaRPr lang="zh-CN" altLang="en-US" sz="1400" b="1" dirty="0">
              <a:solidFill>
                <a:schemeClr val="bg1"/>
              </a:solidFill>
              <a:latin typeface="Constantia" panose="02030602050306030303" pitchFamily="18" charset="0"/>
              <a:cs typeface="Times" panose="02020603050405020304" pitchFamily="18" charset="0"/>
            </a:endParaRPr>
          </a:p>
        </p:txBody>
      </p:sp>
      <p:sp>
        <p:nvSpPr>
          <p:cNvPr id="25" name="Fußzeilenplatzhalter 4">
            <a:extLst>
              <a:ext uri="{FF2B5EF4-FFF2-40B4-BE49-F238E27FC236}">
                <a16:creationId xmlns:a16="http://schemas.microsoft.com/office/drawing/2014/main" id="{74159A29-4F5F-4065-934C-13F30643D46E}"/>
              </a:ext>
            </a:extLst>
          </p:cNvPr>
          <p:cNvSpPr>
            <a:spLocks noGrp="1"/>
          </p:cNvSpPr>
          <p:nvPr>
            <p:ph type="ftr" sz="quarter" idx="11"/>
          </p:nvPr>
        </p:nvSpPr>
        <p:spPr>
          <a:xfrm>
            <a:off x="4095916" y="6553437"/>
            <a:ext cx="4520431" cy="273844"/>
          </a:xfrm>
        </p:spPr>
        <p:txBody>
          <a:bodyPr/>
          <a:lstStyle/>
          <a:p>
            <a:r>
              <a:rPr lang="en-US" altLang="zh-CN" sz="1400" b="1" dirty="0">
                <a:solidFill>
                  <a:schemeClr val="bg1"/>
                </a:solidFill>
                <a:latin typeface="Constantia" panose="02030602050306030303" pitchFamily="18" charset="0"/>
              </a:rPr>
              <a:t>Zero Zhao | HUST </a:t>
            </a:r>
            <a:endParaRPr lang="zh-CN" altLang="en-US" sz="1400" b="1" dirty="0">
              <a:solidFill>
                <a:schemeClr val="bg1"/>
              </a:solidFill>
              <a:latin typeface="Constantia" panose="02030602050306030303" pitchFamily="18" charset="0"/>
            </a:endParaRPr>
          </a:p>
        </p:txBody>
      </p:sp>
      <p:cxnSp>
        <p:nvCxnSpPr>
          <p:cNvPr id="26" name="直接连接符 25">
            <a:extLst>
              <a:ext uri="{FF2B5EF4-FFF2-40B4-BE49-F238E27FC236}">
                <a16:creationId xmlns:a16="http://schemas.microsoft.com/office/drawing/2014/main" id="{2C0A00E8-DC77-4A26-A219-150776549D88}"/>
              </a:ext>
            </a:extLst>
          </p:cNvPr>
          <p:cNvCxnSpPr/>
          <p:nvPr/>
        </p:nvCxnSpPr>
        <p:spPr>
          <a:xfrm>
            <a:off x="385590" y="859531"/>
            <a:ext cx="11479576" cy="0"/>
          </a:xfrm>
          <a:prstGeom prst="line">
            <a:avLst/>
          </a:prstGeom>
          <a:ln w="38100">
            <a:solidFill>
              <a:srgbClr val="4747BA"/>
            </a:solidFill>
          </a:ln>
        </p:spPr>
        <p:style>
          <a:lnRef idx="1">
            <a:schemeClr val="accent1"/>
          </a:lnRef>
          <a:fillRef idx="0">
            <a:schemeClr val="accent1"/>
          </a:fillRef>
          <a:effectRef idx="0">
            <a:schemeClr val="accent1"/>
          </a:effectRef>
          <a:fontRef idx="minor">
            <a:schemeClr val="tx1"/>
          </a:fontRef>
        </p:style>
      </p:cxnSp>
      <p:sp>
        <p:nvSpPr>
          <p:cNvPr id="19" name="文本框 18">
            <a:extLst>
              <a:ext uri="{FF2B5EF4-FFF2-40B4-BE49-F238E27FC236}">
                <a16:creationId xmlns:a16="http://schemas.microsoft.com/office/drawing/2014/main" id="{3B78C344-5CA5-0040-BEE1-94109FE221CD}"/>
              </a:ext>
            </a:extLst>
          </p:cNvPr>
          <p:cNvSpPr txBox="1"/>
          <p:nvPr/>
        </p:nvSpPr>
        <p:spPr>
          <a:xfrm>
            <a:off x="441124" y="182481"/>
            <a:ext cx="6798981" cy="646331"/>
          </a:xfrm>
          <a:prstGeom prst="rect">
            <a:avLst/>
          </a:prstGeom>
          <a:noFill/>
        </p:spPr>
        <p:txBody>
          <a:bodyPr wrap="square" rtlCol="0">
            <a:spAutoFit/>
          </a:bodyPr>
          <a:lstStyle/>
          <a:p>
            <a:pPr lvl="0">
              <a:lnSpc>
                <a:spcPct val="90000"/>
              </a:lnSpc>
              <a:spcBef>
                <a:spcPts val="1000"/>
              </a:spcBef>
              <a:defRPr/>
            </a:pPr>
            <a:r>
              <a:rPr lang="en-US" altLang="zh-CN" sz="4000" b="1" dirty="0">
                <a:solidFill>
                  <a:srgbClr val="4747BA"/>
                </a:solidFill>
                <a:latin typeface="Constantia" panose="02030602050306030303" pitchFamily="18" charset="0"/>
                <a:ea typeface="腾讯体 W3" panose="020C04030202040F0204" pitchFamily="34" charset="-122"/>
                <a:cs typeface="Times" panose="02020603050405020304" pitchFamily="18" charset="0"/>
              </a:rPr>
              <a:t>Mamba </a:t>
            </a:r>
            <a:endParaRPr lang="zh-CN" altLang="en-US" sz="4000" b="1" dirty="0">
              <a:solidFill>
                <a:srgbClr val="4747BA"/>
              </a:solidFill>
              <a:latin typeface="Constantia" panose="02030602050306030303" pitchFamily="18" charset="0"/>
              <a:ea typeface="腾讯体 W3" panose="020C04030202040F0204" pitchFamily="34" charset="-122"/>
              <a:cs typeface="Times" panose="02020603050405020304" pitchFamily="18" charset="0"/>
            </a:endParaRPr>
          </a:p>
        </p:txBody>
      </p:sp>
      <p:pic>
        <p:nvPicPr>
          <p:cNvPr id="23" name="图片 22">
            <a:extLst>
              <a:ext uri="{FF2B5EF4-FFF2-40B4-BE49-F238E27FC236}">
                <a16:creationId xmlns:a16="http://schemas.microsoft.com/office/drawing/2014/main" id="{C59D9062-D538-4E10-A387-AAFC9F1C806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4063" y="218980"/>
            <a:ext cx="730337" cy="556270"/>
          </a:xfrm>
          <a:prstGeom prst="rect">
            <a:avLst/>
          </a:prstGeom>
        </p:spPr>
      </p:pic>
      <p:sp>
        <p:nvSpPr>
          <p:cNvPr id="14" name="灯片编号占位符 8">
            <a:extLst>
              <a:ext uri="{FF2B5EF4-FFF2-40B4-BE49-F238E27FC236}">
                <a16:creationId xmlns:a16="http://schemas.microsoft.com/office/drawing/2014/main" id="{CBDE027A-9753-BE4F-9E92-B646C7AB4689}"/>
              </a:ext>
            </a:extLst>
          </p:cNvPr>
          <p:cNvSpPr>
            <a:spLocks noGrp="1"/>
          </p:cNvSpPr>
          <p:nvPr>
            <p:ph type="sldNum" sz="quarter" idx="12"/>
          </p:nvPr>
        </p:nvSpPr>
        <p:spPr>
          <a:xfrm>
            <a:off x="9847869" y="6405035"/>
            <a:ext cx="809393" cy="545001"/>
          </a:xfrm>
        </p:spPr>
        <p:txBody>
          <a:bodyPr/>
          <a:lstStyle/>
          <a:p>
            <a:pPr algn="ctr"/>
            <a:fld id="{152851E7-9224-42D2-A4FF-119762E40804}" type="slidenum">
              <a:rPr lang="zh-CN" altLang="en-US" sz="1400" b="1" smtClean="0">
                <a:solidFill>
                  <a:schemeClr val="bg1"/>
                </a:solidFill>
                <a:latin typeface="Constantia" panose="02030602050306030303" pitchFamily="18" charset="0"/>
                <a:cs typeface="Times" panose="02020603050405020304" pitchFamily="18" charset="0"/>
              </a:rPr>
              <a:pPr algn="ctr"/>
              <a:t>35</a:t>
            </a:fld>
            <a:endParaRPr lang="zh-CN" altLang="en-US" sz="1400" b="1" dirty="0">
              <a:solidFill>
                <a:schemeClr val="bg1"/>
              </a:solidFill>
              <a:latin typeface="Constantia" panose="02030602050306030303" pitchFamily="18" charset="0"/>
              <a:cs typeface="Times" panose="02020603050405020304" pitchFamily="18" charset="0"/>
            </a:endParaRPr>
          </a:p>
        </p:txBody>
      </p:sp>
      <p:pic>
        <p:nvPicPr>
          <p:cNvPr id="44" name="图片 4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90829" y="204228"/>
            <a:ext cx="3323471" cy="570629"/>
          </a:xfrm>
          <a:prstGeom prst="rect">
            <a:avLst/>
          </a:prstGeom>
        </p:spPr>
      </p:pic>
      <p:pic>
        <p:nvPicPr>
          <p:cNvPr id="8194" name="Picture 2">
            <a:extLst>
              <a:ext uri="{FF2B5EF4-FFF2-40B4-BE49-F238E27FC236}">
                <a16:creationId xmlns:a16="http://schemas.microsoft.com/office/drawing/2014/main" id="{2529FE73-BD56-E8DD-4A6E-D315B2583CC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5143" y="3148749"/>
            <a:ext cx="6591052" cy="2657018"/>
          </a:xfrm>
          <a:prstGeom prst="rect">
            <a:avLst/>
          </a:prstGeom>
          <a:noFill/>
          <a:extLst>
            <a:ext uri="{909E8E84-426E-40DD-AFC4-6F175D3DCCD1}">
              <a14:hiddenFill xmlns:a14="http://schemas.microsoft.com/office/drawing/2010/main">
                <a:solidFill>
                  <a:srgbClr val="FFFFFF"/>
                </a:solidFill>
              </a14:hiddenFill>
            </a:ext>
          </a:extLst>
        </p:spPr>
      </p:pic>
      <p:pic>
        <p:nvPicPr>
          <p:cNvPr id="2" name="图片 1">
            <a:extLst>
              <a:ext uri="{FF2B5EF4-FFF2-40B4-BE49-F238E27FC236}">
                <a16:creationId xmlns:a16="http://schemas.microsoft.com/office/drawing/2014/main" id="{4EA07A6D-5682-5304-CF8C-E2911E80F1C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1645947"/>
            <a:ext cx="12191949" cy="1200581"/>
          </a:xfrm>
          <a:prstGeom prst="rect">
            <a:avLst/>
          </a:prstGeom>
        </p:spPr>
      </p:pic>
      <p:sp>
        <p:nvSpPr>
          <p:cNvPr id="3" name="矩形: 圆角 2">
            <a:extLst>
              <a:ext uri="{FF2B5EF4-FFF2-40B4-BE49-F238E27FC236}">
                <a16:creationId xmlns:a16="http://schemas.microsoft.com/office/drawing/2014/main" id="{F95E98C6-7863-8839-B765-6D73F9D8C4E1}"/>
              </a:ext>
            </a:extLst>
          </p:cNvPr>
          <p:cNvSpPr/>
          <p:nvPr/>
        </p:nvSpPr>
        <p:spPr>
          <a:xfrm>
            <a:off x="7804063" y="1727944"/>
            <a:ext cx="3556000" cy="1200586"/>
          </a:xfrm>
          <a:prstGeom prst="round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pic>
        <p:nvPicPr>
          <p:cNvPr id="8196" name="Picture 4">
            <a:extLst>
              <a:ext uri="{FF2B5EF4-FFF2-40B4-BE49-F238E27FC236}">
                <a16:creationId xmlns:a16="http://schemas.microsoft.com/office/drawing/2014/main" id="{D43BEE35-A9AF-7FEF-E6C0-DAD6BE3D127D}"/>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357257" y="3566714"/>
            <a:ext cx="5834743" cy="1835513"/>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a:extLst>
              <a:ext uri="{FF2B5EF4-FFF2-40B4-BE49-F238E27FC236}">
                <a16:creationId xmlns:a16="http://schemas.microsoft.com/office/drawing/2014/main" id="{599C4D8D-FF3B-8C1F-6535-5E79A66BDA37}"/>
              </a:ext>
            </a:extLst>
          </p:cNvPr>
          <p:cNvSpPr txBox="1"/>
          <p:nvPr/>
        </p:nvSpPr>
        <p:spPr>
          <a:xfrm>
            <a:off x="441124" y="1148888"/>
            <a:ext cx="7825346"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4747BA"/>
                </a:solidFill>
                <a:effectLst/>
                <a:uLnTx/>
                <a:uFillTx/>
                <a:latin typeface="Constantia" panose="02030602050306030303" pitchFamily="18" charset="0"/>
                <a:ea typeface="腾讯体 W3" panose="020C04030202040F0204" pitchFamily="34" charset="-122"/>
                <a:cs typeface="Times" panose="02020603050405020304" pitchFamily="18" charset="0"/>
              </a:rPr>
              <a:t>Discrete-time SSM: </a:t>
            </a:r>
            <a:r>
              <a:rPr kumimoji="0" lang="en-US" altLang="zh-CN" sz="2000" b="1" i="0" u="none" strike="noStrike" kern="1200" cap="none" spc="0" normalizeH="0" baseline="0" noProof="0" dirty="0">
                <a:ln>
                  <a:noFill/>
                </a:ln>
                <a:solidFill>
                  <a:srgbClr val="E51937"/>
                </a:solidFill>
                <a:effectLst/>
                <a:uLnTx/>
                <a:uFillTx/>
                <a:latin typeface="Constantia" panose="02030602050306030303" pitchFamily="18" charset="0"/>
                <a:ea typeface="腾讯体 W3" panose="020C04030202040F0204" pitchFamily="34" charset="-122"/>
                <a:cs typeface="Times" panose="02020603050405020304" pitchFamily="18" charset="0"/>
              </a:rPr>
              <a:t>The Recurrent Representation</a:t>
            </a:r>
          </a:p>
        </p:txBody>
      </p:sp>
    </p:spTree>
    <p:extLst>
      <p:ext uri="{BB962C8B-B14F-4D97-AF65-F5344CB8AC3E}">
        <p14:creationId xmlns:p14="http://schemas.microsoft.com/office/powerpoint/2010/main" val="812981065"/>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a:extLst>
              <a:ext uri="{FF2B5EF4-FFF2-40B4-BE49-F238E27FC236}">
                <a16:creationId xmlns:a16="http://schemas.microsoft.com/office/drawing/2014/main" id="{B8CED823-FFFD-4AA2-9092-D8FBE51CAEB8}"/>
              </a:ext>
            </a:extLst>
          </p:cNvPr>
          <p:cNvSpPr/>
          <p:nvPr/>
        </p:nvSpPr>
        <p:spPr>
          <a:xfrm>
            <a:off x="0" y="6522720"/>
            <a:ext cx="4267200" cy="335280"/>
          </a:xfrm>
          <a:prstGeom prst="rect">
            <a:avLst/>
          </a:prstGeom>
          <a:solidFill>
            <a:srgbClr val="4747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a:extLst>
              <a:ext uri="{FF2B5EF4-FFF2-40B4-BE49-F238E27FC236}">
                <a16:creationId xmlns:a16="http://schemas.microsoft.com/office/drawing/2014/main" id="{AE30AF1C-CA8E-427B-9DBA-C8AB565AFF38}"/>
              </a:ext>
            </a:extLst>
          </p:cNvPr>
          <p:cNvSpPr/>
          <p:nvPr/>
        </p:nvSpPr>
        <p:spPr>
          <a:xfrm>
            <a:off x="4267200" y="6522720"/>
            <a:ext cx="4267200" cy="335280"/>
          </a:xfrm>
          <a:prstGeom prst="rect">
            <a:avLst/>
          </a:prstGeom>
          <a:solidFill>
            <a:srgbClr val="8484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a:extLst>
              <a:ext uri="{FF2B5EF4-FFF2-40B4-BE49-F238E27FC236}">
                <a16:creationId xmlns:a16="http://schemas.microsoft.com/office/drawing/2014/main" id="{287E9C25-FEFC-4DB2-BBD6-EAB98C4DEA1E}"/>
              </a:ext>
            </a:extLst>
          </p:cNvPr>
          <p:cNvSpPr/>
          <p:nvPr/>
        </p:nvSpPr>
        <p:spPr>
          <a:xfrm>
            <a:off x="8534400" y="6522720"/>
            <a:ext cx="3657600" cy="335280"/>
          </a:xfrm>
          <a:prstGeom prst="rect">
            <a:avLst/>
          </a:prstGeom>
          <a:solidFill>
            <a:srgbClr val="ADADE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600" dirty="0">
              <a:solidFill>
                <a:schemeClr val="bg1"/>
              </a:solidFill>
              <a:latin typeface="Constantia" panose="02030602050306030303" pitchFamily="18" charset="0"/>
            </a:endParaRPr>
          </a:p>
        </p:txBody>
      </p:sp>
      <p:sp>
        <p:nvSpPr>
          <p:cNvPr id="24" name="日期占位符 7">
            <a:extLst>
              <a:ext uri="{FF2B5EF4-FFF2-40B4-BE49-F238E27FC236}">
                <a16:creationId xmlns:a16="http://schemas.microsoft.com/office/drawing/2014/main" id="{A472F3E3-BF27-4214-96FF-F1674F8CACD2}"/>
              </a:ext>
            </a:extLst>
          </p:cNvPr>
          <p:cNvSpPr>
            <a:spLocks noGrp="1"/>
          </p:cNvSpPr>
          <p:nvPr>
            <p:ph type="dt" sz="half" idx="10"/>
          </p:nvPr>
        </p:nvSpPr>
        <p:spPr>
          <a:xfrm>
            <a:off x="1209907" y="6494974"/>
            <a:ext cx="1847385" cy="365125"/>
          </a:xfrm>
        </p:spPr>
        <p:txBody>
          <a:bodyPr/>
          <a:lstStyle/>
          <a:p>
            <a:r>
              <a:rPr lang="en-US" altLang="zh-CN" sz="1400" b="1" dirty="0">
                <a:solidFill>
                  <a:schemeClr val="bg1"/>
                </a:solidFill>
                <a:latin typeface="Constantia" panose="02030602050306030303" pitchFamily="18" charset="0"/>
                <a:cs typeface="Times" panose="02020603050405020304" pitchFamily="18" charset="0"/>
              </a:rPr>
              <a:t>April 24, 2024</a:t>
            </a:r>
            <a:endParaRPr lang="zh-CN" altLang="en-US" sz="1400" b="1" dirty="0">
              <a:solidFill>
                <a:schemeClr val="bg1"/>
              </a:solidFill>
              <a:latin typeface="Constantia" panose="02030602050306030303" pitchFamily="18" charset="0"/>
              <a:cs typeface="Times" panose="02020603050405020304" pitchFamily="18" charset="0"/>
            </a:endParaRPr>
          </a:p>
        </p:txBody>
      </p:sp>
      <p:sp>
        <p:nvSpPr>
          <p:cNvPr id="25" name="Fußzeilenplatzhalter 4">
            <a:extLst>
              <a:ext uri="{FF2B5EF4-FFF2-40B4-BE49-F238E27FC236}">
                <a16:creationId xmlns:a16="http://schemas.microsoft.com/office/drawing/2014/main" id="{74159A29-4F5F-4065-934C-13F30643D46E}"/>
              </a:ext>
            </a:extLst>
          </p:cNvPr>
          <p:cNvSpPr>
            <a:spLocks noGrp="1"/>
          </p:cNvSpPr>
          <p:nvPr>
            <p:ph type="ftr" sz="quarter" idx="11"/>
          </p:nvPr>
        </p:nvSpPr>
        <p:spPr>
          <a:xfrm>
            <a:off x="4095916" y="6553437"/>
            <a:ext cx="4520431" cy="273844"/>
          </a:xfrm>
        </p:spPr>
        <p:txBody>
          <a:bodyPr/>
          <a:lstStyle/>
          <a:p>
            <a:r>
              <a:rPr lang="en-US" altLang="zh-CN" sz="1400" b="1" dirty="0">
                <a:solidFill>
                  <a:schemeClr val="bg1"/>
                </a:solidFill>
                <a:latin typeface="Constantia" panose="02030602050306030303" pitchFamily="18" charset="0"/>
              </a:rPr>
              <a:t>Zero Zhao | HUST </a:t>
            </a:r>
            <a:endParaRPr lang="zh-CN" altLang="en-US" sz="1400" b="1" dirty="0">
              <a:solidFill>
                <a:schemeClr val="bg1"/>
              </a:solidFill>
              <a:latin typeface="Constantia" panose="02030602050306030303" pitchFamily="18" charset="0"/>
            </a:endParaRPr>
          </a:p>
        </p:txBody>
      </p:sp>
      <p:cxnSp>
        <p:nvCxnSpPr>
          <p:cNvPr id="26" name="直接连接符 25">
            <a:extLst>
              <a:ext uri="{FF2B5EF4-FFF2-40B4-BE49-F238E27FC236}">
                <a16:creationId xmlns:a16="http://schemas.microsoft.com/office/drawing/2014/main" id="{2C0A00E8-DC77-4A26-A219-150776549D88}"/>
              </a:ext>
            </a:extLst>
          </p:cNvPr>
          <p:cNvCxnSpPr/>
          <p:nvPr/>
        </p:nvCxnSpPr>
        <p:spPr>
          <a:xfrm>
            <a:off x="385590" y="859531"/>
            <a:ext cx="11479576" cy="0"/>
          </a:xfrm>
          <a:prstGeom prst="line">
            <a:avLst/>
          </a:prstGeom>
          <a:ln w="38100">
            <a:solidFill>
              <a:srgbClr val="4747BA"/>
            </a:solidFill>
          </a:ln>
        </p:spPr>
        <p:style>
          <a:lnRef idx="1">
            <a:schemeClr val="accent1"/>
          </a:lnRef>
          <a:fillRef idx="0">
            <a:schemeClr val="accent1"/>
          </a:fillRef>
          <a:effectRef idx="0">
            <a:schemeClr val="accent1"/>
          </a:effectRef>
          <a:fontRef idx="minor">
            <a:schemeClr val="tx1"/>
          </a:fontRef>
        </p:style>
      </p:cxnSp>
      <p:sp>
        <p:nvSpPr>
          <p:cNvPr id="19" name="文本框 18">
            <a:extLst>
              <a:ext uri="{FF2B5EF4-FFF2-40B4-BE49-F238E27FC236}">
                <a16:creationId xmlns:a16="http://schemas.microsoft.com/office/drawing/2014/main" id="{3B78C344-5CA5-0040-BEE1-94109FE221CD}"/>
              </a:ext>
            </a:extLst>
          </p:cNvPr>
          <p:cNvSpPr txBox="1"/>
          <p:nvPr/>
        </p:nvSpPr>
        <p:spPr>
          <a:xfrm>
            <a:off x="441124" y="182481"/>
            <a:ext cx="6798981" cy="646331"/>
          </a:xfrm>
          <a:prstGeom prst="rect">
            <a:avLst/>
          </a:prstGeom>
          <a:noFill/>
        </p:spPr>
        <p:txBody>
          <a:bodyPr wrap="square" rtlCol="0">
            <a:spAutoFit/>
          </a:bodyPr>
          <a:lstStyle/>
          <a:p>
            <a:pPr lvl="0">
              <a:lnSpc>
                <a:spcPct val="90000"/>
              </a:lnSpc>
              <a:spcBef>
                <a:spcPts val="1000"/>
              </a:spcBef>
              <a:defRPr/>
            </a:pPr>
            <a:r>
              <a:rPr lang="en-US" altLang="zh-CN" sz="4000" b="1" dirty="0">
                <a:solidFill>
                  <a:srgbClr val="4747BA"/>
                </a:solidFill>
                <a:latin typeface="Constantia" panose="02030602050306030303" pitchFamily="18" charset="0"/>
                <a:ea typeface="腾讯体 W3" panose="020C04030202040F0204" pitchFamily="34" charset="-122"/>
                <a:cs typeface="Times" panose="02020603050405020304" pitchFamily="18" charset="0"/>
              </a:rPr>
              <a:t>Mamba </a:t>
            </a:r>
            <a:endParaRPr lang="zh-CN" altLang="en-US" sz="4000" b="1" dirty="0">
              <a:solidFill>
                <a:srgbClr val="4747BA"/>
              </a:solidFill>
              <a:latin typeface="Constantia" panose="02030602050306030303" pitchFamily="18" charset="0"/>
              <a:ea typeface="腾讯体 W3" panose="020C04030202040F0204" pitchFamily="34" charset="-122"/>
              <a:cs typeface="Times" panose="02020603050405020304" pitchFamily="18" charset="0"/>
            </a:endParaRPr>
          </a:p>
        </p:txBody>
      </p:sp>
      <p:pic>
        <p:nvPicPr>
          <p:cNvPr id="23" name="图片 22">
            <a:extLst>
              <a:ext uri="{FF2B5EF4-FFF2-40B4-BE49-F238E27FC236}">
                <a16:creationId xmlns:a16="http://schemas.microsoft.com/office/drawing/2014/main" id="{C59D9062-D538-4E10-A387-AAFC9F1C806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4063" y="218980"/>
            <a:ext cx="730337" cy="556270"/>
          </a:xfrm>
          <a:prstGeom prst="rect">
            <a:avLst/>
          </a:prstGeom>
        </p:spPr>
      </p:pic>
      <p:sp>
        <p:nvSpPr>
          <p:cNvPr id="14" name="灯片编号占位符 8">
            <a:extLst>
              <a:ext uri="{FF2B5EF4-FFF2-40B4-BE49-F238E27FC236}">
                <a16:creationId xmlns:a16="http://schemas.microsoft.com/office/drawing/2014/main" id="{CBDE027A-9753-BE4F-9E92-B646C7AB4689}"/>
              </a:ext>
            </a:extLst>
          </p:cNvPr>
          <p:cNvSpPr>
            <a:spLocks noGrp="1"/>
          </p:cNvSpPr>
          <p:nvPr>
            <p:ph type="sldNum" sz="quarter" idx="12"/>
          </p:nvPr>
        </p:nvSpPr>
        <p:spPr>
          <a:xfrm>
            <a:off x="9847869" y="6405035"/>
            <a:ext cx="809393" cy="545001"/>
          </a:xfrm>
        </p:spPr>
        <p:txBody>
          <a:bodyPr/>
          <a:lstStyle/>
          <a:p>
            <a:pPr algn="ctr"/>
            <a:fld id="{152851E7-9224-42D2-A4FF-119762E40804}" type="slidenum">
              <a:rPr lang="zh-CN" altLang="en-US" sz="1400" b="1" smtClean="0">
                <a:solidFill>
                  <a:schemeClr val="bg1"/>
                </a:solidFill>
                <a:latin typeface="Constantia" panose="02030602050306030303" pitchFamily="18" charset="0"/>
                <a:cs typeface="Times" panose="02020603050405020304" pitchFamily="18" charset="0"/>
              </a:rPr>
              <a:pPr algn="ctr"/>
              <a:t>36</a:t>
            </a:fld>
            <a:endParaRPr lang="zh-CN" altLang="en-US" sz="1400" b="1" dirty="0">
              <a:solidFill>
                <a:schemeClr val="bg1"/>
              </a:solidFill>
              <a:latin typeface="Constantia" panose="02030602050306030303" pitchFamily="18" charset="0"/>
              <a:cs typeface="Times" panose="02020603050405020304" pitchFamily="18" charset="0"/>
            </a:endParaRPr>
          </a:p>
        </p:txBody>
      </p:sp>
      <p:pic>
        <p:nvPicPr>
          <p:cNvPr id="44" name="图片 4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90829" y="204228"/>
            <a:ext cx="3323471" cy="570629"/>
          </a:xfrm>
          <a:prstGeom prst="rect">
            <a:avLst/>
          </a:prstGeom>
        </p:spPr>
      </p:pic>
      <p:pic>
        <p:nvPicPr>
          <p:cNvPr id="9218" name="Picture 2">
            <a:extLst>
              <a:ext uri="{FF2B5EF4-FFF2-40B4-BE49-F238E27FC236}">
                <a16:creationId xmlns:a16="http://schemas.microsoft.com/office/drawing/2014/main" id="{7B650CC7-DAEF-5DC1-51A2-75E2D2BCAFE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98059" y="3965102"/>
            <a:ext cx="5827274" cy="2401474"/>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a:extLst>
              <a:ext uri="{FF2B5EF4-FFF2-40B4-BE49-F238E27FC236}">
                <a16:creationId xmlns:a16="http://schemas.microsoft.com/office/drawing/2014/main" id="{3477F1BD-E13B-ABE6-DC30-C4D52FFE2EB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0288" r="26420"/>
          <a:stretch/>
        </p:blipFill>
        <p:spPr bwMode="auto">
          <a:xfrm>
            <a:off x="4438816" y="3965102"/>
            <a:ext cx="3280229" cy="2536632"/>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a:extLst>
              <a:ext uri="{FF2B5EF4-FFF2-40B4-BE49-F238E27FC236}">
                <a16:creationId xmlns:a16="http://schemas.microsoft.com/office/drawing/2014/main" id="{C55F390C-CF37-FB8A-0E25-A7E9332D8A42}"/>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1037" r="22502"/>
          <a:stretch/>
        </p:blipFill>
        <p:spPr bwMode="auto">
          <a:xfrm>
            <a:off x="7630886" y="4000436"/>
            <a:ext cx="3323471" cy="2425804"/>
          </a:xfrm>
          <a:prstGeom prst="rect">
            <a:avLst/>
          </a:prstGeom>
          <a:noFill/>
          <a:extLst>
            <a:ext uri="{909E8E84-426E-40DD-AFC4-6F175D3DCCD1}">
              <a14:hiddenFill xmlns:a14="http://schemas.microsoft.com/office/drawing/2010/main">
                <a:solidFill>
                  <a:srgbClr val="FFFFFF"/>
                </a:solidFill>
              </a14:hiddenFill>
            </a:ext>
          </a:extLst>
        </p:spPr>
      </p:pic>
      <p:pic>
        <p:nvPicPr>
          <p:cNvPr id="9224" name="Picture 8" descr="\begin{aligned} y_{2} &amp; =C h_{2} \\ &amp; =C\left(\bar{A} h_{1}+\bar{B} x_{2}\right) \\ &amp; =C\left(\bar{A}\left({\bar{A} h_{0}+\bar{B} x_{1}}\right)+\bar{B} x_{2}\right) \\ &amp; =C\left(\bar{A}\left(\bar{A} \cdot \bar{B} x_{0}+\bar{B} x_{1}\right)+\bar{B} x_{2}\right) \\ &amp; =C\left(\bar{A} \cdot \bar{A} \cdot \bar{B} x_{0}+\bar{A} \cdot \bar{B} x_{1}+\bar{B} x_{2}\right) \\ &amp; =C \cdot \bar{A}^2 \cdot \bar{B} x_{0}+C \cdot \bar{A} \cdot \bar{B} \cdot x_{1}+C \cdot \bar{B} x_{2} \end{aligned}">
            <a:extLst>
              <a:ext uri="{FF2B5EF4-FFF2-40B4-BE49-F238E27FC236}">
                <a16:creationId xmlns:a16="http://schemas.microsoft.com/office/drawing/2014/main" id="{6BF3925D-04BF-A2F2-942A-BB636F9379C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554308" y="1800225"/>
            <a:ext cx="3476625" cy="1628775"/>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a:extLst>
              <a:ext uri="{FF2B5EF4-FFF2-40B4-BE49-F238E27FC236}">
                <a16:creationId xmlns:a16="http://schemas.microsoft.com/office/drawing/2014/main" id="{1D74B819-5AB1-EBF3-3AA7-1ADB845E4760}"/>
              </a:ext>
            </a:extLst>
          </p:cNvPr>
          <p:cNvSpPr txBox="1"/>
          <p:nvPr/>
        </p:nvSpPr>
        <p:spPr>
          <a:xfrm>
            <a:off x="526143" y="1379129"/>
            <a:ext cx="7825346"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4747BA"/>
                </a:solidFill>
                <a:effectLst/>
                <a:uLnTx/>
                <a:uFillTx/>
                <a:latin typeface="Constantia" panose="02030602050306030303" pitchFamily="18" charset="0"/>
                <a:ea typeface="腾讯体 W3" panose="020C04030202040F0204" pitchFamily="34" charset="-122"/>
                <a:cs typeface="Times" panose="02020603050405020304" pitchFamily="18" charset="0"/>
              </a:rPr>
              <a:t>Discrete-time SSM: </a:t>
            </a:r>
            <a:r>
              <a:rPr kumimoji="0" lang="en-US" altLang="zh-CN" sz="2000" b="1" i="0" u="none" strike="noStrike" kern="1200" cap="none" spc="0" normalizeH="0" baseline="0" noProof="0" dirty="0">
                <a:ln>
                  <a:noFill/>
                </a:ln>
                <a:solidFill>
                  <a:srgbClr val="E51937"/>
                </a:solidFill>
                <a:effectLst/>
                <a:uLnTx/>
                <a:uFillTx/>
                <a:latin typeface="Constantia" panose="02030602050306030303" pitchFamily="18" charset="0"/>
                <a:ea typeface="腾讯体 W3" panose="020C04030202040F0204" pitchFamily="34" charset="-122"/>
                <a:cs typeface="Times" panose="02020603050405020304" pitchFamily="18" charset="0"/>
              </a:rPr>
              <a:t>The Recurrent Representation</a:t>
            </a:r>
          </a:p>
        </p:txBody>
      </p:sp>
      <p:sp>
        <p:nvSpPr>
          <p:cNvPr id="3" name="文本框 2">
            <a:extLst>
              <a:ext uri="{FF2B5EF4-FFF2-40B4-BE49-F238E27FC236}">
                <a16:creationId xmlns:a16="http://schemas.microsoft.com/office/drawing/2014/main" id="{2D3B86D0-FD0B-E126-810F-D8B6C32D847B}"/>
              </a:ext>
            </a:extLst>
          </p:cNvPr>
          <p:cNvSpPr txBox="1"/>
          <p:nvPr/>
        </p:nvSpPr>
        <p:spPr>
          <a:xfrm>
            <a:off x="1209907" y="2267983"/>
            <a:ext cx="4451741" cy="101566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E51937"/>
                </a:solidFill>
                <a:effectLst/>
                <a:uLnTx/>
                <a:uFillTx/>
                <a:latin typeface="Constantia" panose="02030602050306030303" pitchFamily="18" charset="0"/>
                <a:ea typeface="腾讯体 W3" panose="020C04030202040F0204" pitchFamily="34" charset="-122"/>
                <a:cs typeface="Times" panose="02020603050405020304" pitchFamily="18" charset="0"/>
              </a:rPr>
              <a:t>由此我们可以设计卷积核，超高速的并行的去计算</a:t>
            </a:r>
            <a:r>
              <a:rPr kumimoji="0" lang="en-US" altLang="zh-CN" sz="2000" b="1" i="0" u="none" strike="noStrike" kern="1200" cap="none" spc="0" normalizeH="0" baseline="0" noProof="0" dirty="0">
                <a:ln>
                  <a:noFill/>
                </a:ln>
                <a:solidFill>
                  <a:srgbClr val="E51937"/>
                </a:solidFill>
                <a:effectLst/>
                <a:uLnTx/>
                <a:uFillTx/>
                <a:latin typeface="Constantia" panose="02030602050306030303" pitchFamily="18" charset="0"/>
                <a:ea typeface="腾讯体 W3" panose="020C04030202040F0204" pitchFamily="34" charset="-122"/>
                <a:cs typeface="Times" panose="02020603050405020304" pitchFamily="18" charset="0"/>
              </a:rPr>
              <a:t>y</a:t>
            </a:r>
            <a:r>
              <a:rPr lang="zh-CN" altLang="en-US" sz="2000" b="1" dirty="0">
                <a:solidFill>
                  <a:srgbClr val="E51937"/>
                </a:solidFill>
                <a:latin typeface="Constantia" panose="02030602050306030303" pitchFamily="18" charset="0"/>
                <a:ea typeface="腾讯体 W3" panose="020C04030202040F0204" pitchFamily="34" charset="-122"/>
                <a:cs typeface="Times" panose="02020603050405020304" pitchFamily="18" charset="0"/>
              </a:rPr>
              <a:t>值，从而实现训练的快速性</a:t>
            </a:r>
            <a:endParaRPr kumimoji="0" lang="en-US" altLang="zh-CN" sz="2000" b="1" i="0" u="none" strike="noStrike" kern="1200" cap="none" spc="0" normalizeH="0" baseline="0" noProof="0" dirty="0">
              <a:ln>
                <a:noFill/>
              </a:ln>
              <a:solidFill>
                <a:srgbClr val="E51937"/>
              </a:solidFill>
              <a:effectLst/>
              <a:uLnTx/>
              <a:uFillTx/>
              <a:latin typeface="Constantia" panose="02030602050306030303" pitchFamily="18" charset="0"/>
              <a:ea typeface="腾讯体 W3" panose="020C04030202040F0204" pitchFamily="34" charset="-122"/>
              <a:cs typeface="Times" panose="02020603050405020304" pitchFamily="18" charset="0"/>
            </a:endParaRPr>
          </a:p>
        </p:txBody>
      </p:sp>
    </p:spTree>
    <p:extLst>
      <p:ext uri="{BB962C8B-B14F-4D97-AF65-F5344CB8AC3E}">
        <p14:creationId xmlns:p14="http://schemas.microsoft.com/office/powerpoint/2010/main" val="3755766963"/>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a:extLst>
              <a:ext uri="{FF2B5EF4-FFF2-40B4-BE49-F238E27FC236}">
                <a16:creationId xmlns:a16="http://schemas.microsoft.com/office/drawing/2014/main" id="{B8CED823-FFFD-4AA2-9092-D8FBE51CAEB8}"/>
              </a:ext>
            </a:extLst>
          </p:cNvPr>
          <p:cNvSpPr/>
          <p:nvPr/>
        </p:nvSpPr>
        <p:spPr>
          <a:xfrm>
            <a:off x="0" y="6522720"/>
            <a:ext cx="4267200" cy="335280"/>
          </a:xfrm>
          <a:prstGeom prst="rect">
            <a:avLst/>
          </a:prstGeom>
          <a:solidFill>
            <a:srgbClr val="4747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a:extLst>
              <a:ext uri="{FF2B5EF4-FFF2-40B4-BE49-F238E27FC236}">
                <a16:creationId xmlns:a16="http://schemas.microsoft.com/office/drawing/2014/main" id="{AE30AF1C-CA8E-427B-9DBA-C8AB565AFF38}"/>
              </a:ext>
            </a:extLst>
          </p:cNvPr>
          <p:cNvSpPr/>
          <p:nvPr/>
        </p:nvSpPr>
        <p:spPr>
          <a:xfrm>
            <a:off x="4267200" y="6522720"/>
            <a:ext cx="4267200" cy="335280"/>
          </a:xfrm>
          <a:prstGeom prst="rect">
            <a:avLst/>
          </a:prstGeom>
          <a:solidFill>
            <a:srgbClr val="8484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a:extLst>
              <a:ext uri="{FF2B5EF4-FFF2-40B4-BE49-F238E27FC236}">
                <a16:creationId xmlns:a16="http://schemas.microsoft.com/office/drawing/2014/main" id="{287E9C25-FEFC-4DB2-BBD6-EAB98C4DEA1E}"/>
              </a:ext>
            </a:extLst>
          </p:cNvPr>
          <p:cNvSpPr/>
          <p:nvPr/>
        </p:nvSpPr>
        <p:spPr>
          <a:xfrm>
            <a:off x="8534400" y="6522720"/>
            <a:ext cx="3657600" cy="335280"/>
          </a:xfrm>
          <a:prstGeom prst="rect">
            <a:avLst/>
          </a:prstGeom>
          <a:solidFill>
            <a:srgbClr val="ADADE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600" dirty="0">
              <a:solidFill>
                <a:schemeClr val="bg1"/>
              </a:solidFill>
              <a:latin typeface="Constantia" panose="02030602050306030303" pitchFamily="18" charset="0"/>
            </a:endParaRPr>
          </a:p>
        </p:txBody>
      </p:sp>
      <p:sp>
        <p:nvSpPr>
          <p:cNvPr id="24" name="日期占位符 7">
            <a:extLst>
              <a:ext uri="{FF2B5EF4-FFF2-40B4-BE49-F238E27FC236}">
                <a16:creationId xmlns:a16="http://schemas.microsoft.com/office/drawing/2014/main" id="{A472F3E3-BF27-4214-96FF-F1674F8CACD2}"/>
              </a:ext>
            </a:extLst>
          </p:cNvPr>
          <p:cNvSpPr>
            <a:spLocks noGrp="1"/>
          </p:cNvSpPr>
          <p:nvPr>
            <p:ph type="dt" sz="half" idx="10"/>
          </p:nvPr>
        </p:nvSpPr>
        <p:spPr>
          <a:xfrm>
            <a:off x="1209907" y="6494974"/>
            <a:ext cx="1847385" cy="365125"/>
          </a:xfrm>
        </p:spPr>
        <p:txBody>
          <a:bodyPr/>
          <a:lstStyle/>
          <a:p>
            <a:r>
              <a:rPr lang="en-US" altLang="zh-CN" sz="1400" b="1" dirty="0">
                <a:solidFill>
                  <a:schemeClr val="bg1"/>
                </a:solidFill>
                <a:latin typeface="Constantia" panose="02030602050306030303" pitchFamily="18" charset="0"/>
                <a:cs typeface="Times" panose="02020603050405020304" pitchFamily="18" charset="0"/>
              </a:rPr>
              <a:t>April 24, 2024</a:t>
            </a:r>
            <a:endParaRPr lang="zh-CN" altLang="en-US" sz="1400" b="1" dirty="0">
              <a:solidFill>
                <a:schemeClr val="bg1"/>
              </a:solidFill>
              <a:latin typeface="Constantia" panose="02030602050306030303" pitchFamily="18" charset="0"/>
              <a:cs typeface="Times" panose="02020603050405020304" pitchFamily="18" charset="0"/>
            </a:endParaRPr>
          </a:p>
        </p:txBody>
      </p:sp>
      <p:sp>
        <p:nvSpPr>
          <p:cNvPr id="25" name="Fußzeilenplatzhalter 4">
            <a:extLst>
              <a:ext uri="{FF2B5EF4-FFF2-40B4-BE49-F238E27FC236}">
                <a16:creationId xmlns:a16="http://schemas.microsoft.com/office/drawing/2014/main" id="{74159A29-4F5F-4065-934C-13F30643D46E}"/>
              </a:ext>
            </a:extLst>
          </p:cNvPr>
          <p:cNvSpPr>
            <a:spLocks noGrp="1"/>
          </p:cNvSpPr>
          <p:nvPr>
            <p:ph type="ftr" sz="quarter" idx="11"/>
          </p:nvPr>
        </p:nvSpPr>
        <p:spPr>
          <a:xfrm>
            <a:off x="4095916" y="6553437"/>
            <a:ext cx="4520431" cy="273844"/>
          </a:xfrm>
        </p:spPr>
        <p:txBody>
          <a:bodyPr/>
          <a:lstStyle/>
          <a:p>
            <a:r>
              <a:rPr lang="en-US" altLang="zh-CN" sz="1400" b="1" dirty="0">
                <a:solidFill>
                  <a:schemeClr val="bg1"/>
                </a:solidFill>
                <a:latin typeface="Constantia" panose="02030602050306030303" pitchFamily="18" charset="0"/>
              </a:rPr>
              <a:t>Zero Zhao | HUST </a:t>
            </a:r>
            <a:endParaRPr lang="zh-CN" altLang="en-US" sz="1400" b="1" dirty="0">
              <a:solidFill>
                <a:schemeClr val="bg1"/>
              </a:solidFill>
              <a:latin typeface="Constantia" panose="02030602050306030303" pitchFamily="18" charset="0"/>
            </a:endParaRPr>
          </a:p>
        </p:txBody>
      </p:sp>
      <p:cxnSp>
        <p:nvCxnSpPr>
          <p:cNvPr id="26" name="直接连接符 25">
            <a:extLst>
              <a:ext uri="{FF2B5EF4-FFF2-40B4-BE49-F238E27FC236}">
                <a16:creationId xmlns:a16="http://schemas.microsoft.com/office/drawing/2014/main" id="{2C0A00E8-DC77-4A26-A219-150776549D88}"/>
              </a:ext>
            </a:extLst>
          </p:cNvPr>
          <p:cNvCxnSpPr/>
          <p:nvPr/>
        </p:nvCxnSpPr>
        <p:spPr>
          <a:xfrm>
            <a:off x="385590" y="859531"/>
            <a:ext cx="11479576" cy="0"/>
          </a:xfrm>
          <a:prstGeom prst="line">
            <a:avLst/>
          </a:prstGeom>
          <a:ln w="38100">
            <a:solidFill>
              <a:srgbClr val="4747BA"/>
            </a:solidFill>
          </a:ln>
        </p:spPr>
        <p:style>
          <a:lnRef idx="1">
            <a:schemeClr val="accent1"/>
          </a:lnRef>
          <a:fillRef idx="0">
            <a:schemeClr val="accent1"/>
          </a:fillRef>
          <a:effectRef idx="0">
            <a:schemeClr val="accent1"/>
          </a:effectRef>
          <a:fontRef idx="minor">
            <a:schemeClr val="tx1"/>
          </a:fontRef>
        </p:style>
      </p:cxnSp>
      <p:sp>
        <p:nvSpPr>
          <p:cNvPr id="19" name="文本框 18">
            <a:extLst>
              <a:ext uri="{FF2B5EF4-FFF2-40B4-BE49-F238E27FC236}">
                <a16:creationId xmlns:a16="http://schemas.microsoft.com/office/drawing/2014/main" id="{3B78C344-5CA5-0040-BEE1-94109FE221CD}"/>
              </a:ext>
            </a:extLst>
          </p:cNvPr>
          <p:cNvSpPr txBox="1"/>
          <p:nvPr/>
        </p:nvSpPr>
        <p:spPr>
          <a:xfrm>
            <a:off x="441124" y="182481"/>
            <a:ext cx="6798981" cy="646331"/>
          </a:xfrm>
          <a:prstGeom prst="rect">
            <a:avLst/>
          </a:prstGeom>
          <a:noFill/>
        </p:spPr>
        <p:txBody>
          <a:bodyPr wrap="square" rtlCol="0">
            <a:spAutoFit/>
          </a:bodyPr>
          <a:lstStyle/>
          <a:p>
            <a:pPr lvl="0">
              <a:lnSpc>
                <a:spcPct val="90000"/>
              </a:lnSpc>
              <a:spcBef>
                <a:spcPts val="1000"/>
              </a:spcBef>
              <a:defRPr/>
            </a:pPr>
            <a:r>
              <a:rPr lang="en-US" altLang="zh-CN" sz="4000" b="1" dirty="0">
                <a:solidFill>
                  <a:srgbClr val="4747BA"/>
                </a:solidFill>
                <a:latin typeface="Constantia" panose="02030602050306030303" pitchFamily="18" charset="0"/>
                <a:ea typeface="腾讯体 W3" panose="020C04030202040F0204" pitchFamily="34" charset="-122"/>
                <a:cs typeface="Times" panose="02020603050405020304" pitchFamily="18" charset="0"/>
              </a:rPr>
              <a:t>Mamba </a:t>
            </a:r>
            <a:endParaRPr lang="zh-CN" altLang="en-US" sz="4000" b="1" dirty="0">
              <a:solidFill>
                <a:srgbClr val="4747BA"/>
              </a:solidFill>
              <a:latin typeface="Constantia" panose="02030602050306030303" pitchFamily="18" charset="0"/>
              <a:ea typeface="腾讯体 W3" panose="020C04030202040F0204" pitchFamily="34" charset="-122"/>
              <a:cs typeface="Times" panose="02020603050405020304" pitchFamily="18" charset="0"/>
            </a:endParaRPr>
          </a:p>
        </p:txBody>
      </p:sp>
      <p:pic>
        <p:nvPicPr>
          <p:cNvPr id="23" name="图片 22">
            <a:extLst>
              <a:ext uri="{FF2B5EF4-FFF2-40B4-BE49-F238E27FC236}">
                <a16:creationId xmlns:a16="http://schemas.microsoft.com/office/drawing/2014/main" id="{C59D9062-D538-4E10-A387-AAFC9F1C806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4063" y="218980"/>
            <a:ext cx="730337" cy="556270"/>
          </a:xfrm>
          <a:prstGeom prst="rect">
            <a:avLst/>
          </a:prstGeom>
        </p:spPr>
      </p:pic>
      <p:sp>
        <p:nvSpPr>
          <p:cNvPr id="14" name="灯片编号占位符 8">
            <a:extLst>
              <a:ext uri="{FF2B5EF4-FFF2-40B4-BE49-F238E27FC236}">
                <a16:creationId xmlns:a16="http://schemas.microsoft.com/office/drawing/2014/main" id="{CBDE027A-9753-BE4F-9E92-B646C7AB4689}"/>
              </a:ext>
            </a:extLst>
          </p:cNvPr>
          <p:cNvSpPr>
            <a:spLocks noGrp="1"/>
          </p:cNvSpPr>
          <p:nvPr>
            <p:ph type="sldNum" sz="quarter" idx="12"/>
          </p:nvPr>
        </p:nvSpPr>
        <p:spPr>
          <a:xfrm>
            <a:off x="9847869" y="6405035"/>
            <a:ext cx="809393" cy="545001"/>
          </a:xfrm>
        </p:spPr>
        <p:txBody>
          <a:bodyPr/>
          <a:lstStyle/>
          <a:p>
            <a:pPr algn="ctr"/>
            <a:fld id="{152851E7-9224-42D2-A4FF-119762E40804}" type="slidenum">
              <a:rPr lang="zh-CN" altLang="en-US" sz="1400" b="1" smtClean="0">
                <a:solidFill>
                  <a:schemeClr val="bg1"/>
                </a:solidFill>
                <a:latin typeface="Constantia" panose="02030602050306030303" pitchFamily="18" charset="0"/>
                <a:cs typeface="Times" panose="02020603050405020304" pitchFamily="18" charset="0"/>
              </a:rPr>
              <a:pPr algn="ctr"/>
              <a:t>37</a:t>
            </a:fld>
            <a:endParaRPr lang="zh-CN" altLang="en-US" sz="1400" b="1" dirty="0">
              <a:solidFill>
                <a:schemeClr val="bg1"/>
              </a:solidFill>
              <a:latin typeface="Constantia" panose="02030602050306030303" pitchFamily="18" charset="0"/>
              <a:cs typeface="Times" panose="02020603050405020304" pitchFamily="18" charset="0"/>
            </a:endParaRPr>
          </a:p>
        </p:txBody>
      </p:sp>
      <p:pic>
        <p:nvPicPr>
          <p:cNvPr id="44" name="图片 4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90829" y="204228"/>
            <a:ext cx="3323471" cy="570629"/>
          </a:xfrm>
          <a:prstGeom prst="rect">
            <a:avLst/>
          </a:prstGeom>
        </p:spPr>
      </p:pic>
      <p:pic>
        <p:nvPicPr>
          <p:cNvPr id="3074" name="Picture 2">
            <a:extLst>
              <a:ext uri="{FF2B5EF4-FFF2-40B4-BE49-F238E27FC236}">
                <a16:creationId xmlns:a16="http://schemas.microsoft.com/office/drawing/2014/main" id="{F916D50B-46DB-726A-651B-6C3CA396182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1238250"/>
            <a:ext cx="12192000" cy="4379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7190144"/>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a:extLst>
              <a:ext uri="{FF2B5EF4-FFF2-40B4-BE49-F238E27FC236}">
                <a16:creationId xmlns:a16="http://schemas.microsoft.com/office/drawing/2014/main" id="{B8CED823-FFFD-4AA2-9092-D8FBE51CAEB8}"/>
              </a:ext>
            </a:extLst>
          </p:cNvPr>
          <p:cNvSpPr/>
          <p:nvPr/>
        </p:nvSpPr>
        <p:spPr>
          <a:xfrm>
            <a:off x="0" y="6522720"/>
            <a:ext cx="4267200" cy="335280"/>
          </a:xfrm>
          <a:prstGeom prst="rect">
            <a:avLst/>
          </a:prstGeom>
          <a:solidFill>
            <a:srgbClr val="4747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a:extLst>
              <a:ext uri="{FF2B5EF4-FFF2-40B4-BE49-F238E27FC236}">
                <a16:creationId xmlns:a16="http://schemas.microsoft.com/office/drawing/2014/main" id="{AE30AF1C-CA8E-427B-9DBA-C8AB565AFF38}"/>
              </a:ext>
            </a:extLst>
          </p:cNvPr>
          <p:cNvSpPr/>
          <p:nvPr/>
        </p:nvSpPr>
        <p:spPr>
          <a:xfrm>
            <a:off x="4267200" y="6522720"/>
            <a:ext cx="4267200" cy="335280"/>
          </a:xfrm>
          <a:prstGeom prst="rect">
            <a:avLst/>
          </a:prstGeom>
          <a:solidFill>
            <a:srgbClr val="8484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a:extLst>
              <a:ext uri="{FF2B5EF4-FFF2-40B4-BE49-F238E27FC236}">
                <a16:creationId xmlns:a16="http://schemas.microsoft.com/office/drawing/2014/main" id="{287E9C25-FEFC-4DB2-BBD6-EAB98C4DEA1E}"/>
              </a:ext>
            </a:extLst>
          </p:cNvPr>
          <p:cNvSpPr/>
          <p:nvPr/>
        </p:nvSpPr>
        <p:spPr>
          <a:xfrm>
            <a:off x="8534400" y="6522720"/>
            <a:ext cx="3657600" cy="335280"/>
          </a:xfrm>
          <a:prstGeom prst="rect">
            <a:avLst/>
          </a:prstGeom>
          <a:solidFill>
            <a:srgbClr val="ADADE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600" dirty="0">
              <a:solidFill>
                <a:schemeClr val="bg1"/>
              </a:solidFill>
              <a:latin typeface="Constantia" panose="02030602050306030303" pitchFamily="18" charset="0"/>
            </a:endParaRPr>
          </a:p>
        </p:txBody>
      </p:sp>
      <p:sp>
        <p:nvSpPr>
          <p:cNvPr id="24" name="日期占位符 7">
            <a:extLst>
              <a:ext uri="{FF2B5EF4-FFF2-40B4-BE49-F238E27FC236}">
                <a16:creationId xmlns:a16="http://schemas.microsoft.com/office/drawing/2014/main" id="{A472F3E3-BF27-4214-96FF-F1674F8CACD2}"/>
              </a:ext>
            </a:extLst>
          </p:cNvPr>
          <p:cNvSpPr>
            <a:spLocks noGrp="1"/>
          </p:cNvSpPr>
          <p:nvPr>
            <p:ph type="dt" sz="half" idx="10"/>
          </p:nvPr>
        </p:nvSpPr>
        <p:spPr>
          <a:xfrm>
            <a:off x="1209907" y="6494974"/>
            <a:ext cx="1847385" cy="365125"/>
          </a:xfrm>
        </p:spPr>
        <p:txBody>
          <a:bodyPr/>
          <a:lstStyle/>
          <a:p>
            <a:r>
              <a:rPr lang="en-US" altLang="zh-CN" sz="1400" b="1" dirty="0">
                <a:solidFill>
                  <a:schemeClr val="bg1"/>
                </a:solidFill>
                <a:latin typeface="Constantia" panose="02030602050306030303" pitchFamily="18" charset="0"/>
                <a:cs typeface="Times" panose="02020603050405020304" pitchFamily="18" charset="0"/>
              </a:rPr>
              <a:t>April 24, 2024</a:t>
            </a:r>
            <a:endParaRPr lang="zh-CN" altLang="en-US" sz="1400" b="1" dirty="0">
              <a:solidFill>
                <a:schemeClr val="bg1"/>
              </a:solidFill>
              <a:latin typeface="Constantia" panose="02030602050306030303" pitchFamily="18" charset="0"/>
              <a:cs typeface="Times" panose="02020603050405020304" pitchFamily="18" charset="0"/>
            </a:endParaRPr>
          </a:p>
        </p:txBody>
      </p:sp>
      <p:sp>
        <p:nvSpPr>
          <p:cNvPr id="25" name="Fußzeilenplatzhalter 4">
            <a:extLst>
              <a:ext uri="{FF2B5EF4-FFF2-40B4-BE49-F238E27FC236}">
                <a16:creationId xmlns:a16="http://schemas.microsoft.com/office/drawing/2014/main" id="{74159A29-4F5F-4065-934C-13F30643D46E}"/>
              </a:ext>
            </a:extLst>
          </p:cNvPr>
          <p:cNvSpPr>
            <a:spLocks noGrp="1"/>
          </p:cNvSpPr>
          <p:nvPr>
            <p:ph type="ftr" sz="quarter" idx="11"/>
          </p:nvPr>
        </p:nvSpPr>
        <p:spPr>
          <a:xfrm>
            <a:off x="4095916" y="6553437"/>
            <a:ext cx="4520431" cy="273844"/>
          </a:xfrm>
        </p:spPr>
        <p:txBody>
          <a:bodyPr/>
          <a:lstStyle/>
          <a:p>
            <a:r>
              <a:rPr lang="en-US" altLang="zh-CN" sz="1400" b="1" dirty="0">
                <a:solidFill>
                  <a:schemeClr val="bg1"/>
                </a:solidFill>
                <a:latin typeface="Constantia" panose="02030602050306030303" pitchFamily="18" charset="0"/>
              </a:rPr>
              <a:t>Zero Zhao | HUST </a:t>
            </a:r>
            <a:endParaRPr lang="zh-CN" altLang="en-US" sz="1400" b="1" dirty="0">
              <a:solidFill>
                <a:schemeClr val="bg1"/>
              </a:solidFill>
              <a:latin typeface="Constantia" panose="02030602050306030303" pitchFamily="18" charset="0"/>
            </a:endParaRPr>
          </a:p>
        </p:txBody>
      </p:sp>
      <p:cxnSp>
        <p:nvCxnSpPr>
          <p:cNvPr id="26" name="直接连接符 25">
            <a:extLst>
              <a:ext uri="{FF2B5EF4-FFF2-40B4-BE49-F238E27FC236}">
                <a16:creationId xmlns:a16="http://schemas.microsoft.com/office/drawing/2014/main" id="{2C0A00E8-DC77-4A26-A219-150776549D88}"/>
              </a:ext>
            </a:extLst>
          </p:cNvPr>
          <p:cNvCxnSpPr/>
          <p:nvPr/>
        </p:nvCxnSpPr>
        <p:spPr>
          <a:xfrm>
            <a:off x="385590" y="859531"/>
            <a:ext cx="11479576" cy="0"/>
          </a:xfrm>
          <a:prstGeom prst="line">
            <a:avLst/>
          </a:prstGeom>
          <a:ln w="38100">
            <a:solidFill>
              <a:srgbClr val="4747BA"/>
            </a:solidFill>
          </a:ln>
        </p:spPr>
        <p:style>
          <a:lnRef idx="1">
            <a:schemeClr val="accent1"/>
          </a:lnRef>
          <a:fillRef idx="0">
            <a:schemeClr val="accent1"/>
          </a:fillRef>
          <a:effectRef idx="0">
            <a:schemeClr val="accent1"/>
          </a:effectRef>
          <a:fontRef idx="minor">
            <a:schemeClr val="tx1"/>
          </a:fontRef>
        </p:style>
      </p:cxnSp>
      <p:sp>
        <p:nvSpPr>
          <p:cNvPr id="19" name="文本框 18">
            <a:extLst>
              <a:ext uri="{FF2B5EF4-FFF2-40B4-BE49-F238E27FC236}">
                <a16:creationId xmlns:a16="http://schemas.microsoft.com/office/drawing/2014/main" id="{3B78C344-5CA5-0040-BEE1-94109FE221CD}"/>
              </a:ext>
            </a:extLst>
          </p:cNvPr>
          <p:cNvSpPr txBox="1"/>
          <p:nvPr/>
        </p:nvSpPr>
        <p:spPr>
          <a:xfrm>
            <a:off x="441124" y="182481"/>
            <a:ext cx="6798981" cy="646331"/>
          </a:xfrm>
          <a:prstGeom prst="rect">
            <a:avLst/>
          </a:prstGeom>
          <a:noFill/>
        </p:spPr>
        <p:txBody>
          <a:bodyPr wrap="square" rtlCol="0">
            <a:spAutoFit/>
          </a:bodyPr>
          <a:lstStyle/>
          <a:p>
            <a:pPr lvl="0">
              <a:lnSpc>
                <a:spcPct val="90000"/>
              </a:lnSpc>
              <a:spcBef>
                <a:spcPts val="1000"/>
              </a:spcBef>
              <a:defRPr/>
            </a:pPr>
            <a:r>
              <a:rPr lang="en-US" altLang="zh-CN" sz="4000" b="1" dirty="0">
                <a:solidFill>
                  <a:srgbClr val="4747BA"/>
                </a:solidFill>
                <a:latin typeface="Constantia" panose="02030602050306030303" pitchFamily="18" charset="0"/>
                <a:ea typeface="腾讯体 W3" panose="020C04030202040F0204" pitchFamily="34" charset="-122"/>
                <a:cs typeface="Times" panose="02020603050405020304" pitchFamily="18" charset="0"/>
              </a:rPr>
              <a:t>Mamba </a:t>
            </a:r>
            <a:endParaRPr lang="zh-CN" altLang="en-US" sz="4000" b="1" dirty="0">
              <a:solidFill>
                <a:srgbClr val="4747BA"/>
              </a:solidFill>
              <a:latin typeface="Constantia" panose="02030602050306030303" pitchFamily="18" charset="0"/>
              <a:ea typeface="腾讯体 W3" panose="020C04030202040F0204" pitchFamily="34" charset="-122"/>
              <a:cs typeface="Times" panose="02020603050405020304" pitchFamily="18" charset="0"/>
            </a:endParaRPr>
          </a:p>
        </p:txBody>
      </p:sp>
      <p:pic>
        <p:nvPicPr>
          <p:cNvPr id="23" name="图片 22">
            <a:extLst>
              <a:ext uri="{FF2B5EF4-FFF2-40B4-BE49-F238E27FC236}">
                <a16:creationId xmlns:a16="http://schemas.microsoft.com/office/drawing/2014/main" id="{C59D9062-D538-4E10-A387-AAFC9F1C806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4063" y="218980"/>
            <a:ext cx="730337" cy="556270"/>
          </a:xfrm>
          <a:prstGeom prst="rect">
            <a:avLst/>
          </a:prstGeom>
        </p:spPr>
      </p:pic>
      <p:sp>
        <p:nvSpPr>
          <p:cNvPr id="14" name="灯片编号占位符 8">
            <a:extLst>
              <a:ext uri="{FF2B5EF4-FFF2-40B4-BE49-F238E27FC236}">
                <a16:creationId xmlns:a16="http://schemas.microsoft.com/office/drawing/2014/main" id="{CBDE027A-9753-BE4F-9E92-B646C7AB4689}"/>
              </a:ext>
            </a:extLst>
          </p:cNvPr>
          <p:cNvSpPr>
            <a:spLocks noGrp="1"/>
          </p:cNvSpPr>
          <p:nvPr>
            <p:ph type="sldNum" sz="quarter" idx="12"/>
          </p:nvPr>
        </p:nvSpPr>
        <p:spPr>
          <a:xfrm>
            <a:off x="9847869" y="6405035"/>
            <a:ext cx="809393" cy="545001"/>
          </a:xfrm>
        </p:spPr>
        <p:txBody>
          <a:bodyPr/>
          <a:lstStyle/>
          <a:p>
            <a:pPr algn="ctr"/>
            <a:fld id="{152851E7-9224-42D2-A4FF-119762E40804}" type="slidenum">
              <a:rPr lang="zh-CN" altLang="en-US" sz="1400" b="1" smtClean="0">
                <a:solidFill>
                  <a:schemeClr val="bg1"/>
                </a:solidFill>
                <a:latin typeface="Constantia" panose="02030602050306030303" pitchFamily="18" charset="0"/>
                <a:cs typeface="Times" panose="02020603050405020304" pitchFamily="18" charset="0"/>
              </a:rPr>
              <a:pPr algn="ctr"/>
              <a:t>38</a:t>
            </a:fld>
            <a:endParaRPr lang="zh-CN" altLang="en-US" sz="1400" b="1" dirty="0">
              <a:solidFill>
                <a:schemeClr val="bg1"/>
              </a:solidFill>
              <a:latin typeface="Constantia" panose="02030602050306030303" pitchFamily="18" charset="0"/>
              <a:cs typeface="Times" panose="02020603050405020304" pitchFamily="18" charset="0"/>
            </a:endParaRPr>
          </a:p>
        </p:txBody>
      </p:sp>
      <p:pic>
        <p:nvPicPr>
          <p:cNvPr id="44" name="图片 4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90829" y="204228"/>
            <a:ext cx="3323471" cy="570629"/>
          </a:xfrm>
          <a:prstGeom prst="rect">
            <a:avLst/>
          </a:prstGeom>
        </p:spPr>
      </p:pic>
      <p:sp>
        <p:nvSpPr>
          <p:cNvPr id="2" name="文本框 1">
            <a:extLst>
              <a:ext uri="{FF2B5EF4-FFF2-40B4-BE49-F238E27FC236}">
                <a16:creationId xmlns:a16="http://schemas.microsoft.com/office/drawing/2014/main" id="{4CB31F52-D5B4-6A32-BF3F-FE17F16CBAAB}"/>
              </a:ext>
            </a:extLst>
          </p:cNvPr>
          <p:cNvSpPr txBox="1"/>
          <p:nvPr/>
        </p:nvSpPr>
        <p:spPr>
          <a:xfrm>
            <a:off x="793416" y="1232429"/>
            <a:ext cx="10522284" cy="535531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1" i="0" u="none" strike="noStrike" kern="1200" cap="none" spc="0" normalizeH="0" baseline="0" noProof="0" dirty="0">
                <a:ln>
                  <a:noFill/>
                </a:ln>
                <a:solidFill>
                  <a:srgbClr val="4747BA"/>
                </a:solidFill>
                <a:effectLst/>
                <a:uLnTx/>
                <a:uFillTx/>
                <a:latin typeface="Constantia" panose="02030602050306030303" pitchFamily="18" charset="0"/>
                <a:ea typeface="腾讯体 W3" panose="020C04030202040F0204" pitchFamily="34" charset="-122"/>
                <a:cs typeface="Times" panose="02020603050405020304" pitchFamily="18" charset="0"/>
              </a:rPr>
              <a:t>SSM</a:t>
            </a:r>
            <a:r>
              <a:rPr kumimoji="0" lang="zh-CN" altLang="en-US" sz="3200" b="1" i="0" u="none" strike="noStrike" kern="1200" cap="none" spc="0" normalizeH="0" baseline="0" noProof="0" dirty="0">
                <a:ln>
                  <a:noFill/>
                </a:ln>
                <a:solidFill>
                  <a:srgbClr val="4747BA"/>
                </a:solidFill>
                <a:effectLst/>
                <a:uLnTx/>
                <a:uFillTx/>
                <a:latin typeface="Constantia" panose="02030602050306030303" pitchFamily="18" charset="0"/>
                <a:ea typeface="腾讯体 W3" panose="020C04030202040F0204" pitchFamily="34" charset="-122"/>
                <a:cs typeface="Times" panose="02020603050405020304" pitchFamily="18" charset="0"/>
              </a:rPr>
              <a:t>模型（</a:t>
            </a:r>
            <a:r>
              <a:rPr kumimoji="0" lang="en-US" altLang="zh-CN" sz="3200" b="1" i="0" u="none" strike="noStrike" kern="1200" cap="none" spc="0" normalizeH="0" baseline="0" noProof="0" dirty="0">
                <a:ln>
                  <a:noFill/>
                </a:ln>
                <a:solidFill>
                  <a:srgbClr val="4747BA"/>
                </a:solidFill>
                <a:effectLst/>
                <a:uLnTx/>
                <a:uFillTx/>
                <a:latin typeface="Constantia" panose="02030602050306030303" pitchFamily="18" charset="0"/>
                <a:ea typeface="腾讯体 W3" panose="020C04030202040F0204" pitchFamily="34" charset="-122"/>
                <a:cs typeface="Times" panose="02020603050405020304" pitchFamily="18" charset="0"/>
              </a:rPr>
              <a:t>S4</a:t>
            </a:r>
            <a:r>
              <a:rPr kumimoji="0" lang="zh-CN" altLang="en-US" sz="3200" b="1" i="0" u="none" strike="noStrike" kern="1200" cap="none" spc="0" normalizeH="0" baseline="0" noProof="0" dirty="0">
                <a:ln>
                  <a:noFill/>
                </a:ln>
                <a:solidFill>
                  <a:srgbClr val="4747BA"/>
                </a:solidFill>
                <a:effectLst/>
                <a:uLnTx/>
                <a:uFillTx/>
                <a:latin typeface="Constantia" panose="02030602050306030303" pitchFamily="18" charset="0"/>
                <a:ea typeface="腾讯体 W3" panose="020C04030202040F0204" pitchFamily="34" charset="-122"/>
                <a:cs typeface="Times" panose="02020603050405020304" pitchFamily="18" charset="0"/>
              </a:rPr>
              <a:t>）的问题</a:t>
            </a:r>
            <a:endParaRPr kumimoji="0" lang="en-US" altLang="zh-CN" sz="3200" b="1" i="0" u="none" strike="noStrike" kern="1200" cap="none" spc="0" normalizeH="0" baseline="0" noProof="0" dirty="0">
              <a:ln>
                <a:noFill/>
              </a:ln>
              <a:solidFill>
                <a:srgbClr val="4747BA"/>
              </a:solidFill>
              <a:effectLst/>
              <a:uLnTx/>
              <a:uFillTx/>
              <a:latin typeface="Constantia" panose="02030602050306030303" pitchFamily="18" charset="0"/>
              <a:ea typeface="腾讯体 W3" panose="020C04030202040F0204" pitchFamily="34" charset="-122"/>
              <a:cs typeface="Times"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3200" b="1" noProof="0" dirty="0">
              <a:solidFill>
                <a:srgbClr val="4747BA"/>
              </a:solidFill>
              <a:latin typeface="Constantia" panose="02030602050306030303" pitchFamily="18" charset="0"/>
              <a:ea typeface="腾讯体 W3" panose="020C04030202040F0204" pitchFamily="34" charset="-122"/>
              <a:cs typeface="Times" panose="02020603050405020304" pitchFamily="18" charset="0"/>
            </a:endParaRPr>
          </a:p>
          <a:p>
            <a:pPr marL="514350" marR="0" lvl="0" indent="-514350" algn="l" defTabSz="914400" rtl="0" eaLnBrk="1" fontAlgn="auto" latinLnBrk="0" hangingPunct="1">
              <a:lnSpc>
                <a:spcPct val="100000"/>
              </a:lnSpc>
              <a:spcBef>
                <a:spcPts val="0"/>
              </a:spcBef>
              <a:spcAft>
                <a:spcPts val="0"/>
              </a:spcAft>
              <a:buClrTx/>
              <a:buSzTx/>
              <a:buFontTx/>
              <a:buAutoNum type="arabicPeriod"/>
              <a:tabLst/>
              <a:defRPr/>
            </a:pPr>
            <a:r>
              <a:rPr lang="zh-CN" altLang="en-US" sz="2400" b="1" noProof="0" dirty="0">
                <a:latin typeface="Constantia" panose="02030602050306030303" pitchFamily="18" charset="0"/>
                <a:ea typeface="腾讯体 W3" panose="020C04030202040F0204" pitchFamily="34" charset="-122"/>
                <a:cs typeface="Times" panose="02020603050405020304" pitchFamily="18" charset="0"/>
              </a:rPr>
              <a:t>系数矩阵</a:t>
            </a:r>
            <a:r>
              <a:rPr lang="en-US" altLang="zh-CN" sz="2400" b="1" noProof="0" dirty="0">
                <a:latin typeface="Constantia" panose="02030602050306030303" pitchFamily="18" charset="0"/>
                <a:ea typeface="腾讯体 W3" panose="020C04030202040F0204" pitchFamily="34" charset="-122"/>
                <a:cs typeface="Times" panose="02020603050405020304" pitchFamily="18" charset="0"/>
              </a:rPr>
              <a:t>A </a:t>
            </a:r>
            <a:r>
              <a:rPr lang="en-US" altLang="zh-CN" sz="2400" b="1" dirty="0">
                <a:latin typeface="Constantia" panose="02030602050306030303" pitchFamily="18" charset="0"/>
                <a:ea typeface="腾讯体 W3" panose="020C04030202040F0204" pitchFamily="34" charset="-122"/>
                <a:cs typeface="Times" panose="02020603050405020304" pitchFamily="18" charset="0"/>
              </a:rPr>
              <a:t>B C </a:t>
            </a:r>
            <a:r>
              <a:rPr lang="zh-CN" altLang="en-US" sz="2400" b="1" dirty="0">
                <a:latin typeface="Constantia" panose="02030602050306030303" pitchFamily="18" charset="0"/>
                <a:ea typeface="腾讯体 W3" panose="020C04030202040F0204" pitchFamily="34" charset="-122"/>
                <a:cs typeface="Times" panose="02020603050405020304" pitchFamily="18" charset="0"/>
              </a:rPr>
              <a:t>是线性时不变（</a:t>
            </a:r>
            <a:r>
              <a:rPr lang="en-US" altLang="zh-CN" sz="2400" b="1" dirty="0">
                <a:latin typeface="Constantia" panose="02030602050306030303" pitchFamily="18" charset="0"/>
                <a:ea typeface="腾讯体 W3" panose="020C04030202040F0204" pitchFamily="34" charset="-122"/>
                <a:cs typeface="Times" panose="02020603050405020304" pitchFamily="18" charset="0"/>
              </a:rPr>
              <a:t>LTI</a:t>
            </a:r>
            <a:r>
              <a:rPr lang="zh-CN" altLang="en-US" sz="2400" b="1" dirty="0">
                <a:latin typeface="Constantia" panose="02030602050306030303" pitchFamily="18" charset="0"/>
                <a:ea typeface="腾讯体 W3" panose="020C04030202040F0204" pitchFamily="34" charset="-122"/>
                <a:cs typeface="Times" panose="02020603050405020304" pitchFamily="18" charset="0"/>
              </a:rPr>
              <a:t>）的，不随输入变化而变化，这意味着针对每一个</a:t>
            </a:r>
            <a:r>
              <a:rPr lang="en-US" altLang="zh-CN" sz="2400" b="1" dirty="0">
                <a:latin typeface="Constantia" panose="02030602050306030303" pitchFamily="18" charset="0"/>
                <a:ea typeface="腾讯体 W3" panose="020C04030202040F0204" pitchFamily="34" charset="-122"/>
                <a:cs typeface="Times" panose="02020603050405020304" pitchFamily="18" charset="0"/>
              </a:rPr>
              <a:t>token</a:t>
            </a:r>
            <a:r>
              <a:rPr lang="zh-CN" altLang="en-US" sz="2400" b="1" dirty="0">
                <a:latin typeface="Constantia" panose="02030602050306030303" pitchFamily="18" charset="0"/>
                <a:ea typeface="腾讯体 W3" panose="020C04030202040F0204" pitchFamily="34" charset="-122"/>
                <a:cs typeface="Times" panose="02020603050405020304" pitchFamily="18" charset="0"/>
              </a:rPr>
              <a:t>，矩阵</a:t>
            </a:r>
            <a:r>
              <a:rPr lang="en-US" altLang="zh-CN" sz="2400" b="1" dirty="0">
                <a:latin typeface="Constantia" panose="02030602050306030303" pitchFamily="18" charset="0"/>
                <a:ea typeface="腾讯体 W3" panose="020C04030202040F0204" pitchFamily="34" charset="-122"/>
                <a:cs typeface="Times" panose="02020603050405020304" pitchFamily="18" charset="0"/>
              </a:rPr>
              <a:t>A B C</a:t>
            </a:r>
            <a:r>
              <a:rPr lang="zh-CN" altLang="en-US" sz="2400" b="1" dirty="0">
                <a:latin typeface="Constantia" panose="02030602050306030303" pitchFamily="18" charset="0"/>
                <a:ea typeface="腾讯体 W3" panose="020C04030202040F0204" pitchFamily="34" charset="-122"/>
                <a:cs typeface="Times" panose="02020603050405020304" pitchFamily="18" charset="0"/>
              </a:rPr>
              <a:t>都是相同的，无法做到针对性推理</a:t>
            </a:r>
            <a:endParaRPr lang="en-US" altLang="zh-CN" sz="2400" b="1" dirty="0">
              <a:latin typeface="Constantia" panose="02030602050306030303" pitchFamily="18" charset="0"/>
              <a:ea typeface="腾讯体 W3" panose="020C04030202040F0204" pitchFamily="34" charset="-122"/>
              <a:cs typeface="Times" panose="02020603050405020304" pitchFamily="18" charset="0"/>
            </a:endParaRP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endParaRPr kumimoji="0" lang="en-US" altLang="zh-CN" sz="1400" b="1" i="0" u="none" strike="noStrike" kern="1200" cap="none" spc="0" normalizeH="0" baseline="0" noProof="0" dirty="0">
              <a:ln>
                <a:noFill/>
              </a:ln>
              <a:effectLst/>
              <a:uLnTx/>
              <a:uFillTx/>
              <a:latin typeface="Constantia" panose="02030602050306030303" pitchFamily="18" charset="0"/>
              <a:ea typeface="腾讯体 W3" panose="020C04030202040F0204" pitchFamily="34" charset="-122"/>
              <a:cs typeface="Times" panose="02020603050405020304" pitchFamily="18" charset="0"/>
            </a:endParaRP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zh-CN" altLang="en-US" sz="2400" b="1" dirty="0">
                <a:latin typeface="Constantia" panose="02030602050306030303" pitchFamily="18" charset="0"/>
                <a:ea typeface="腾讯体 W3" panose="020C04030202040F0204" pitchFamily="34" charset="-122"/>
                <a:cs typeface="Times" panose="02020603050405020304" pitchFamily="18" charset="0"/>
              </a:rPr>
              <a:t>  缺乏选择性，无法根据各个</a:t>
            </a:r>
            <a:r>
              <a:rPr lang="en-US" altLang="zh-CN" sz="2400" b="1" dirty="0">
                <a:latin typeface="Constantia" panose="02030602050306030303" pitchFamily="18" charset="0"/>
                <a:ea typeface="腾讯体 W3" panose="020C04030202040F0204" pitchFamily="34" charset="-122"/>
                <a:cs typeface="Times" panose="02020603050405020304" pitchFamily="18" charset="0"/>
              </a:rPr>
              <a:t>token</a:t>
            </a:r>
            <a:r>
              <a:rPr lang="zh-CN" altLang="en-US" sz="2400" b="1" dirty="0">
                <a:latin typeface="Constantia" panose="02030602050306030303" pitchFamily="18" charset="0"/>
                <a:ea typeface="腾讯体 W3" panose="020C04030202040F0204" pitchFamily="34" charset="-122"/>
                <a:cs typeface="Times" panose="02020603050405020304" pitchFamily="18" charset="0"/>
              </a:rPr>
              <a:t>重要性的不同而选择性聚焦</a:t>
            </a:r>
            <a:endParaRPr lang="en-US" altLang="zh-CN" sz="2400" b="1" dirty="0">
              <a:latin typeface="Constantia" panose="02030602050306030303" pitchFamily="18" charset="0"/>
              <a:ea typeface="腾讯体 W3" panose="020C04030202040F0204" pitchFamily="34" charset="-122"/>
              <a:cs typeface="Times" panose="02020603050405020304" pitchFamily="18" charset="0"/>
            </a:endParaRP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endParaRPr kumimoji="0" lang="en-US" altLang="zh-CN" sz="2400" b="1" i="0" u="none" strike="noStrike" kern="1200" cap="none" spc="0" normalizeH="0" baseline="0" noProof="0" dirty="0">
              <a:ln>
                <a:noFill/>
              </a:ln>
              <a:effectLst/>
              <a:uLnTx/>
              <a:uFillTx/>
              <a:latin typeface="Constantia" panose="02030602050306030303" pitchFamily="18" charset="0"/>
              <a:ea typeface="腾讯体 W3" panose="020C04030202040F0204" pitchFamily="34" charset="-122"/>
              <a:cs typeface="Times" panose="02020603050405020304" pitchFamily="18" charset="0"/>
            </a:endParaRPr>
          </a:p>
          <a:p>
            <a:pPr marR="0" lvl="0" algn="l" defTabSz="914400" rtl="0" eaLnBrk="1" fontAlgn="auto" latinLnBrk="0" hangingPunct="1">
              <a:lnSpc>
                <a:spcPct val="100000"/>
              </a:lnSpc>
              <a:spcBef>
                <a:spcPts val="0"/>
              </a:spcBef>
              <a:spcAft>
                <a:spcPts val="0"/>
              </a:spcAft>
              <a:buClrTx/>
              <a:buSzTx/>
              <a:tabLst/>
              <a:defRPr/>
            </a:pPr>
            <a:r>
              <a:rPr lang="zh-CN" altLang="en-US" sz="2400" b="1" dirty="0">
                <a:latin typeface="Constantia" panose="02030602050306030303" pitchFamily="18" charset="0"/>
                <a:ea typeface="腾讯体 W3" panose="020C04030202040F0204" pitchFamily="34" charset="-122"/>
                <a:cs typeface="Times" panose="02020603050405020304" pitchFamily="18" charset="0"/>
              </a:rPr>
              <a:t>这两个问题时常是不兼容的，如果想要实现有选择性，就要用</a:t>
            </a:r>
            <a:r>
              <a:rPr lang="en-US" altLang="zh-CN" sz="2400" b="1" dirty="0">
                <a:latin typeface="Constantia" panose="02030602050306030303" pitchFamily="18" charset="0"/>
                <a:ea typeface="腾讯体 W3" panose="020C04030202040F0204" pitchFamily="34" charset="-122"/>
                <a:cs typeface="Times" panose="02020603050405020304" pitchFamily="18" charset="0"/>
              </a:rPr>
              <a:t>RNN</a:t>
            </a:r>
            <a:r>
              <a:rPr lang="zh-CN" altLang="en-US" sz="2400" b="1" dirty="0">
                <a:latin typeface="Constantia" panose="02030602050306030303" pitchFamily="18" charset="0"/>
                <a:ea typeface="腾讯体 W3" panose="020C04030202040F0204" pitchFamily="34" charset="-122"/>
                <a:cs typeface="Times" panose="02020603050405020304" pitchFamily="18" charset="0"/>
              </a:rPr>
              <a:t>模式进行训练；然而</a:t>
            </a:r>
            <a:r>
              <a:rPr lang="en-US" altLang="zh-CN" sz="2400" b="1" dirty="0">
                <a:latin typeface="Constantia" panose="02030602050306030303" pitchFamily="18" charset="0"/>
                <a:ea typeface="腾讯体 W3" panose="020C04030202040F0204" pitchFamily="34" charset="-122"/>
                <a:cs typeface="Times" panose="02020603050405020304" pitchFamily="18" charset="0"/>
              </a:rPr>
              <a:t>RNN</a:t>
            </a:r>
            <a:r>
              <a:rPr lang="zh-CN" altLang="en-US" sz="2400" b="1" dirty="0">
                <a:latin typeface="Constantia" panose="02030602050306030303" pitchFamily="18" charset="0"/>
                <a:ea typeface="腾讯体 W3" panose="020C04030202040F0204" pitchFamily="34" charset="-122"/>
                <a:cs typeface="Times" panose="02020603050405020304" pitchFamily="18" charset="0"/>
              </a:rPr>
              <a:t>训练速度又非常慢，使用</a:t>
            </a:r>
            <a:r>
              <a:rPr lang="en-US" altLang="zh-CN" sz="2400" b="1" dirty="0">
                <a:latin typeface="Constantia" panose="02030602050306030303" pitchFamily="18" charset="0"/>
                <a:ea typeface="腾讯体 W3" panose="020C04030202040F0204" pitchFamily="34" charset="-122"/>
                <a:cs typeface="Times" panose="02020603050405020304" pitchFamily="18" charset="0"/>
              </a:rPr>
              <a:t>CNN</a:t>
            </a:r>
            <a:r>
              <a:rPr lang="zh-CN" altLang="en-US" sz="2400" b="1" dirty="0">
                <a:latin typeface="Constantia" panose="02030602050306030303" pitchFamily="18" charset="0"/>
                <a:ea typeface="腾讯体 W3" panose="020C04030202040F0204" pitchFamily="34" charset="-122"/>
                <a:cs typeface="Times" panose="02020603050405020304" pitchFamily="18" charset="0"/>
              </a:rPr>
              <a:t>快速训练又必须对</a:t>
            </a:r>
            <a:r>
              <a:rPr lang="en-US" altLang="zh-CN" sz="2400" b="1" dirty="0">
                <a:latin typeface="Constantia" panose="02030602050306030303" pitchFamily="18" charset="0"/>
                <a:ea typeface="腾讯体 W3" panose="020C04030202040F0204" pitchFamily="34" charset="-122"/>
                <a:cs typeface="Times" panose="02020603050405020304" pitchFamily="18" charset="0"/>
              </a:rPr>
              <a:t>A B C </a:t>
            </a:r>
            <a:r>
              <a:rPr lang="zh-CN" altLang="en-US" sz="2400" b="1" dirty="0">
                <a:latin typeface="Constantia" panose="02030602050306030303" pitchFamily="18" charset="0"/>
                <a:ea typeface="腾讯体 W3" panose="020C04030202040F0204" pitchFamily="34" charset="-122"/>
                <a:cs typeface="Times" panose="02020603050405020304" pitchFamily="18" charset="0"/>
              </a:rPr>
              <a:t>矩阵计算卷积核加入训练，无法聚焦</a:t>
            </a:r>
            <a:endParaRPr lang="en-US" altLang="zh-CN" sz="2400" b="1" dirty="0">
              <a:latin typeface="Constantia" panose="02030602050306030303" pitchFamily="18" charset="0"/>
              <a:ea typeface="腾讯体 W3" panose="020C04030202040F0204" pitchFamily="34" charset="-122"/>
              <a:cs typeface="Times" panose="02020603050405020304" pitchFamily="18" charset="0"/>
            </a:endParaRPr>
          </a:p>
          <a:p>
            <a:pPr marR="0" lvl="0" algn="l" defTabSz="914400" rtl="0" eaLnBrk="1" fontAlgn="auto" latinLnBrk="0" hangingPunct="1">
              <a:lnSpc>
                <a:spcPct val="100000"/>
              </a:lnSpc>
              <a:spcBef>
                <a:spcPts val="0"/>
              </a:spcBef>
              <a:spcAft>
                <a:spcPts val="0"/>
              </a:spcAft>
              <a:buClrTx/>
              <a:buSzTx/>
              <a:tabLst/>
              <a:defRPr/>
            </a:pPr>
            <a:endParaRPr lang="en-US" altLang="zh-CN" sz="2400" b="1" dirty="0">
              <a:latin typeface="Constantia" panose="02030602050306030303" pitchFamily="18" charset="0"/>
              <a:ea typeface="腾讯体 W3" panose="020C04030202040F0204" pitchFamily="34" charset="-122"/>
              <a:cs typeface="Times" panose="02020603050405020304" pitchFamily="18" charset="0"/>
            </a:endParaRPr>
          </a:p>
          <a:p>
            <a:pPr marR="0" lvl="0" algn="l" defTabSz="914400" rtl="0" eaLnBrk="1" fontAlgn="auto" latinLnBrk="0" hangingPunct="1">
              <a:lnSpc>
                <a:spcPct val="100000"/>
              </a:lnSpc>
              <a:spcBef>
                <a:spcPts val="0"/>
              </a:spcBef>
              <a:spcAft>
                <a:spcPts val="0"/>
              </a:spcAft>
              <a:buClrTx/>
              <a:buSzTx/>
              <a:tabLst/>
              <a:defRPr/>
            </a:pPr>
            <a:r>
              <a:rPr lang="zh-CN" altLang="en-US" sz="2400" b="1" dirty="0">
                <a:latin typeface="Constantia" panose="02030602050306030303" pitchFamily="18" charset="0"/>
                <a:ea typeface="腾讯体 W3" panose="020C04030202040F0204" pitchFamily="34" charset="-122"/>
                <a:cs typeface="Times" panose="02020603050405020304" pitchFamily="18" charset="0"/>
              </a:rPr>
              <a:t>需要找到一种</a:t>
            </a:r>
            <a:r>
              <a:rPr lang="zh-CN" altLang="en-US" sz="2400" b="1" dirty="0">
                <a:solidFill>
                  <a:srgbClr val="FF0000"/>
                </a:solidFill>
                <a:latin typeface="Constantia" panose="02030602050306030303" pitchFamily="18" charset="0"/>
                <a:ea typeface="腾讯体 W3" panose="020C04030202040F0204" pitchFamily="34" charset="-122"/>
                <a:cs typeface="Times" panose="02020603050405020304" pitchFamily="18" charset="0"/>
              </a:rPr>
              <a:t>无需卷积的并行训练方式</a:t>
            </a:r>
            <a:endParaRPr lang="en-US" altLang="zh-CN" sz="2400" b="1" dirty="0">
              <a:solidFill>
                <a:srgbClr val="FF0000"/>
              </a:solidFill>
              <a:latin typeface="Constantia" panose="02030602050306030303" pitchFamily="18" charset="0"/>
              <a:ea typeface="腾讯体 W3" panose="020C04030202040F0204" pitchFamily="34" charset="-122"/>
              <a:cs typeface="Times" panose="02020603050405020304" pitchFamily="18" charset="0"/>
            </a:endParaRPr>
          </a:p>
          <a:p>
            <a:pPr marR="0" lvl="0" algn="l" defTabSz="914400" rtl="0" eaLnBrk="1" fontAlgn="auto" latinLnBrk="0" hangingPunct="1">
              <a:lnSpc>
                <a:spcPct val="100000"/>
              </a:lnSpc>
              <a:spcBef>
                <a:spcPts val="0"/>
              </a:spcBef>
              <a:spcAft>
                <a:spcPts val="0"/>
              </a:spcAft>
              <a:buClrTx/>
              <a:buSzTx/>
              <a:tabLst/>
              <a:defRPr/>
            </a:pPr>
            <a:endParaRPr kumimoji="0" lang="en-US" altLang="zh-CN" sz="2400" b="1" i="0" u="none" strike="noStrike" kern="1200" cap="none" spc="0" normalizeH="0" baseline="0" noProof="0" dirty="0">
              <a:ln>
                <a:noFill/>
              </a:ln>
              <a:effectLst/>
              <a:uLnTx/>
              <a:uFillTx/>
              <a:latin typeface="Constantia" panose="02030602050306030303" pitchFamily="18" charset="0"/>
              <a:ea typeface="腾讯体 W3" panose="020C04030202040F0204" pitchFamily="34" charset="-122"/>
              <a:cs typeface="Times"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4747BA"/>
                </a:solidFill>
                <a:effectLst/>
                <a:uLnTx/>
                <a:uFillTx/>
                <a:latin typeface="Constantia" panose="02030602050306030303" pitchFamily="18" charset="0"/>
                <a:ea typeface="腾讯体 W3" panose="020C04030202040F0204" pitchFamily="34" charset="-122"/>
                <a:cs typeface="Times" panose="02020603050405020304" pitchFamily="18" charset="0"/>
              </a:rPr>
              <a:t>	</a:t>
            </a:r>
          </a:p>
        </p:txBody>
      </p:sp>
    </p:spTree>
    <p:extLst>
      <p:ext uri="{BB962C8B-B14F-4D97-AF65-F5344CB8AC3E}">
        <p14:creationId xmlns:p14="http://schemas.microsoft.com/office/powerpoint/2010/main" val="733246398"/>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a:extLst>
              <a:ext uri="{FF2B5EF4-FFF2-40B4-BE49-F238E27FC236}">
                <a16:creationId xmlns:a16="http://schemas.microsoft.com/office/drawing/2014/main" id="{B8CED823-FFFD-4AA2-9092-D8FBE51CAEB8}"/>
              </a:ext>
            </a:extLst>
          </p:cNvPr>
          <p:cNvSpPr/>
          <p:nvPr/>
        </p:nvSpPr>
        <p:spPr>
          <a:xfrm>
            <a:off x="0" y="6522720"/>
            <a:ext cx="4267200" cy="335280"/>
          </a:xfrm>
          <a:prstGeom prst="rect">
            <a:avLst/>
          </a:prstGeom>
          <a:solidFill>
            <a:srgbClr val="4747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a:extLst>
              <a:ext uri="{FF2B5EF4-FFF2-40B4-BE49-F238E27FC236}">
                <a16:creationId xmlns:a16="http://schemas.microsoft.com/office/drawing/2014/main" id="{AE30AF1C-CA8E-427B-9DBA-C8AB565AFF38}"/>
              </a:ext>
            </a:extLst>
          </p:cNvPr>
          <p:cNvSpPr/>
          <p:nvPr/>
        </p:nvSpPr>
        <p:spPr>
          <a:xfrm>
            <a:off x="4267200" y="6522720"/>
            <a:ext cx="4267200" cy="335280"/>
          </a:xfrm>
          <a:prstGeom prst="rect">
            <a:avLst/>
          </a:prstGeom>
          <a:solidFill>
            <a:srgbClr val="8484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a:extLst>
              <a:ext uri="{FF2B5EF4-FFF2-40B4-BE49-F238E27FC236}">
                <a16:creationId xmlns:a16="http://schemas.microsoft.com/office/drawing/2014/main" id="{287E9C25-FEFC-4DB2-BBD6-EAB98C4DEA1E}"/>
              </a:ext>
            </a:extLst>
          </p:cNvPr>
          <p:cNvSpPr/>
          <p:nvPr/>
        </p:nvSpPr>
        <p:spPr>
          <a:xfrm>
            <a:off x="8534400" y="6522720"/>
            <a:ext cx="3657600" cy="335280"/>
          </a:xfrm>
          <a:prstGeom prst="rect">
            <a:avLst/>
          </a:prstGeom>
          <a:solidFill>
            <a:srgbClr val="ADADE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600" dirty="0">
              <a:solidFill>
                <a:schemeClr val="bg1"/>
              </a:solidFill>
              <a:latin typeface="Constantia" panose="02030602050306030303" pitchFamily="18" charset="0"/>
            </a:endParaRPr>
          </a:p>
        </p:txBody>
      </p:sp>
      <p:sp>
        <p:nvSpPr>
          <p:cNvPr id="24" name="日期占位符 7">
            <a:extLst>
              <a:ext uri="{FF2B5EF4-FFF2-40B4-BE49-F238E27FC236}">
                <a16:creationId xmlns:a16="http://schemas.microsoft.com/office/drawing/2014/main" id="{A472F3E3-BF27-4214-96FF-F1674F8CACD2}"/>
              </a:ext>
            </a:extLst>
          </p:cNvPr>
          <p:cNvSpPr>
            <a:spLocks noGrp="1"/>
          </p:cNvSpPr>
          <p:nvPr>
            <p:ph type="dt" sz="half" idx="10"/>
          </p:nvPr>
        </p:nvSpPr>
        <p:spPr>
          <a:xfrm>
            <a:off x="1209907" y="6494974"/>
            <a:ext cx="1847385" cy="365125"/>
          </a:xfrm>
        </p:spPr>
        <p:txBody>
          <a:bodyPr/>
          <a:lstStyle/>
          <a:p>
            <a:r>
              <a:rPr lang="en-US" altLang="zh-CN" sz="1400" b="1" dirty="0">
                <a:solidFill>
                  <a:schemeClr val="bg1"/>
                </a:solidFill>
                <a:latin typeface="Constantia" panose="02030602050306030303" pitchFamily="18" charset="0"/>
                <a:cs typeface="Times" panose="02020603050405020304" pitchFamily="18" charset="0"/>
              </a:rPr>
              <a:t>April 24, 2024</a:t>
            </a:r>
            <a:endParaRPr lang="zh-CN" altLang="en-US" sz="1400" b="1" dirty="0">
              <a:solidFill>
                <a:schemeClr val="bg1"/>
              </a:solidFill>
              <a:latin typeface="Constantia" panose="02030602050306030303" pitchFamily="18" charset="0"/>
              <a:cs typeface="Times" panose="02020603050405020304" pitchFamily="18" charset="0"/>
            </a:endParaRPr>
          </a:p>
        </p:txBody>
      </p:sp>
      <p:sp>
        <p:nvSpPr>
          <p:cNvPr id="25" name="Fußzeilenplatzhalter 4">
            <a:extLst>
              <a:ext uri="{FF2B5EF4-FFF2-40B4-BE49-F238E27FC236}">
                <a16:creationId xmlns:a16="http://schemas.microsoft.com/office/drawing/2014/main" id="{74159A29-4F5F-4065-934C-13F30643D46E}"/>
              </a:ext>
            </a:extLst>
          </p:cNvPr>
          <p:cNvSpPr>
            <a:spLocks noGrp="1"/>
          </p:cNvSpPr>
          <p:nvPr>
            <p:ph type="ftr" sz="quarter" idx="11"/>
          </p:nvPr>
        </p:nvSpPr>
        <p:spPr>
          <a:xfrm>
            <a:off x="4095916" y="6553437"/>
            <a:ext cx="4520431" cy="273844"/>
          </a:xfrm>
        </p:spPr>
        <p:txBody>
          <a:bodyPr/>
          <a:lstStyle/>
          <a:p>
            <a:r>
              <a:rPr lang="en-US" altLang="zh-CN" sz="1400" b="1" dirty="0">
                <a:solidFill>
                  <a:schemeClr val="bg1"/>
                </a:solidFill>
                <a:latin typeface="Constantia" panose="02030602050306030303" pitchFamily="18" charset="0"/>
              </a:rPr>
              <a:t>Zero Zhao | HUST </a:t>
            </a:r>
            <a:endParaRPr lang="zh-CN" altLang="en-US" sz="1400" b="1" dirty="0">
              <a:solidFill>
                <a:schemeClr val="bg1"/>
              </a:solidFill>
              <a:latin typeface="Constantia" panose="02030602050306030303" pitchFamily="18" charset="0"/>
            </a:endParaRPr>
          </a:p>
        </p:txBody>
      </p:sp>
      <p:cxnSp>
        <p:nvCxnSpPr>
          <p:cNvPr id="26" name="直接连接符 25">
            <a:extLst>
              <a:ext uri="{FF2B5EF4-FFF2-40B4-BE49-F238E27FC236}">
                <a16:creationId xmlns:a16="http://schemas.microsoft.com/office/drawing/2014/main" id="{2C0A00E8-DC77-4A26-A219-150776549D88}"/>
              </a:ext>
            </a:extLst>
          </p:cNvPr>
          <p:cNvCxnSpPr/>
          <p:nvPr/>
        </p:nvCxnSpPr>
        <p:spPr>
          <a:xfrm>
            <a:off x="385590" y="859531"/>
            <a:ext cx="11479576" cy="0"/>
          </a:xfrm>
          <a:prstGeom prst="line">
            <a:avLst/>
          </a:prstGeom>
          <a:ln w="38100">
            <a:solidFill>
              <a:srgbClr val="4747BA"/>
            </a:solidFill>
          </a:ln>
        </p:spPr>
        <p:style>
          <a:lnRef idx="1">
            <a:schemeClr val="accent1"/>
          </a:lnRef>
          <a:fillRef idx="0">
            <a:schemeClr val="accent1"/>
          </a:fillRef>
          <a:effectRef idx="0">
            <a:schemeClr val="accent1"/>
          </a:effectRef>
          <a:fontRef idx="minor">
            <a:schemeClr val="tx1"/>
          </a:fontRef>
        </p:style>
      </p:cxnSp>
      <p:sp>
        <p:nvSpPr>
          <p:cNvPr id="19" name="文本框 18">
            <a:extLst>
              <a:ext uri="{FF2B5EF4-FFF2-40B4-BE49-F238E27FC236}">
                <a16:creationId xmlns:a16="http://schemas.microsoft.com/office/drawing/2014/main" id="{3B78C344-5CA5-0040-BEE1-94109FE221CD}"/>
              </a:ext>
            </a:extLst>
          </p:cNvPr>
          <p:cNvSpPr txBox="1"/>
          <p:nvPr/>
        </p:nvSpPr>
        <p:spPr>
          <a:xfrm>
            <a:off x="441124" y="182481"/>
            <a:ext cx="6798981" cy="646331"/>
          </a:xfrm>
          <a:prstGeom prst="rect">
            <a:avLst/>
          </a:prstGeom>
          <a:noFill/>
        </p:spPr>
        <p:txBody>
          <a:bodyPr wrap="square" rtlCol="0">
            <a:spAutoFit/>
          </a:bodyPr>
          <a:lstStyle/>
          <a:p>
            <a:pPr lvl="0">
              <a:lnSpc>
                <a:spcPct val="90000"/>
              </a:lnSpc>
              <a:spcBef>
                <a:spcPts val="1000"/>
              </a:spcBef>
              <a:defRPr/>
            </a:pPr>
            <a:r>
              <a:rPr lang="en-US" altLang="zh-CN" sz="4000" b="1" dirty="0">
                <a:solidFill>
                  <a:srgbClr val="4747BA"/>
                </a:solidFill>
                <a:latin typeface="Constantia" panose="02030602050306030303" pitchFamily="18" charset="0"/>
                <a:ea typeface="腾讯体 W3" panose="020C04030202040F0204" pitchFamily="34" charset="-122"/>
                <a:cs typeface="Times" panose="02020603050405020304" pitchFamily="18" charset="0"/>
              </a:rPr>
              <a:t>Mamba </a:t>
            </a:r>
            <a:endParaRPr lang="zh-CN" altLang="en-US" sz="4000" b="1" dirty="0">
              <a:solidFill>
                <a:srgbClr val="4747BA"/>
              </a:solidFill>
              <a:latin typeface="Constantia" panose="02030602050306030303" pitchFamily="18" charset="0"/>
              <a:ea typeface="腾讯体 W3" panose="020C04030202040F0204" pitchFamily="34" charset="-122"/>
              <a:cs typeface="Times" panose="02020603050405020304" pitchFamily="18" charset="0"/>
            </a:endParaRPr>
          </a:p>
        </p:txBody>
      </p:sp>
      <p:pic>
        <p:nvPicPr>
          <p:cNvPr id="23" name="图片 22">
            <a:extLst>
              <a:ext uri="{FF2B5EF4-FFF2-40B4-BE49-F238E27FC236}">
                <a16:creationId xmlns:a16="http://schemas.microsoft.com/office/drawing/2014/main" id="{C59D9062-D538-4E10-A387-AAFC9F1C806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4063" y="218980"/>
            <a:ext cx="730337" cy="556270"/>
          </a:xfrm>
          <a:prstGeom prst="rect">
            <a:avLst/>
          </a:prstGeom>
        </p:spPr>
      </p:pic>
      <p:sp>
        <p:nvSpPr>
          <p:cNvPr id="14" name="灯片编号占位符 8">
            <a:extLst>
              <a:ext uri="{FF2B5EF4-FFF2-40B4-BE49-F238E27FC236}">
                <a16:creationId xmlns:a16="http://schemas.microsoft.com/office/drawing/2014/main" id="{CBDE027A-9753-BE4F-9E92-B646C7AB4689}"/>
              </a:ext>
            </a:extLst>
          </p:cNvPr>
          <p:cNvSpPr>
            <a:spLocks noGrp="1"/>
          </p:cNvSpPr>
          <p:nvPr>
            <p:ph type="sldNum" sz="quarter" idx="12"/>
          </p:nvPr>
        </p:nvSpPr>
        <p:spPr>
          <a:xfrm>
            <a:off x="9847869" y="6405035"/>
            <a:ext cx="809393" cy="545001"/>
          </a:xfrm>
        </p:spPr>
        <p:txBody>
          <a:bodyPr/>
          <a:lstStyle/>
          <a:p>
            <a:pPr algn="ctr"/>
            <a:fld id="{152851E7-9224-42D2-A4FF-119762E40804}" type="slidenum">
              <a:rPr lang="zh-CN" altLang="en-US" sz="1400" b="1" smtClean="0">
                <a:solidFill>
                  <a:schemeClr val="bg1"/>
                </a:solidFill>
                <a:latin typeface="Constantia" panose="02030602050306030303" pitchFamily="18" charset="0"/>
                <a:cs typeface="Times" panose="02020603050405020304" pitchFamily="18" charset="0"/>
              </a:rPr>
              <a:pPr algn="ctr"/>
              <a:t>39</a:t>
            </a:fld>
            <a:endParaRPr lang="zh-CN" altLang="en-US" sz="1400" b="1" dirty="0">
              <a:solidFill>
                <a:schemeClr val="bg1"/>
              </a:solidFill>
              <a:latin typeface="Constantia" panose="02030602050306030303" pitchFamily="18" charset="0"/>
              <a:cs typeface="Times" panose="02020603050405020304" pitchFamily="18" charset="0"/>
            </a:endParaRPr>
          </a:p>
        </p:txBody>
      </p:sp>
      <p:pic>
        <p:nvPicPr>
          <p:cNvPr id="44" name="图片 4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90829" y="204228"/>
            <a:ext cx="3323471" cy="570629"/>
          </a:xfrm>
          <a:prstGeom prst="rect">
            <a:avLst/>
          </a:prstGeom>
        </p:spPr>
      </p:pic>
      <p:pic>
        <p:nvPicPr>
          <p:cNvPr id="4" name="图片 3" descr="文本&#10;&#10;描述已自动生成">
            <a:extLst>
              <a:ext uri="{FF2B5EF4-FFF2-40B4-BE49-F238E27FC236}">
                <a16:creationId xmlns:a16="http://schemas.microsoft.com/office/drawing/2014/main" id="{513D5778-7D50-52A9-BDD2-0621F2FD2F9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835" y="1012086"/>
            <a:ext cx="8145012" cy="5296639"/>
          </a:xfrm>
          <a:prstGeom prst="rect">
            <a:avLst/>
          </a:prstGeom>
        </p:spPr>
      </p:pic>
      <p:sp>
        <p:nvSpPr>
          <p:cNvPr id="7" name="文本框 6">
            <a:extLst>
              <a:ext uri="{FF2B5EF4-FFF2-40B4-BE49-F238E27FC236}">
                <a16:creationId xmlns:a16="http://schemas.microsoft.com/office/drawing/2014/main" id="{6A830137-5C7C-44C7-E32F-2188BAF7D5E8}"/>
              </a:ext>
            </a:extLst>
          </p:cNvPr>
          <p:cNvSpPr txBox="1"/>
          <p:nvPr/>
        </p:nvSpPr>
        <p:spPr>
          <a:xfrm>
            <a:off x="8340524" y="1871581"/>
            <a:ext cx="6798981" cy="3375283"/>
          </a:xfrm>
          <a:prstGeom prst="rect">
            <a:avLst/>
          </a:prstGeom>
          <a:noFill/>
        </p:spPr>
        <p:txBody>
          <a:bodyPr wrap="square" rtlCol="0">
            <a:spAutoFit/>
          </a:bodyPr>
          <a:lstStyle/>
          <a:p>
            <a:pPr lvl="0">
              <a:lnSpc>
                <a:spcPct val="90000"/>
              </a:lnSpc>
              <a:spcBef>
                <a:spcPts val="1000"/>
              </a:spcBef>
              <a:defRPr/>
            </a:pPr>
            <a:r>
              <a:rPr lang="en-US" altLang="zh-CN" sz="4000" b="1" dirty="0">
                <a:solidFill>
                  <a:srgbClr val="4747BA"/>
                </a:solidFill>
                <a:latin typeface="Constantia" panose="02030602050306030303" pitchFamily="18" charset="0"/>
                <a:ea typeface="腾讯体 W3" panose="020C04030202040F0204" pitchFamily="34" charset="-122"/>
                <a:cs typeface="Times" panose="02020603050405020304" pitchFamily="18" charset="0"/>
              </a:rPr>
              <a:t>S6</a:t>
            </a:r>
            <a:r>
              <a:rPr lang="zh-CN" altLang="en-US" sz="4000" b="1" dirty="0">
                <a:solidFill>
                  <a:srgbClr val="4747BA"/>
                </a:solidFill>
                <a:latin typeface="Constantia" panose="02030602050306030303" pitchFamily="18" charset="0"/>
                <a:ea typeface="腾讯体 W3" panose="020C04030202040F0204" pitchFamily="34" charset="-122"/>
                <a:cs typeface="Times" panose="02020603050405020304" pitchFamily="18" charset="0"/>
              </a:rPr>
              <a:t>设计</a:t>
            </a:r>
            <a:endParaRPr lang="en-US" altLang="zh-CN" sz="4000" b="1" dirty="0">
              <a:solidFill>
                <a:srgbClr val="4747BA"/>
              </a:solidFill>
              <a:latin typeface="Constantia" panose="02030602050306030303" pitchFamily="18" charset="0"/>
              <a:ea typeface="腾讯体 W3" panose="020C04030202040F0204" pitchFamily="34" charset="-122"/>
              <a:cs typeface="Times" panose="02020603050405020304" pitchFamily="18" charset="0"/>
            </a:endParaRPr>
          </a:p>
          <a:p>
            <a:pPr lvl="0">
              <a:lnSpc>
                <a:spcPct val="90000"/>
              </a:lnSpc>
              <a:spcBef>
                <a:spcPts val="1000"/>
              </a:spcBef>
              <a:defRPr/>
            </a:pPr>
            <a:endParaRPr lang="en-US" altLang="zh-CN" sz="4000" b="1" dirty="0">
              <a:solidFill>
                <a:srgbClr val="4747BA"/>
              </a:solidFill>
              <a:latin typeface="Constantia" panose="02030602050306030303" pitchFamily="18" charset="0"/>
              <a:ea typeface="腾讯体 W3" panose="020C04030202040F0204" pitchFamily="34" charset="-122"/>
              <a:cs typeface="Times" panose="02020603050405020304" pitchFamily="18" charset="0"/>
            </a:endParaRPr>
          </a:p>
          <a:p>
            <a:pPr lvl="0">
              <a:lnSpc>
                <a:spcPct val="90000"/>
              </a:lnSpc>
              <a:spcBef>
                <a:spcPts val="1000"/>
              </a:spcBef>
              <a:defRPr/>
            </a:pPr>
            <a:r>
              <a:rPr lang="zh-CN" altLang="en-US" sz="4000" b="1" dirty="0">
                <a:solidFill>
                  <a:srgbClr val="4747BA"/>
                </a:solidFill>
                <a:latin typeface="Constantia" panose="02030602050306030303" pitchFamily="18" charset="0"/>
                <a:ea typeface="腾讯体 W3" panose="020C04030202040F0204" pitchFamily="34" charset="-122"/>
                <a:cs typeface="Times" panose="02020603050405020304" pitchFamily="18" charset="0"/>
              </a:rPr>
              <a:t>硬件感知和并行</a:t>
            </a:r>
            <a:endParaRPr lang="en-US" altLang="zh-CN" sz="4000" b="1" dirty="0">
              <a:solidFill>
                <a:srgbClr val="4747BA"/>
              </a:solidFill>
              <a:latin typeface="Constantia" panose="02030602050306030303" pitchFamily="18" charset="0"/>
              <a:ea typeface="腾讯体 W3" panose="020C04030202040F0204" pitchFamily="34" charset="-122"/>
              <a:cs typeface="Times" panose="02020603050405020304" pitchFamily="18" charset="0"/>
            </a:endParaRPr>
          </a:p>
          <a:p>
            <a:pPr lvl="0">
              <a:lnSpc>
                <a:spcPct val="90000"/>
              </a:lnSpc>
              <a:spcBef>
                <a:spcPts val="1000"/>
              </a:spcBef>
              <a:defRPr/>
            </a:pPr>
            <a:endParaRPr lang="en-US" altLang="zh-CN" sz="4000" b="1" dirty="0">
              <a:solidFill>
                <a:srgbClr val="4747BA"/>
              </a:solidFill>
              <a:latin typeface="Constantia" panose="02030602050306030303" pitchFamily="18" charset="0"/>
              <a:ea typeface="腾讯体 W3" panose="020C04030202040F0204" pitchFamily="34" charset="-122"/>
              <a:cs typeface="Times" panose="02020603050405020304" pitchFamily="18" charset="0"/>
            </a:endParaRPr>
          </a:p>
          <a:p>
            <a:pPr lvl="0">
              <a:lnSpc>
                <a:spcPct val="90000"/>
              </a:lnSpc>
              <a:spcBef>
                <a:spcPts val="1000"/>
              </a:spcBef>
              <a:defRPr/>
            </a:pPr>
            <a:r>
              <a:rPr lang="zh-CN" altLang="en-US" sz="4000" b="1" dirty="0">
                <a:solidFill>
                  <a:srgbClr val="4747BA"/>
                </a:solidFill>
                <a:latin typeface="Constantia" panose="02030602050306030303" pitchFamily="18" charset="0"/>
                <a:ea typeface="腾讯体 W3" panose="020C04030202040F0204" pitchFamily="34" charset="-122"/>
                <a:cs typeface="Times" panose="02020603050405020304" pitchFamily="18" charset="0"/>
              </a:rPr>
              <a:t>深度框架</a:t>
            </a:r>
            <a:r>
              <a:rPr lang="en-US" altLang="zh-CN" sz="4000" b="1" dirty="0">
                <a:solidFill>
                  <a:srgbClr val="4747BA"/>
                </a:solidFill>
                <a:latin typeface="Constantia" panose="02030602050306030303" pitchFamily="18" charset="0"/>
                <a:ea typeface="腾讯体 W3" panose="020C04030202040F0204" pitchFamily="34" charset="-122"/>
                <a:cs typeface="Times" panose="02020603050405020304" pitchFamily="18" charset="0"/>
              </a:rPr>
              <a:t> </a:t>
            </a:r>
            <a:endParaRPr lang="zh-CN" altLang="en-US" sz="4000" b="1" dirty="0">
              <a:solidFill>
                <a:srgbClr val="4747BA"/>
              </a:solidFill>
              <a:latin typeface="Constantia" panose="02030602050306030303" pitchFamily="18" charset="0"/>
              <a:ea typeface="腾讯体 W3" panose="020C04030202040F0204" pitchFamily="34" charset="-122"/>
              <a:cs typeface="Times" panose="02020603050405020304" pitchFamily="18" charset="0"/>
            </a:endParaRPr>
          </a:p>
        </p:txBody>
      </p:sp>
    </p:spTree>
    <p:extLst>
      <p:ext uri="{BB962C8B-B14F-4D97-AF65-F5344CB8AC3E}">
        <p14:creationId xmlns:p14="http://schemas.microsoft.com/office/powerpoint/2010/main" val="3240113188"/>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a:extLst>
              <a:ext uri="{FF2B5EF4-FFF2-40B4-BE49-F238E27FC236}">
                <a16:creationId xmlns:a16="http://schemas.microsoft.com/office/drawing/2014/main" id="{B8CED823-FFFD-4AA2-9092-D8FBE51CAEB8}"/>
              </a:ext>
            </a:extLst>
          </p:cNvPr>
          <p:cNvSpPr/>
          <p:nvPr/>
        </p:nvSpPr>
        <p:spPr>
          <a:xfrm>
            <a:off x="0" y="6522720"/>
            <a:ext cx="4267200" cy="335280"/>
          </a:xfrm>
          <a:prstGeom prst="rect">
            <a:avLst/>
          </a:prstGeom>
          <a:solidFill>
            <a:srgbClr val="4747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a:extLst>
              <a:ext uri="{FF2B5EF4-FFF2-40B4-BE49-F238E27FC236}">
                <a16:creationId xmlns:a16="http://schemas.microsoft.com/office/drawing/2014/main" id="{AE30AF1C-CA8E-427B-9DBA-C8AB565AFF38}"/>
              </a:ext>
            </a:extLst>
          </p:cNvPr>
          <p:cNvSpPr/>
          <p:nvPr/>
        </p:nvSpPr>
        <p:spPr>
          <a:xfrm>
            <a:off x="4267200" y="6522720"/>
            <a:ext cx="4267200" cy="335280"/>
          </a:xfrm>
          <a:prstGeom prst="rect">
            <a:avLst/>
          </a:prstGeom>
          <a:solidFill>
            <a:srgbClr val="8484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a:extLst>
              <a:ext uri="{FF2B5EF4-FFF2-40B4-BE49-F238E27FC236}">
                <a16:creationId xmlns:a16="http://schemas.microsoft.com/office/drawing/2014/main" id="{287E9C25-FEFC-4DB2-BBD6-EAB98C4DEA1E}"/>
              </a:ext>
            </a:extLst>
          </p:cNvPr>
          <p:cNvSpPr/>
          <p:nvPr/>
        </p:nvSpPr>
        <p:spPr>
          <a:xfrm>
            <a:off x="8534400" y="6522720"/>
            <a:ext cx="3657600" cy="335280"/>
          </a:xfrm>
          <a:prstGeom prst="rect">
            <a:avLst/>
          </a:prstGeom>
          <a:solidFill>
            <a:srgbClr val="ADADE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600" dirty="0">
              <a:solidFill>
                <a:schemeClr val="bg1"/>
              </a:solidFill>
              <a:latin typeface="Constantia" panose="02030602050306030303" pitchFamily="18" charset="0"/>
            </a:endParaRPr>
          </a:p>
        </p:txBody>
      </p:sp>
      <p:sp>
        <p:nvSpPr>
          <p:cNvPr id="24" name="日期占位符 7">
            <a:extLst>
              <a:ext uri="{FF2B5EF4-FFF2-40B4-BE49-F238E27FC236}">
                <a16:creationId xmlns:a16="http://schemas.microsoft.com/office/drawing/2014/main" id="{A472F3E3-BF27-4214-96FF-F1674F8CACD2}"/>
              </a:ext>
            </a:extLst>
          </p:cNvPr>
          <p:cNvSpPr>
            <a:spLocks noGrp="1"/>
          </p:cNvSpPr>
          <p:nvPr>
            <p:ph type="dt" sz="half" idx="10"/>
          </p:nvPr>
        </p:nvSpPr>
        <p:spPr>
          <a:xfrm>
            <a:off x="1209907" y="6494974"/>
            <a:ext cx="1847385" cy="365125"/>
          </a:xfrm>
        </p:spPr>
        <p:txBody>
          <a:bodyPr/>
          <a:lstStyle/>
          <a:p>
            <a:r>
              <a:rPr lang="en-US" altLang="zh-CN" sz="1400" b="1" dirty="0">
                <a:solidFill>
                  <a:schemeClr val="bg1"/>
                </a:solidFill>
                <a:latin typeface="Constantia" panose="02030602050306030303" pitchFamily="18" charset="0"/>
                <a:cs typeface="Times" panose="02020603050405020304" pitchFamily="18" charset="0"/>
              </a:rPr>
              <a:t>April 24, 2024</a:t>
            </a:r>
            <a:endParaRPr lang="zh-CN" altLang="en-US" sz="1400" b="1" dirty="0">
              <a:solidFill>
                <a:schemeClr val="bg1"/>
              </a:solidFill>
              <a:latin typeface="Constantia" panose="02030602050306030303" pitchFamily="18" charset="0"/>
              <a:cs typeface="Times" panose="02020603050405020304" pitchFamily="18" charset="0"/>
            </a:endParaRPr>
          </a:p>
        </p:txBody>
      </p:sp>
      <p:sp>
        <p:nvSpPr>
          <p:cNvPr id="25" name="Fußzeilenplatzhalter 4">
            <a:extLst>
              <a:ext uri="{FF2B5EF4-FFF2-40B4-BE49-F238E27FC236}">
                <a16:creationId xmlns:a16="http://schemas.microsoft.com/office/drawing/2014/main" id="{74159A29-4F5F-4065-934C-13F30643D46E}"/>
              </a:ext>
            </a:extLst>
          </p:cNvPr>
          <p:cNvSpPr>
            <a:spLocks noGrp="1"/>
          </p:cNvSpPr>
          <p:nvPr>
            <p:ph type="ftr" sz="quarter" idx="11"/>
          </p:nvPr>
        </p:nvSpPr>
        <p:spPr>
          <a:xfrm>
            <a:off x="4095916" y="6553437"/>
            <a:ext cx="4520431" cy="273844"/>
          </a:xfrm>
        </p:spPr>
        <p:txBody>
          <a:bodyPr/>
          <a:lstStyle/>
          <a:p>
            <a:r>
              <a:rPr lang="en-US" altLang="zh-CN" sz="1400" b="1" dirty="0">
                <a:solidFill>
                  <a:schemeClr val="bg1"/>
                </a:solidFill>
                <a:latin typeface="Constantia" panose="02030602050306030303" pitchFamily="18" charset="0"/>
              </a:rPr>
              <a:t>Zero Zhao | HUST </a:t>
            </a:r>
            <a:endParaRPr lang="zh-CN" altLang="en-US" sz="1400" b="1" dirty="0">
              <a:solidFill>
                <a:schemeClr val="bg1"/>
              </a:solidFill>
              <a:latin typeface="Constantia" panose="02030602050306030303" pitchFamily="18" charset="0"/>
            </a:endParaRPr>
          </a:p>
        </p:txBody>
      </p:sp>
      <p:cxnSp>
        <p:nvCxnSpPr>
          <p:cNvPr id="26" name="直接连接符 25">
            <a:extLst>
              <a:ext uri="{FF2B5EF4-FFF2-40B4-BE49-F238E27FC236}">
                <a16:creationId xmlns:a16="http://schemas.microsoft.com/office/drawing/2014/main" id="{2C0A00E8-DC77-4A26-A219-150776549D88}"/>
              </a:ext>
            </a:extLst>
          </p:cNvPr>
          <p:cNvCxnSpPr/>
          <p:nvPr/>
        </p:nvCxnSpPr>
        <p:spPr>
          <a:xfrm>
            <a:off x="385590" y="859531"/>
            <a:ext cx="11479576" cy="0"/>
          </a:xfrm>
          <a:prstGeom prst="line">
            <a:avLst/>
          </a:prstGeom>
          <a:ln w="38100">
            <a:solidFill>
              <a:srgbClr val="4747BA"/>
            </a:solidFill>
          </a:ln>
        </p:spPr>
        <p:style>
          <a:lnRef idx="1">
            <a:schemeClr val="accent1"/>
          </a:lnRef>
          <a:fillRef idx="0">
            <a:schemeClr val="accent1"/>
          </a:fillRef>
          <a:effectRef idx="0">
            <a:schemeClr val="accent1"/>
          </a:effectRef>
          <a:fontRef idx="minor">
            <a:schemeClr val="tx1"/>
          </a:fontRef>
        </p:style>
      </p:cxnSp>
      <p:sp>
        <p:nvSpPr>
          <p:cNvPr id="19" name="文本框 18">
            <a:extLst>
              <a:ext uri="{FF2B5EF4-FFF2-40B4-BE49-F238E27FC236}">
                <a16:creationId xmlns:a16="http://schemas.microsoft.com/office/drawing/2014/main" id="{3B78C344-5CA5-0040-BEE1-94109FE221CD}"/>
              </a:ext>
            </a:extLst>
          </p:cNvPr>
          <p:cNvSpPr txBox="1"/>
          <p:nvPr/>
        </p:nvSpPr>
        <p:spPr>
          <a:xfrm>
            <a:off x="415183" y="166469"/>
            <a:ext cx="6798981" cy="646331"/>
          </a:xfrm>
          <a:prstGeom prst="rect">
            <a:avLst/>
          </a:prstGeom>
          <a:noFill/>
        </p:spPr>
        <p:txBody>
          <a:bodyPr wrap="square" rtlCol="0">
            <a:spAutoFit/>
          </a:bodyPr>
          <a:lstStyle/>
          <a:p>
            <a:pPr lvl="0">
              <a:lnSpc>
                <a:spcPct val="90000"/>
              </a:lnSpc>
              <a:spcBef>
                <a:spcPts val="1000"/>
              </a:spcBef>
              <a:defRPr/>
            </a:pPr>
            <a:r>
              <a:rPr lang="en-US" altLang="zh-CN" sz="3600" b="1" dirty="0">
                <a:solidFill>
                  <a:srgbClr val="4747BA"/>
                </a:solidFill>
                <a:latin typeface="Constantia" panose="02030602050306030303" pitchFamily="18" charset="0"/>
                <a:ea typeface="腾讯体 W3" panose="020C04030202040F0204" pitchFamily="34" charset="-122"/>
                <a:cs typeface="Times" panose="02020603050405020304" pitchFamily="18" charset="0"/>
              </a:rPr>
              <a:t>Transformer Review</a:t>
            </a:r>
            <a:r>
              <a:rPr lang="en-US" altLang="zh-CN" sz="4000" b="1" dirty="0">
                <a:solidFill>
                  <a:srgbClr val="4747BA"/>
                </a:solidFill>
                <a:latin typeface="Constantia" panose="02030602050306030303" pitchFamily="18" charset="0"/>
                <a:ea typeface="腾讯体 W3" panose="020C04030202040F0204" pitchFamily="34" charset="-122"/>
                <a:cs typeface="Times" panose="02020603050405020304" pitchFamily="18" charset="0"/>
              </a:rPr>
              <a:t> </a:t>
            </a:r>
            <a:endParaRPr lang="zh-CN" altLang="en-US" sz="4000" b="1" dirty="0">
              <a:solidFill>
                <a:srgbClr val="4747BA"/>
              </a:solidFill>
              <a:latin typeface="Constantia" panose="02030602050306030303" pitchFamily="18" charset="0"/>
              <a:ea typeface="腾讯体 W3" panose="020C04030202040F0204" pitchFamily="34" charset="-122"/>
              <a:cs typeface="Times" panose="02020603050405020304" pitchFamily="18" charset="0"/>
            </a:endParaRPr>
          </a:p>
        </p:txBody>
      </p:sp>
      <p:pic>
        <p:nvPicPr>
          <p:cNvPr id="23" name="图片 22">
            <a:extLst>
              <a:ext uri="{FF2B5EF4-FFF2-40B4-BE49-F238E27FC236}">
                <a16:creationId xmlns:a16="http://schemas.microsoft.com/office/drawing/2014/main" id="{C59D9062-D538-4E10-A387-AAFC9F1C806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4063" y="218980"/>
            <a:ext cx="730337" cy="556270"/>
          </a:xfrm>
          <a:prstGeom prst="rect">
            <a:avLst/>
          </a:prstGeom>
        </p:spPr>
      </p:pic>
      <p:sp>
        <p:nvSpPr>
          <p:cNvPr id="14" name="灯片编号占位符 8">
            <a:extLst>
              <a:ext uri="{FF2B5EF4-FFF2-40B4-BE49-F238E27FC236}">
                <a16:creationId xmlns:a16="http://schemas.microsoft.com/office/drawing/2014/main" id="{CBDE027A-9753-BE4F-9E92-B646C7AB4689}"/>
              </a:ext>
            </a:extLst>
          </p:cNvPr>
          <p:cNvSpPr>
            <a:spLocks noGrp="1"/>
          </p:cNvSpPr>
          <p:nvPr>
            <p:ph type="sldNum" sz="quarter" idx="12"/>
          </p:nvPr>
        </p:nvSpPr>
        <p:spPr>
          <a:xfrm>
            <a:off x="9847869" y="6405035"/>
            <a:ext cx="809393" cy="545001"/>
          </a:xfrm>
        </p:spPr>
        <p:txBody>
          <a:bodyPr/>
          <a:lstStyle/>
          <a:p>
            <a:pPr algn="ctr"/>
            <a:fld id="{152851E7-9224-42D2-A4FF-119762E40804}" type="slidenum">
              <a:rPr lang="zh-CN" altLang="en-US" sz="1400" b="1" smtClean="0">
                <a:solidFill>
                  <a:schemeClr val="bg1"/>
                </a:solidFill>
                <a:latin typeface="Constantia" panose="02030602050306030303" pitchFamily="18" charset="0"/>
                <a:cs typeface="Times" panose="02020603050405020304" pitchFamily="18" charset="0"/>
              </a:rPr>
              <a:pPr algn="ctr"/>
              <a:t>4</a:t>
            </a:fld>
            <a:endParaRPr lang="zh-CN" altLang="en-US" sz="1400" b="1" dirty="0">
              <a:solidFill>
                <a:schemeClr val="bg1"/>
              </a:solidFill>
              <a:latin typeface="Constantia" panose="02030602050306030303" pitchFamily="18" charset="0"/>
              <a:cs typeface="Times" panose="02020603050405020304" pitchFamily="18" charset="0"/>
            </a:endParaRPr>
          </a:p>
        </p:txBody>
      </p:sp>
      <p:pic>
        <p:nvPicPr>
          <p:cNvPr id="44" name="图片 4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90829" y="204228"/>
            <a:ext cx="3323471" cy="570629"/>
          </a:xfrm>
          <a:prstGeom prst="rect">
            <a:avLst/>
          </a:prstGeom>
        </p:spPr>
      </p:pic>
      <p:sp>
        <p:nvSpPr>
          <p:cNvPr id="2" name="文本框 1">
            <a:extLst>
              <a:ext uri="{FF2B5EF4-FFF2-40B4-BE49-F238E27FC236}">
                <a16:creationId xmlns:a16="http://schemas.microsoft.com/office/drawing/2014/main" id="{6875C5B6-6F2B-E5A2-2C95-0BDB1A72C5BE}"/>
              </a:ext>
            </a:extLst>
          </p:cNvPr>
          <p:cNvSpPr txBox="1"/>
          <p:nvPr/>
        </p:nvSpPr>
        <p:spPr>
          <a:xfrm>
            <a:off x="869139" y="1067899"/>
            <a:ext cx="3132171" cy="424732"/>
          </a:xfrm>
          <a:prstGeom prst="rect">
            <a:avLst/>
          </a:prstGeom>
          <a:noFill/>
        </p:spPr>
        <p:txBody>
          <a:bodyPr wrap="square" rtlCol="0">
            <a:spAutoFit/>
          </a:bodyPr>
          <a:lstStyle/>
          <a:p>
            <a:pPr lvl="0">
              <a:lnSpc>
                <a:spcPct val="90000"/>
              </a:lnSpc>
              <a:spcBef>
                <a:spcPts val="1000"/>
              </a:spcBef>
              <a:defRPr/>
            </a:pPr>
            <a:r>
              <a:rPr lang="en-US" altLang="zh-CN" sz="2400" b="1" dirty="0">
                <a:solidFill>
                  <a:srgbClr val="4747BA"/>
                </a:solidFill>
                <a:latin typeface="Constantia" panose="02030602050306030303" pitchFamily="18" charset="0"/>
                <a:ea typeface="腾讯体 W3" panose="020C04030202040F0204" pitchFamily="34" charset="-122"/>
                <a:cs typeface="Times" panose="02020603050405020304" pitchFamily="18" charset="0"/>
              </a:rPr>
              <a:t>structure</a:t>
            </a:r>
            <a:endParaRPr lang="zh-CN" altLang="en-US" sz="2800" b="1" dirty="0">
              <a:solidFill>
                <a:srgbClr val="4747BA"/>
              </a:solidFill>
              <a:latin typeface="Constantia" panose="02030602050306030303" pitchFamily="18" charset="0"/>
              <a:ea typeface="腾讯体 W3" panose="020C04030202040F0204" pitchFamily="34" charset="-122"/>
              <a:cs typeface="Times" panose="02020603050405020304" pitchFamily="18" charset="0"/>
            </a:endParaRPr>
          </a:p>
        </p:txBody>
      </p:sp>
      <p:pic>
        <p:nvPicPr>
          <p:cNvPr id="6" name="图片 5" descr="图示&#10;&#10;描述已自动生成">
            <a:extLst>
              <a:ext uri="{FF2B5EF4-FFF2-40B4-BE49-F238E27FC236}">
                <a16:creationId xmlns:a16="http://schemas.microsoft.com/office/drawing/2014/main" id="{589ED086-4FB4-83EF-CE04-E1169580D0A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2185" y="1520377"/>
            <a:ext cx="3142488" cy="4563977"/>
          </a:xfrm>
          <a:prstGeom prst="rect">
            <a:avLst/>
          </a:prstGeom>
        </p:spPr>
      </p:pic>
      <p:pic>
        <p:nvPicPr>
          <p:cNvPr id="8" name="图片 7" descr="图示&#10;&#10;描述已自动生成">
            <a:extLst>
              <a:ext uri="{FF2B5EF4-FFF2-40B4-BE49-F238E27FC236}">
                <a16:creationId xmlns:a16="http://schemas.microsoft.com/office/drawing/2014/main" id="{9C71AE28-3DF1-1E49-9B9B-B0D4B6E517B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02281" y="1067899"/>
            <a:ext cx="5423766" cy="3300278"/>
          </a:xfrm>
          <a:prstGeom prst="rect">
            <a:avLst/>
          </a:prstGeom>
        </p:spPr>
      </p:pic>
      <p:sp>
        <p:nvSpPr>
          <p:cNvPr id="4" name="文本框 3">
            <a:extLst>
              <a:ext uri="{FF2B5EF4-FFF2-40B4-BE49-F238E27FC236}">
                <a16:creationId xmlns:a16="http://schemas.microsoft.com/office/drawing/2014/main" id="{93A45760-0C75-17F0-C946-1D72356308F9}"/>
              </a:ext>
            </a:extLst>
          </p:cNvPr>
          <p:cNvSpPr txBox="1"/>
          <p:nvPr/>
        </p:nvSpPr>
        <p:spPr>
          <a:xfrm>
            <a:off x="4502280" y="4594701"/>
            <a:ext cx="6154981" cy="738664"/>
          </a:xfrm>
          <a:prstGeom prst="rect">
            <a:avLst/>
          </a:prstGeom>
          <a:noFill/>
        </p:spPr>
        <p:txBody>
          <a:bodyPr wrap="square">
            <a:spAutoFit/>
          </a:bodyPr>
          <a:lstStyle/>
          <a:p>
            <a:r>
              <a:rPr lang="zh-CN" altLang="en-US" sz="1400" b="1" dirty="0">
                <a:latin typeface="Constantia" panose="02030602050306030303" pitchFamily="18" charset="0"/>
                <a:ea typeface="腾讯体 W3" panose="020C04030202040F0204" pitchFamily="34" charset="-122"/>
                <a:cs typeface="Times" panose="02020603050405020304" pitchFamily="18" charset="0"/>
              </a:rPr>
              <a:t>在</a:t>
            </a:r>
            <a:r>
              <a:rPr lang="en-US" altLang="zh-CN" sz="1400" b="1" dirty="0">
                <a:latin typeface="Constantia" panose="02030602050306030303" pitchFamily="18" charset="0"/>
                <a:ea typeface="腾讯体 W3" panose="020C04030202040F0204" pitchFamily="34" charset="-122"/>
                <a:cs typeface="Times" panose="02020603050405020304" pitchFamily="18" charset="0"/>
              </a:rPr>
              <a:t>transformer</a:t>
            </a:r>
            <a:r>
              <a:rPr lang="zh-CN" altLang="en-US" sz="1400" b="1" dirty="0">
                <a:latin typeface="Constantia" panose="02030602050306030303" pitchFamily="18" charset="0"/>
                <a:ea typeface="腾讯体 W3" panose="020C04030202040F0204" pitchFamily="34" charset="-122"/>
                <a:cs typeface="Times" panose="02020603050405020304" pitchFamily="18" charset="0"/>
              </a:rPr>
              <a:t>中，</a:t>
            </a:r>
            <a:r>
              <a:rPr lang="en-US" altLang="zh-CN" sz="1400" b="1" dirty="0">
                <a:latin typeface="Constantia" panose="02030602050306030303" pitchFamily="18" charset="0"/>
                <a:ea typeface="腾讯体 W3" panose="020C04030202040F0204" pitchFamily="34" charset="-122"/>
                <a:cs typeface="Times" panose="02020603050405020304" pitchFamily="18" charset="0"/>
              </a:rPr>
              <a:t>Self-Attention</a:t>
            </a:r>
            <a:r>
              <a:rPr lang="zh-CN" altLang="en-US" sz="1400" b="1" dirty="0">
                <a:latin typeface="Constantia" panose="02030602050306030303" pitchFamily="18" charset="0"/>
                <a:ea typeface="腾讯体 W3" panose="020C04030202040F0204" pitchFamily="34" charset="-122"/>
                <a:cs typeface="Times" panose="02020603050405020304" pitchFamily="18" charset="0"/>
              </a:rPr>
              <a:t>关注序列内每个位置对其他所有位置的重要性，而</a:t>
            </a:r>
            <a:r>
              <a:rPr lang="en-US" altLang="zh-CN" sz="1400" b="1" dirty="0">
                <a:latin typeface="Constantia" panose="02030602050306030303" pitchFamily="18" charset="0"/>
                <a:ea typeface="腾讯体 W3" panose="020C04030202040F0204" pitchFamily="34" charset="-122"/>
                <a:cs typeface="Times" panose="02020603050405020304" pitchFamily="18" charset="0"/>
              </a:rPr>
              <a:t>Multi-Head Attention</a:t>
            </a:r>
            <a:r>
              <a:rPr lang="zh-CN" altLang="en-US" sz="1400" b="1" dirty="0">
                <a:latin typeface="Constantia" panose="02030602050306030303" pitchFamily="18" charset="0"/>
                <a:ea typeface="腾讯体 W3" panose="020C04030202040F0204" pitchFamily="34" charset="-122"/>
                <a:cs typeface="Times" panose="02020603050405020304" pitchFamily="18" charset="0"/>
              </a:rPr>
              <a:t>则通过在多个子空间中</a:t>
            </a:r>
            <a:r>
              <a:rPr lang="zh-CN" altLang="en-US" sz="1400" b="1" dirty="0">
                <a:solidFill>
                  <a:srgbClr val="FF0000"/>
                </a:solidFill>
                <a:latin typeface="Constantia" panose="02030602050306030303" pitchFamily="18" charset="0"/>
                <a:ea typeface="腾讯体 W3" panose="020C04030202040F0204" pitchFamily="34" charset="-122"/>
                <a:cs typeface="Times" panose="02020603050405020304" pitchFamily="18" charset="0"/>
              </a:rPr>
              <a:t>并行计算</a:t>
            </a:r>
            <a:r>
              <a:rPr lang="zh-CN" altLang="en-US" sz="1400" b="1" dirty="0">
                <a:latin typeface="Constantia" panose="02030602050306030303" pitchFamily="18" charset="0"/>
                <a:ea typeface="腾讯体 W3" panose="020C04030202040F0204" pitchFamily="34" charset="-122"/>
                <a:cs typeface="Times" panose="02020603050405020304" pitchFamily="18" charset="0"/>
              </a:rPr>
              <a:t>注意力，使模型能够同时</a:t>
            </a:r>
            <a:r>
              <a:rPr lang="zh-CN" altLang="en-US" sz="1400" b="1" dirty="0">
                <a:solidFill>
                  <a:srgbClr val="FF0000"/>
                </a:solidFill>
                <a:latin typeface="Constantia" panose="02030602050306030303" pitchFamily="18" charset="0"/>
                <a:ea typeface="腾讯体 W3" panose="020C04030202040F0204" pitchFamily="34" charset="-122"/>
                <a:cs typeface="Times" panose="02020603050405020304" pitchFamily="18" charset="0"/>
              </a:rPr>
              <a:t>捕获和整合不同方面的上下文信息</a:t>
            </a:r>
            <a:endParaRPr lang="zh-CN" altLang="en-US" sz="1400" b="1" dirty="0">
              <a:latin typeface="Constantia" panose="02030602050306030303" pitchFamily="18" charset="0"/>
              <a:ea typeface="腾讯体 W3" panose="020C04030202040F0204" pitchFamily="34" charset="-122"/>
              <a:cs typeface="Times" panose="02020603050405020304" pitchFamily="18" charset="0"/>
            </a:endParaRPr>
          </a:p>
        </p:txBody>
      </p:sp>
      <p:sp>
        <p:nvSpPr>
          <p:cNvPr id="5" name="文本框 4">
            <a:extLst>
              <a:ext uri="{FF2B5EF4-FFF2-40B4-BE49-F238E27FC236}">
                <a16:creationId xmlns:a16="http://schemas.microsoft.com/office/drawing/2014/main" id="{F16F8D39-8E51-F93B-4320-737F1AE1AD05}"/>
              </a:ext>
            </a:extLst>
          </p:cNvPr>
          <p:cNvSpPr txBox="1"/>
          <p:nvPr/>
        </p:nvSpPr>
        <p:spPr>
          <a:xfrm>
            <a:off x="4502281" y="5586549"/>
            <a:ext cx="6154980" cy="523220"/>
          </a:xfrm>
          <a:prstGeom prst="rect">
            <a:avLst/>
          </a:prstGeom>
          <a:noFill/>
        </p:spPr>
        <p:txBody>
          <a:bodyPr wrap="square">
            <a:spAutoFit/>
          </a:bodyPr>
          <a:lstStyle/>
          <a:p>
            <a:r>
              <a:rPr lang="en-US" altLang="zh-CN" sz="1400" b="1" dirty="0">
                <a:latin typeface="Constantia" panose="02030602050306030303" pitchFamily="18" charset="0"/>
                <a:ea typeface="腾讯体 W3" panose="020C04030202040F0204" pitchFamily="34" charset="-122"/>
                <a:cs typeface="Times" panose="02020603050405020304" pitchFamily="18" charset="0"/>
              </a:rPr>
              <a:t>FFN</a:t>
            </a:r>
            <a:r>
              <a:rPr lang="zh-CN" altLang="en-US" sz="1400" b="1" dirty="0">
                <a:latin typeface="Constantia" panose="02030602050306030303" pitchFamily="18" charset="0"/>
                <a:ea typeface="腾讯体 W3" panose="020C04030202040F0204" pitchFamily="34" charset="-122"/>
                <a:cs typeface="Times" panose="02020603050405020304" pitchFamily="18" charset="0"/>
              </a:rPr>
              <a:t>层则是一个两层的</a:t>
            </a:r>
            <a:r>
              <a:rPr lang="en-US" altLang="zh-CN" sz="1400" b="1" dirty="0">
                <a:latin typeface="Constantia" panose="02030602050306030303" pitchFamily="18" charset="0"/>
                <a:ea typeface="腾讯体 W3" panose="020C04030202040F0204" pitchFamily="34" charset="-122"/>
                <a:cs typeface="Times" panose="02020603050405020304" pitchFamily="18" charset="0"/>
              </a:rPr>
              <a:t>MLP</a:t>
            </a:r>
            <a:r>
              <a:rPr lang="zh-CN" altLang="en-US" sz="1400" b="1" dirty="0">
                <a:latin typeface="Constantia" panose="02030602050306030303" pitchFamily="18" charset="0"/>
                <a:ea typeface="腾讯体 W3" panose="020C04030202040F0204" pitchFamily="34" charset="-122"/>
                <a:cs typeface="Times" panose="02020603050405020304" pitchFamily="18" charset="0"/>
              </a:rPr>
              <a:t>，用来</a:t>
            </a:r>
            <a:r>
              <a:rPr lang="zh-CN" altLang="en-US" sz="1400" b="1" dirty="0">
                <a:solidFill>
                  <a:srgbClr val="FF0000"/>
                </a:solidFill>
                <a:latin typeface="Constantia" panose="02030602050306030303" pitchFamily="18" charset="0"/>
                <a:ea typeface="腾讯体 W3" panose="020C04030202040F0204" pitchFamily="34" charset="-122"/>
                <a:cs typeface="Times" panose="02020603050405020304" pitchFamily="18" charset="0"/>
              </a:rPr>
              <a:t>学习特征</a:t>
            </a:r>
            <a:r>
              <a:rPr lang="zh-CN" altLang="en-US" sz="1400" b="1" dirty="0">
                <a:latin typeface="Constantia" panose="02030602050306030303" pitchFamily="18" charset="0"/>
                <a:ea typeface="腾讯体 W3" panose="020C04030202040F0204" pitchFamily="34" charset="-122"/>
                <a:cs typeface="Times" panose="02020603050405020304" pitchFamily="18" charset="0"/>
              </a:rPr>
              <a:t>；同时也可以通过激活函数的方式，</a:t>
            </a:r>
            <a:r>
              <a:rPr lang="zh-CN" altLang="en-US" sz="1400" b="1" dirty="0">
                <a:solidFill>
                  <a:srgbClr val="FF0000"/>
                </a:solidFill>
                <a:latin typeface="Constantia" panose="02030602050306030303" pitchFamily="18" charset="0"/>
                <a:ea typeface="腾讯体 W3" panose="020C04030202040F0204" pitchFamily="34" charset="-122"/>
                <a:cs typeface="Times" panose="02020603050405020304" pitchFamily="18" charset="0"/>
              </a:rPr>
              <a:t>强化模型的表达能力</a:t>
            </a:r>
          </a:p>
        </p:txBody>
      </p:sp>
    </p:spTree>
    <p:extLst>
      <p:ext uri="{BB962C8B-B14F-4D97-AF65-F5344CB8AC3E}">
        <p14:creationId xmlns:p14="http://schemas.microsoft.com/office/powerpoint/2010/main" val="1764398598"/>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a:extLst>
              <a:ext uri="{FF2B5EF4-FFF2-40B4-BE49-F238E27FC236}">
                <a16:creationId xmlns:a16="http://schemas.microsoft.com/office/drawing/2014/main" id="{B8CED823-FFFD-4AA2-9092-D8FBE51CAEB8}"/>
              </a:ext>
            </a:extLst>
          </p:cNvPr>
          <p:cNvSpPr/>
          <p:nvPr/>
        </p:nvSpPr>
        <p:spPr>
          <a:xfrm>
            <a:off x="0" y="6522720"/>
            <a:ext cx="4267200" cy="335280"/>
          </a:xfrm>
          <a:prstGeom prst="rect">
            <a:avLst/>
          </a:prstGeom>
          <a:solidFill>
            <a:srgbClr val="4747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a:extLst>
              <a:ext uri="{FF2B5EF4-FFF2-40B4-BE49-F238E27FC236}">
                <a16:creationId xmlns:a16="http://schemas.microsoft.com/office/drawing/2014/main" id="{AE30AF1C-CA8E-427B-9DBA-C8AB565AFF38}"/>
              </a:ext>
            </a:extLst>
          </p:cNvPr>
          <p:cNvSpPr/>
          <p:nvPr/>
        </p:nvSpPr>
        <p:spPr>
          <a:xfrm>
            <a:off x="4267200" y="6522720"/>
            <a:ext cx="4267200" cy="335280"/>
          </a:xfrm>
          <a:prstGeom prst="rect">
            <a:avLst/>
          </a:prstGeom>
          <a:solidFill>
            <a:srgbClr val="8484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a:extLst>
              <a:ext uri="{FF2B5EF4-FFF2-40B4-BE49-F238E27FC236}">
                <a16:creationId xmlns:a16="http://schemas.microsoft.com/office/drawing/2014/main" id="{287E9C25-FEFC-4DB2-BBD6-EAB98C4DEA1E}"/>
              </a:ext>
            </a:extLst>
          </p:cNvPr>
          <p:cNvSpPr/>
          <p:nvPr/>
        </p:nvSpPr>
        <p:spPr>
          <a:xfrm>
            <a:off x="8534400" y="6522720"/>
            <a:ext cx="3657600" cy="335280"/>
          </a:xfrm>
          <a:prstGeom prst="rect">
            <a:avLst/>
          </a:prstGeom>
          <a:solidFill>
            <a:srgbClr val="ADADE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600" dirty="0">
              <a:solidFill>
                <a:schemeClr val="bg1"/>
              </a:solidFill>
              <a:latin typeface="Constantia" panose="02030602050306030303" pitchFamily="18" charset="0"/>
            </a:endParaRPr>
          </a:p>
        </p:txBody>
      </p:sp>
      <p:sp>
        <p:nvSpPr>
          <p:cNvPr id="24" name="日期占位符 7">
            <a:extLst>
              <a:ext uri="{FF2B5EF4-FFF2-40B4-BE49-F238E27FC236}">
                <a16:creationId xmlns:a16="http://schemas.microsoft.com/office/drawing/2014/main" id="{A472F3E3-BF27-4214-96FF-F1674F8CACD2}"/>
              </a:ext>
            </a:extLst>
          </p:cNvPr>
          <p:cNvSpPr>
            <a:spLocks noGrp="1"/>
          </p:cNvSpPr>
          <p:nvPr>
            <p:ph type="dt" sz="half" idx="10"/>
          </p:nvPr>
        </p:nvSpPr>
        <p:spPr>
          <a:xfrm>
            <a:off x="1209907" y="6494974"/>
            <a:ext cx="1847385" cy="365125"/>
          </a:xfrm>
        </p:spPr>
        <p:txBody>
          <a:bodyPr/>
          <a:lstStyle/>
          <a:p>
            <a:r>
              <a:rPr lang="en-US" altLang="zh-CN" sz="1400" b="1" dirty="0">
                <a:solidFill>
                  <a:schemeClr val="bg1"/>
                </a:solidFill>
                <a:latin typeface="Constantia" panose="02030602050306030303" pitchFamily="18" charset="0"/>
                <a:cs typeface="Times" panose="02020603050405020304" pitchFamily="18" charset="0"/>
              </a:rPr>
              <a:t>April 24, 2024</a:t>
            </a:r>
            <a:endParaRPr lang="zh-CN" altLang="en-US" sz="1400" b="1" dirty="0">
              <a:solidFill>
                <a:schemeClr val="bg1"/>
              </a:solidFill>
              <a:latin typeface="Constantia" panose="02030602050306030303" pitchFamily="18" charset="0"/>
              <a:cs typeface="Times" panose="02020603050405020304" pitchFamily="18" charset="0"/>
            </a:endParaRPr>
          </a:p>
        </p:txBody>
      </p:sp>
      <p:sp>
        <p:nvSpPr>
          <p:cNvPr id="25" name="Fußzeilenplatzhalter 4">
            <a:extLst>
              <a:ext uri="{FF2B5EF4-FFF2-40B4-BE49-F238E27FC236}">
                <a16:creationId xmlns:a16="http://schemas.microsoft.com/office/drawing/2014/main" id="{74159A29-4F5F-4065-934C-13F30643D46E}"/>
              </a:ext>
            </a:extLst>
          </p:cNvPr>
          <p:cNvSpPr>
            <a:spLocks noGrp="1"/>
          </p:cNvSpPr>
          <p:nvPr>
            <p:ph type="ftr" sz="quarter" idx="11"/>
          </p:nvPr>
        </p:nvSpPr>
        <p:spPr>
          <a:xfrm>
            <a:off x="4095916" y="6553437"/>
            <a:ext cx="4520431" cy="273844"/>
          </a:xfrm>
        </p:spPr>
        <p:txBody>
          <a:bodyPr/>
          <a:lstStyle/>
          <a:p>
            <a:r>
              <a:rPr lang="en-US" altLang="zh-CN" sz="1400" b="1" dirty="0">
                <a:solidFill>
                  <a:schemeClr val="bg1"/>
                </a:solidFill>
                <a:latin typeface="Constantia" panose="02030602050306030303" pitchFamily="18" charset="0"/>
              </a:rPr>
              <a:t>Zero Zhao | HUST </a:t>
            </a:r>
            <a:endParaRPr lang="zh-CN" altLang="en-US" sz="1400" b="1" dirty="0">
              <a:solidFill>
                <a:schemeClr val="bg1"/>
              </a:solidFill>
              <a:latin typeface="Constantia" panose="02030602050306030303" pitchFamily="18" charset="0"/>
            </a:endParaRPr>
          </a:p>
        </p:txBody>
      </p:sp>
      <p:cxnSp>
        <p:nvCxnSpPr>
          <p:cNvPr id="26" name="直接连接符 25">
            <a:extLst>
              <a:ext uri="{FF2B5EF4-FFF2-40B4-BE49-F238E27FC236}">
                <a16:creationId xmlns:a16="http://schemas.microsoft.com/office/drawing/2014/main" id="{2C0A00E8-DC77-4A26-A219-150776549D88}"/>
              </a:ext>
            </a:extLst>
          </p:cNvPr>
          <p:cNvCxnSpPr/>
          <p:nvPr/>
        </p:nvCxnSpPr>
        <p:spPr>
          <a:xfrm>
            <a:off x="385590" y="859531"/>
            <a:ext cx="11479576" cy="0"/>
          </a:xfrm>
          <a:prstGeom prst="line">
            <a:avLst/>
          </a:prstGeom>
          <a:ln w="38100">
            <a:solidFill>
              <a:srgbClr val="4747BA"/>
            </a:solidFill>
          </a:ln>
        </p:spPr>
        <p:style>
          <a:lnRef idx="1">
            <a:schemeClr val="accent1"/>
          </a:lnRef>
          <a:fillRef idx="0">
            <a:schemeClr val="accent1"/>
          </a:fillRef>
          <a:effectRef idx="0">
            <a:schemeClr val="accent1"/>
          </a:effectRef>
          <a:fontRef idx="minor">
            <a:schemeClr val="tx1"/>
          </a:fontRef>
        </p:style>
      </p:cxnSp>
      <p:sp>
        <p:nvSpPr>
          <p:cNvPr id="19" name="文本框 18">
            <a:extLst>
              <a:ext uri="{FF2B5EF4-FFF2-40B4-BE49-F238E27FC236}">
                <a16:creationId xmlns:a16="http://schemas.microsoft.com/office/drawing/2014/main" id="{3B78C344-5CA5-0040-BEE1-94109FE221CD}"/>
              </a:ext>
            </a:extLst>
          </p:cNvPr>
          <p:cNvSpPr txBox="1"/>
          <p:nvPr/>
        </p:nvSpPr>
        <p:spPr>
          <a:xfrm>
            <a:off x="441124" y="182481"/>
            <a:ext cx="6798981" cy="646331"/>
          </a:xfrm>
          <a:prstGeom prst="rect">
            <a:avLst/>
          </a:prstGeom>
          <a:noFill/>
        </p:spPr>
        <p:txBody>
          <a:bodyPr wrap="square" rtlCol="0">
            <a:spAutoFit/>
          </a:bodyPr>
          <a:lstStyle/>
          <a:p>
            <a:pPr lvl="0">
              <a:lnSpc>
                <a:spcPct val="90000"/>
              </a:lnSpc>
              <a:spcBef>
                <a:spcPts val="1000"/>
              </a:spcBef>
              <a:defRPr/>
            </a:pPr>
            <a:r>
              <a:rPr lang="en-US" altLang="zh-CN" sz="4000" b="1" dirty="0">
                <a:solidFill>
                  <a:srgbClr val="4747BA"/>
                </a:solidFill>
                <a:latin typeface="Constantia" panose="02030602050306030303" pitchFamily="18" charset="0"/>
                <a:ea typeface="腾讯体 W3" panose="020C04030202040F0204" pitchFamily="34" charset="-122"/>
                <a:cs typeface="Times" panose="02020603050405020304" pitchFamily="18" charset="0"/>
              </a:rPr>
              <a:t>Mamba – S6</a:t>
            </a:r>
            <a:r>
              <a:rPr lang="zh-CN" altLang="en-US" sz="4000" b="1" dirty="0">
                <a:solidFill>
                  <a:srgbClr val="4747BA"/>
                </a:solidFill>
                <a:latin typeface="Constantia" panose="02030602050306030303" pitchFamily="18" charset="0"/>
                <a:ea typeface="腾讯体 W3" panose="020C04030202040F0204" pitchFamily="34" charset="-122"/>
                <a:cs typeface="Times" panose="02020603050405020304" pitchFamily="18" charset="0"/>
              </a:rPr>
              <a:t>架构</a:t>
            </a:r>
            <a:r>
              <a:rPr lang="en-US" altLang="zh-CN" sz="4000" b="1" dirty="0">
                <a:solidFill>
                  <a:srgbClr val="4747BA"/>
                </a:solidFill>
                <a:latin typeface="Constantia" panose="02030602050306030303" pitchFamily="18" charset="0"/>
                <a:ea typeface="腾讯体 W3" panose="020C04030202040F0204" pitchFamily="34" charset="-122"/>
                <a:cs typeface="Times" panose="02020603050405020304" pitchFamily="18" charset="0"/>
              </a:rPr>
              <a:t> </a:t>
            </a:r>
            <a:endParaRPr lang="zh-CN" altLang="en-US" sz="4000" b="1" dirty="0">
              <a:solidFill>
                <a:srgbClr val="4747BA"/>
              </a:solidFill>
              <a:latin typeface="Constantia" panose="02030602050306030303" pitchFamily="18" charset="0"/>
              <a:ea typeface="腾讯体 W3" panose="020C04030202040F0204" pitchFamily="34" charset="-122"/>
              <a:cs typeface="Times" panose="02020603050405020304" pitchFamily="18" charset="0"/>
            </a:endParaRPr>
          </a:p>
        </p:txBody>
      </p:sp>
      <p:pic>
        <p:nvPicPr>
          <p:cNvPr id="23" name="图片 22">
            <a:extLst>
              <a:ext uri="{FF2B5EF4-FFF2-40B4-BE49-F238E27FC236}">
                <a16:creationId xmlns:a16="http://schemas.microsoft.com/office/drawing/2014/main" id="{C59D9062-D538-4E10-A387-AAFC9F1C806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4063" y="218980"/>
            <a:ext cx="730337" cy="556270"/>
          </a:xfrm>
          <a:prstGeom prst="rect">
            <a:avLst/>
          </a:prstGeom>
        </p:spPr>
      </p:pic>
      <p:sp>
        <p:nvSpPr>
          <p:cNvPr id="14" name="灯片编号占位符 8">
            <a:extLst>
              <a:ext uri="{FF2B5EF4-FFF2-40B4-BE49-F238E27FC236}">
                <a16:creationId xmlns:a16="http://schemas.microsoft.com/office/drawing/2014/main" id="{CBDE027A-9753-BE4F-9E92-B646C7AB4689}"/>
              </a:ext>
            </a:extLst>
          </p:cNvPr>
          <p:cNvSpPr>
            <a:spLocks noGrp="1"/>
          </p:cNvSpPr>
          <p:nvPr>
            <p:ph type="sldNum" sz="quarter" idx="12"/>
          </p:nvPr>
        </p:nvSpPr>
        <p:spPr>
          <a:xfrm>
            <a:off x="9847869" y="6405035"/>
            <a:ext cx="809393" cy="545001"/>
          </a:xfrm>
        </p:spPr>
        <p:txBody>
          <a:bodyPr/>
          <a:lstStyle/>
          <a:p>
            <a:pPr algn="ctr"/>
            <a:fld id="{152851E7-9224-42D2-A4FF-119762E40804}" type="slidenum">
              <a:rPr lang="zh-CN" altLang="en-US" sz="1400" b="1" smtClean="0">
                <a:solidFill>
                  <a:schemeClr val="bg1"/>
                </a:solidFill>
                <a:latin typeface="Constantia" panose="02030602050306030303" pitchFamily="18" charset="0"/>
                <a:cs typeface="Times" panose="02020603050405020304" pitchFamily="18" charset="0"/>
              </a:rPr>
              <a:pPr algn="ctr"/>
              <a:t>40</a:t>
            </a:fld>
            <a:endParaRPr lang="zh-CN" altLang="en-US" sz="1400" b="1" dirty="0">
              <a:solidFill>
                <a:schemeClr val="bg1"/>
              </a:solidFill>
              <a:latin typeface="Constantia" panose="02030602050306030303" pitchFamily="18" charset="0"/>
              <a:cs typeface="Times" panose="02020603050405020304" pitchFamily="18" charset="0"/>
            </a:endParaRPr>
          </a:p>
        </p:txBody>
      </p:sp>
      <p:pic>
        <p:nvPicPr>
          <p:cNvPr id="44" name="图片 4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90829" y="204228"/>
            <a:ext cx="3323471" cy="570629"/>
          </a:xfrm>
          <a:prstGeom prst="rect">
            <a:avLst/>
          </a:prstGeom>
        </p:spPr>
      </p:pic>
      <p:pic>
        <p:nvPicPr>
          <p:cNvPr id="3" name="图片 2" descr="文本&#10;&#10;描述已自动生成">
            <a:extLst>
              <a:ext uri="{FF2B5EF4-FFF2-40B4-BE49-F238E27FC236}">
                <a16:creationId xmlns:a16="http://schemas.microsoft.com/office/drawing/2014/main" id="{E9F78B38-FF38-945C-3DD6-EEC3D790BDE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8167" y="1207967"/>
            <a:ext cx="7621064" cy="1724266"/>
          </a:xfrm>
          <a:prstGeom prst="rect">
            <a:avLst/>
          </a:prstGeom>
        </p:spPr>
      </p:pic>
      <p:sp>
        <p:nvSpPr>
          <p:cNvPr id="5" name="文本框 4">
            <a:extLst>
              <a:ext uri="{FF2B5EF4-FFF2-40B4-BE49-F238E27FC236}">
                <a16:creationId xmlns:a16="http://schemas.microsoft.com/office/drawing/2014/main" id="{DABAB744-1475-B978-5F11-83BECC50DB5D}"/>
              </a:ext>
            </a:extLst>
          </p:cNvPr>
          <p:cNvSpPr txBox="1"/>
          <p:nvPr/>
        </p:nvSpPr>
        <p:spPr>
          <a:xfrm>
            <a:off x="548167" y="3050435"/>
            <a:ext cx="9827733" cy="2194447"/>
          </a:xfrm>
          <a:prstGeom prst="rect">
            <a:avLst/>
          </a:prstGeom>
          <a:noFill/>
        </p:spPr>
        <p:txBody>
          <a:bodyPr wrap="square" rtlCol="0">
            <a:spAutoFit/>
          </a:bodyPr>
          <a:lstStyle/>
          <a:p>
            <a:pPr lvl="0">
              <a:lnSpc>
                <a:spcPct val="90000"/>
              </a:lnSpc>
              <a:spcBef>
                <a:spcPts val="1000"/>
              </a:spcBef>
              <a:defRPr/>
            </a:pPr>
            <a:r>
              <a:rPr lang="zh-CN" altLang="en-US" sz="2400" b="1" dirty="0">
                <a:solidFill>
                  <a:srgbClr val="4747BA"/>
                </a:solidFill>
                <a:latin typeface="Constantia" panose="02030602050306030303" pitchFamily="18" charset="0"/>
                <a:ea typeface="腾讯体 W3" panose="020C04030202040F0204" pitchFamily="34" charset="-122"/>
                <a:cs typeface="Times" panose="02020603050405020304" pitchFamily="18" charset="0"/>
              </a:rPr>
              <a:t>作者认为序列建模的一个基本问题就是将上下文压缩成更小的状态</a:t>
            </a:r>
            <a:endParaRPr lang="en-US" altLang="zh-CN" sz="2400" b="1" dirty="0">
              <a:solidFill>
                <a:srgbClr val="4747BA"/>
              </a:solidFill>
              <a:latin typeface="Constantia" panose="02030602050306030303" pitchFamily="18" charset="0"/>
              <a:ea typeface="腾讯体 W3" panose="020C04030202040F0204" pitchFamily="34" charset="-122"/>
              <a:cs typeface="Times" panose="02020603050405020304" pitchFamily="18" charset="0"/>
            </a:endParaRPr>
          </a:p>
          <a:p>
            <a:pPr lvl="0">
              <a:lnSpc>
                <a:spcPct val="90000"/>
              </a:lnSpc>
              <a:spcBef>
                <a:spcPts val="1000"/>
              </a:spcBef>
              <a:defRPr/>
            </a:pPr>
            <a:r>
              <a:rPr lang="zh-CN" altLang="en-US" sz="2000" b="1" dirty="0">
                <a:solidFill>
                  <a:srgbClr val="4747BA"/>
                </a:solidFill>
                <a:latin typeface="Constantia" panose="02030602050306030303" pitchFamily="18" charset="0"/>
                <a:ea typeface="腾讯体 W3" panose="020C04030202040F0204" pitchFamily="34" charset="-122"/>
                <a:cs typeface="Times" panose="02020603050405020304" pitchFamily="18" charset="0"/>
              </a:rPr>
              <a:t>从这个角度来看：</a:t>
            </a:r>
            <a:endParaRPr lang="en-US" altLang="zh-CN" sz="2000" b="1" dirty="0">
              <a:solidFill>
                <a:srgbClr val="4747BA"/>
              </a:solidFill>
              <a:latin typeface="Constantia" panose="02030602050306030303" pitchFamily="18" charset="0"/>
              <a:ea typeface="腾讯体 W3" panose="020C04030202040F0204" pitchFamily="34" charset="-122"/>
              <a:cs typeface="Times" panose="02020603050405020304" pitchFamily="18" charset="0"/>
            </a:endParaRPr>
          </a:p>
          <a:p>
            <a:pPr lvl="0">
              <a:lnSpc>
                <a:spcPct val="90000"/>
              </a:lnSpc>
              <a:spcBef>
                <a:spcPts val="1000"/>
              </a:spcBef>
              <a:defRPr/>
            </a:pPr>
            <a:r>
              <a:rPr lang="en-US" altLang="zh-CN" sz="2000" b="1" dirty="0">
                <a:solidFill>
                  <a:srgbClr val="4747BA"/>
                </a:solidFill>
                <a:latin typeface="Constantia" panose="02030602050306030303" pitchFamily="18" charset="0"/>
                <a:ea typeface="腾讯体 W3" panose="020C04030202040F0204" pitchFamily="34" charset="-122"/>
                <a:cs typeface="Times" panose="02020603050405020304" pitchFamily="18" charset="0"/>
              </a:rPr>
              <a:t>	</a:t>
            </a:r>
            <a:r>
              <a:rPr lang="en-US" altLang="zh-CN" sz="2000" b="1" dirty="0">
                <a:latin typeface="Constantia" panose="02030602050306030303" pitchFamily="18" charset="0"/>
                <a:ea typeface="腾讯体 W3" panose="020C04030202040F0204" pitchFamily="34" charset="-122"/>
                <a:cs typeface="Times" panose="02020603050405020304" pitchFamily="18" charset="0"/>
              </a:rPr>
              <a:t>Attention</a:t>
            </a:r>
            <a:r>
              <a:rPr lang="zh-CN" altLang="en-US" sz="2000" b="1" dirty="0">
                <a:latin typeface="Constantia" panose="02030602050306030303" pitchFamily="18" charset="0"/>
                <a:ea typeface="腾讯体 W3" panose="020C04030202040F0204" pitchFamily="34" charset="-122"/>
                <a:cs typeface="Times" panose="02020603050405020304" pitchFamily="18" charset="0"/>
              </a:rPr>
              <a:t>机制有效果但是不高效，因为它不压缩上下文（显式存储整个上下文，</a:t>
            </a:r>
            <a:r>
              <a:rPr lang="en-US" altLang="zh-CN" sz="2000" b="1" dirty="0">
                <a:latin typeface="Constantia" panose="02030602050306030303" pitchFamily="18" charset="0"/>
                <a:ea typeface="腾讯体 W3" panose="020C04030202040F0204" pitchFamily="34" charset="-122"/>
                <a:cs typeface="Times" panose="02020603050405020304" pitchFamily="18" charset="0"/>
              </a:rPr>
              <a:t>KV catch</a:t>
            </a:r>
            <a:r>
              <a:rPr lang="zh-CN" altLang="en-US" sz="2000" b="1" dirty="0">
                <a:latin typeface="Constantia" panose="02030602050306030303" pitchFamily="18" charset="0"/>
                <a:ea typeface="腾讯体 W3" panose="020C04030202040F0204" pitchFamily="34" charset="-122"/>
                <a:cs typeface="Times" panose="02020603050405020304" pitchFamily="18" charset="0"/>
              </a:rPr>
              <a:t>），这直接导致了</a:t>
            </a:r>
            <a:r>
              <a:rPr lang="en-US" altLang="zh-CN" sz="2000" b="1" dirty="0">
                <a:latin typeface="Constantia" panose="02030602050306030303" pitchFamily="18" charset="0"/>
                <a:ea typeface="腾讯体 W3" panose="020C04030202040F0204" pitchFamily="34" charset="-122"/>
                <a:cs typeface="Times" panose="02020603050405020304" pitchFamily="18" charset="0"/>
              </a:rPr>
              <a:t>transformer</a:t>
            </a:r>
            <a:r>
              <a:rPr lang="zh-CN" altLang="en-US" sz="2000" b="1" dirty="0">
                <a:latin typeface="Constantia" panose="02030602050306030303" pitchFamily="18" charset="0"/>
                <a:ea typeface="腾讯体 W3" panose="020C04030202040F0204" pitchFamily="34" charset="-122"/>
                <a:cs typeface="Times" panose="02020603050405020304" pitchFamily="18" charset="0"/>
              </a:rPr>
              <a:t>的线性时间推理和二次时间训练缓慢</a:t>
            </a:r>
            <a:endParaRPr lang="en-US" altLang="zh-CN" sz="2000" b="1" dirty="0">
              <a:latin typeface="Constantia" panose="02030602050306030303" pitchFamily="18" charset="0"/>
              <a:ea typeface="腾讯体 W3" panose="020C04030202040F0204" pitchFamily="34" charset="-122"/>
              <a:cs typeface="Times" panose="02020603050405020304" pitchFamily="18" charset="0"/>
            </a:endParaRPr>
          </a:p>
          <a:p>
            <a:pPr lvl="0">
              <a:lnSpc>
                <a:spcPct val="90000"/>
              </a:lnSpc>
              <a:spcBef>
                <a:spcPts val="1000"/>
              </a:spcBef>
              <a:defRPr/>
            </a:pPr>
            <a:r>
              <a:rPr lang="en-US" altLang="zh-CN" sz="2000" b="1" dirty="0">
                <a:latin typeface="Constantia" panose="02030602050306030303" pitchFamily="18" charset="0"/>
                <a:ea typeface="腾讯体 W3" panose="020C04030202040F0204" pitchFamily="34" charset="-122"/>
                <a:cs typeface="Times" panose="02020603050405020304" pitchFamily="18" charset="0"/>
              </a:rPr>
              <a:t>	RNN</a:t>
            </a:r>
            <a:r>
              <a:rPr lang="zh-CN" altLang="en-US" sz="2000" b="1" dirty="0">
                <a:latin typeface="Constantia" panose="02030602050306030303" pitchFamily="18" charset="0"/>
                <a:ea typeface="腾讯体 W3" panose="020C04030202040F0204" pitchFamily="34" charset="-122"/>
                <a:cs typeface="Times" panose="02020603050405020304" pitchFamily="18" charset="0"/>
              </a:rPr>
              <a:t>是有效的，有一个有限状态，可以实现常数时间推理和线性时间训练，但是这种有效性受上下文压缩程度的限制，序列过长则可能导致遗忘</a:t>
            </a:r>
          </a:p>
        </p:txBody>
      </p:sp>
    </p:spTree>
    <p:extLst>
      <p:ext uri="{BB962C8B-B14F-4D97-AF65-F5344CB8AC3E}">
        <p14:creationId xmlns:p14="http://schemas.microsoft.com/office/powerpoint/2010/main" val="970704239"/>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a:extLst>
              <a:ext uri="{FF2B5EF4-FFF2-40B4-BE49-F238E27FC236}">
                <a16:creationId xmlns:a16="http://schemas.microsoft.com/office/drawing/2014/main" id="{B8CED823-FFFD-4AA2-9092-D8FBE51CAEB8}"/>
              </a:ext>
            </a:extLst>
          </p:cNvPr>
          <p:cNvSpPr/>
          <p:nvPr/>
        </p:nvSpPr>
        <p:spPr>
          <a:xfrm>
            <a:off x="0" y="6522720"/>
            <a:ext cx="4267200" cy="335280"/>
          </a:xfrm>
          <a:prstGeom prst="rect">
            <a:avLst/>
          </a:prstGeom>
          <a:solidFill>
            <a:srgbClr val="4747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a:extLst>
              <a:ext uri="{FF2B5EF4-FFF2-40B4-BE49-F238E27FC236}">
                <a16:creationId xmlns:a16="http://schemas.microsoft.com/office/drawing/2014/main" id="{AE30AF1C-CA8E-427B-9DBA-C8AB565AFF38}"/>
              </a:ext>
            </a:extLst>
          </p:cNvPr>
          <p:cNvSpPr/>
          <p:nvPr/>
        </p:nvSpPr>
        <p:spPr>
          <a:xfrm>
            <a:off x="4267200" y="6522720"/>
            <a:ext cx="4267200" cy="335280"/>
          </a:xfrm>
          <a:prstGeom prst="rect">
            <a:avLst/>
          </a:prstGeom>
          <a:solidFill>
            <a:srgbClr val="8484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a:extLst>
              <a:ext uri="{FF2B5EF4-FFF2-40B4-BE49-F238E27FC236}">
                <a16:creationId xmlns:a16="http://schemas.microsoft.com/office/drawing/2014/main" id="{287E9C25-FEFC-4DB2-BBD6-EAB98C4DEA1E}"/>
              </a:ext>
            </a:extLst>
          </p:cNvPr>
          <p:cNvSpPr/>
          <p:nvPr/>
        </p:nvSpPr>
        <p:spPr>
          <a:xfrm>
            <a:off x="8534400" y="6522720"/>
            <a:ext cx="3657600" cy="335280"/>
          </a:xfrm>
          <a:prstGeom prst="rect">
            <a:avLst/>
          </a:prstGeom>
          <a:solidFill>
            <a:srgbClr val="ADADE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600" dirty="0">
              <a:solidFill>
                <a:schemeClr val="bg1"/>
              </a:solidFill>
              <a:latin typeface="Constantia" panose="02030602050306030303" pitchFamily="18" charset="0"/>
            </a:endParaRPr>
          </a:p>
        </p:txBody>
      </p:sp>
      <p:sp>
        <p:nvSpPr>
          <p:cNvPr id="24" name="日期占位符 7">
            <a:extLst>
              <a:ext uri="{FF2B5EF4-FFF2-40B4-BE49-F238E27FC236}">
                <a16:creationId xmlns:a16="http://schemas.microsoft.com/office/drawing/2014/main" id="{A472F3E3-BF27-4214-96FF-F1674F8CACD2}"/>
              </a:ext>
            </a:extLst>
          </p:cNvPr>
          <p:cNvSpPr>
            <a:spLocks noGrp="1"/>
          </p:cNvSpPr>
          <p:nvPr>
            <p:ph type="dt" sz="half" idx="10"/>
          </p:nvPr>
        </p:nvSpPr>
        <p:spPr>
          <a:xfrm>
            <a:off x="1209907" y="6494974"/>
            <a:ext cx="1847385" cy="365125"/>
          </a:xfrm>
        </p:spPr>
        <p:txBody>
          <a:bodyPr/>
          <a:lstStyle/>
          <a:p>
            <a:r>
              <a:rPr lang="en-US" altLang="zh-CN" sz="1400" b="1" dirty="0">
                <a:solidFill>
                  <a:schemeClr val="bg1"/>
                </a:solidFill>
                <a:latin typeface="Constantia" panose="02030602050306030303" pitchFamily="18" charset="0"/>
                <a:cs typeface="Times" panose="02020603050405020304" pitchFamily="18" charset="0"/>
              </a:rPr>
              <a:t>April 24, 2024</a:t>
            </a:r>
            <a:endParaRPr lang="zh-CN" altLang="en-US" sz="1400" b="1" dirty="0">
              <a:solidFill>
                <a:schemeClr val="bg1"/>
              </a:solidFill>
              <a:latin typeface="Constantia" panose="02030602050306030303" pitchFamily="18" charset="0"/>
              <a:cs typeface="Times" panose="02020603050405020304" pitchFamily="18" charset="0"/>
            </a:endParaRPr>
          </a:p>
        </p:txBody>
      </p:sp>
      <p:sp>
        <p:nvSpPr>
          <p:cNvPr id="25" name="Fußzeilenplatzhalter 4">
            <a:extLst>
              <a:ext uri="{FF2B5EF4-FFF2-40B4-BE49-F238E27FC236}">
                <a16:creationId xmlns:a16="http://schemas.microsoft.com/office/drawing/2014/main" id="{74159A29-4F5F-4065-934C-13F30643D46E}"/>
              </a:ext>
            </a:extLst>
          </p:cNvPr>
          <p:cNvSpPr>
            <a:spLocks noGrp="1"/>
          </p:cNvSpPr>
          <p:nvPr>
            <p:ph type="ftr" sz="quarter" idx="11"/>
          </p:nvPr>
        </p:nvSpPr>
        <p:spPr>
          <a:xfrm>
            <a:off x="4095916" y="6553437"/>
            <a:ext cx="4520431" cy="273844"/>
          </a:xfrm>
        </p:spPr>
        <p:txBody>
          <a:bodyPr/>
          <a:lstStyle/>
          <a:p>
            <a:r>
              <a:rPr lang="en-US" altLang="zh-CN" sz="1400" b="1" dirty="0">
                <a:solidFill>
                  <a:schemeClr val="bg1"/>
                </a:solidFill>
                <a:latin typeface="Constantia" panose="02030602050306030303" pitchFamily="18" charset="0"/>
              </a:rPr>
              <a:t>Zero Zhao | HUST </a:t>
            </a:r>
            <a:endParaRPr lang="zh-CN" altLang="en-US" sz="1400" b="1" dirty="0">
              <a:solidFill>
                <a:schemeClr val="bg1"/>
              </a:solidFill>
              <a:latin typeface="Constantia" panose="02030602050306030303" pitchFamily="18" charset="0"/>
            </a:endParaRPr>
          </a:p>
        </p:txBody>
      </p:sp>
      <p:cxnSp>
        <p:nvCxnSpPr>
          <p:cNvPr id="26" name="直接连接符 25">
            <a:extLst>
              <a:ext uri="{FF2B5EF4-FFF2-40B4-BE49-F238E27FC236}">
                <a16:creationId xmlns:a16="http://schemas.microsoft.com/office/drawing/2014/main" id="{2C0A00E8-DC77-4A26-A219-150776549D88}"/>
              </a:ext>
            </a:extLst>
          </p:cNvPr>
          <p:cNvCxnSpPr/>
          <p:nvPr/>
        </p:nvCxnSpPr>
        <p:spPr>
          <a:xfrm>
            <a:off x="385590" y="859531"/>
            <a:ext cx="11479576" cy="0"/>
          </a:xfrm>
          <a:prstGeom prst="line">
            <a:avLst/>
          </a:prstGeom>
          <a:ln w="38100">
            <a:solidFill>
              <a:srgbClr val="4747BA"/>
            </a:solidFill>
          </a:ln>
        </p:spPr>
        <p:style>
          <a:lnRef idx="1">
            <a:schemeClr val="accent1"/>
          </a:lnRef>
          <a:fillRef idx="0">
            <a:schemeClr val="accent1"/>
          </a:fillRef>
          <a:effectRef idx="0">
            <a:schemeClr val="accent1"/>
          </a:effectRef>
          <a:fontRef idx="minor">
            <a:schemeClr val="tx1"/>
          </a:fontRef>
        </p:style>
      </p:cxnSp>
      <p:sp>
        <p:nvSpPr>
          <p:cNvPr id="19" name="文本框 18">
            <a:extLst>
              <a:ext uri="{FF2B5EF4-FFF2-40B4-BE49-F238E27FC236}">
                <a16:creationId xmlns:a16="http://schemas.microsoft.com/office/drawing/2014/main" id="{3B78C344-5CA5-0040-BEE1-94109FE221CD}"/>
              </a:ext>
            </a:extLst>
          </p:cNvPr>
          <p:cNvSpPr txBox="1"/>
          <p:nvPr/>
        </p:nvSpPr>
        <p:spPr>
          <a:xfrm>
            <a:off x="441124" y="182481"/>
            <a:ext cx="6798981" cy="646331"/>
          </a:xfrm>
          <a:prstGeom prst="rect">
            <a:avLst/>
          </a:prstGeom>
          <a:noFill/>
        </p:spPr>
        <p:txBody>
          <a:bodyPr wrap="square" rtlCol="0">
            <a:spAutoFit/>
          </a:bodyPr>
          <a:lstStyle/>
          <a:p>
            <a:pPr lvl="0">
              <a:lnSpc>
                <a:spcPct val="90000"/>
              </a:lnSpc>
              <a:spcBef>
                <a:spcPts val="1000"/>
              </a:spcBef>
              <a:defRPr/>
            </a:pPr>
            <a:r>
              <a:rPr lang="en-US" altLang="zh-CN" sz="4000" b="1" dirty="0">
                <a:solidFill>
                  <a:srgbClr val="4747BA"/>
                </a:solidFill>
                <a:latin typeface="Constantia" panose="02030602050306030303" pitchFamily="18" charset="0"/>
                <a:ea typeface="腾讯体 W3" panose="020C04030202040F0204" pitchFamily="34" charset="-122"/>
                <a:cs typeface="Times" panose="02020603050405020304" pitchFamily="18" charset="0"/>
              </a:rPr>
              <a:t>Mamba – S6</a:t>
            </a:r>
            <a:r>
              <a:rPr lang="zh-CN" altLang="en-US" sz="4000" b="1" dirty="0">
                <a:solidFill>
                  <a:srgbClr val="4747BA"/>
                </a:solidFill>
                <a:latin typeface="Constantia" panose="02030602050306030303" pitchFamily="18" charset="0"/>
                <a:ea typeface="腾讯体 W3" panose="020C04030202040F0204" pitchFamily="34" charset="-122"/>
                <a:cs typeface="Times" panose="02020603050405020304" pitchFamily="18" charset="0"/>
              </a:rPr>
              <a:t>架构</a:t>
            </a:r>
            <a:r>
              <a:rPr lang="en-US" altLang="zh-CN" sz="4000" b="1" dirty="0">
                <a:solidFill>
                  <a:srgbClr val="4747BA"/>
                </a:solidFill>
                <a:latin typeface="Constantia" panose="02030602050306030303" pitchFamily="18" charset="0"/>
                <a:ea typeface="腾讯体 W3" panose="020C04030202040F0204" pitchFamily="34" charset="-122"/>
                <a:cs typeface="Times" panose="02020603050405020304" pitchFamily="18" charset="0"/>
              </a:rPr>
              <a:t> </a:t>
            </a:r>
            <a:endParaRPr lang="zh-CN" altLang="en-US" sz="4000" b="1" dirty="0">
              <a:solidFill>
                <a:srgbClr val="4747BA"/>
              </a:solidFill>
              <a:latin typeface="Constantia" panose="02030602050306030303" pitchFamily="18" charset="0"/>
              <a:ea typeface="腾讯体 W3" panose="020C04030202040F0204" pitchFamily="34" charset="-122"/>
              <a:cs typeface="Times" panose="02020603050405020304" pitchFamily="18" charset="0"/>
            </a:endParaRPr>
          </a:p>
        </p:txBody>
      </p:sp>
      <p:pic>
        <p:nvPicPr>
          <p:cNvPr id="23" name="图片 22">
            <a:extLst>
              <a:ext uri="{FF2B5EF4-FFF2-40B4-BE49-F238E27FC236}">
                <a16:creationId xmlns:a16="http://schemas.microsoft.com/office/drawing/2014/main" id="{C59D9062-D538-4E10-A387-AAFC9F1C806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4063" y="218980"/>
            <a:ext cx="730337" cy="556270"/>
          </a:xfrm>
          <a:prstGeom prst="rect">
            <a:avLst/>
          </a:prstGeom>
        </p:spPr>
      </p:pic>
      <p:sp>
        <p:nvSpPr>
          <p:cNvPr id="14" name="灯片编号占位符 8">
            <a:extLst>
              <a:ext uri="{FF2B5EF4-FFF2-40B4-BE49-F238E27FC236}">
                <a16:creationId xmlns:a16="http://schemas.microsoft.com/office/drawing/2014/main" id="{CBDE027A-9753-BE4F-9E92-B646C7AB4689}"/>
              </a:ext>
            </a:extLst>
          </p:cNvPr>
          <p:cNvSpPr>
            <a:spLocks noGrp="1"/>
          </p:cNvSpPr>
          <p:nvPr>
            <p:ph type="sldNum" sz="quarter" idx="12"/>
          </p:nvPr>
        </p:nvSpPr>
        <p:spPr>
          <a:xfrm>
            <a:off x="9847869" y="6405035"/>
            <a:ext cx="809393" cy="545001"/>
          </a:xfrm>
        </p:spPr>
        <p:txBody>
          <a:bodyPr/>
          <a:lstStyle/>
          <a:p>
            <a:pPr algn="ctr"/>
            <a:fld id="{152851E7-9224-42D2-A4FF-119762E40804}" type="slidenum">
              <a:rPr lang="zh-CN" altLang="en-US" sz="1400" b="1" smtClean="0">
                <a:solidFill>
                  <a:schemeClr val="bg1"/>
                </a:solidFill>
                <a:latin typeface="Constantia" panose="02030602050306030303" pitchFamily="18" charset="0"/>
                <a:cs typeface="Times" panose="02020603050405020304" pitchFamily="18" charset="0"/>
              </a:rPr>
              <a:pPr algn="ctr"/>
              <a:t>41</a:t>
            </a:fld>
            <a:endParaRPr lang="zh-CN" altLang="en-US" sz="1400" b="1" dirty="0">
              <a:solidFill>
                <a:schemeClr val="bg1"/>
              </a:solidFill>
              <a:latin typeface="Constantia" panose="02030602050306030303" pitchFamily="18" charset="0"/>
              <a:cs typeface="Times" panose="02020603050405020304" pitchFamily="18" charset="0"/>
            </a:endParaRPr>
          </a:p>
        </p:txBody>
      </p:sp>
      <p:pic>
        <p:nvPicPr>
          <p:cNvPr id="44" name="图片 4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90829" y="204228"/>
            <a:ext cx="3323471" cy="570629"/>
          </a:xfrm>
          <a:prstGeom prst="rect">
            <a:avLst/>
          </a:prstGeom>
        </p:spPr>
      </p:pic>
      <p:sp>
        <p:nvSpPr>
          <p:cNvPr id="5" name="文本框 4">
            <a:extLst>
              <a:ext uri="{FF2B5EF4-FFF2-40B4-BE49-F238E27FC236}">
                <a16:creationId xmlns:a16="http://schemas.microsoft.com/office/drawing/2014/main" id="{DABAB744-1475-B978-5F11-83BECC50DB5D}"/>
              </a:ext>
            </a:extLst>
          </p:cNvPr>
          <p:cNvSpPr txBox="1"/>
          <p:nvPr/>
        </p:nvSpPr>
        <p:spPr>
          <a:xfrm>
            <a:off x="535467" y="1005735"/>
            <a:ext cx="9827733" cy="1179810"/>
          </a:xfrm>
          <a:prstGeom prst="rect">
            <a:avLst/>
          </a:prstGeom>
          <a:noFill/>
        </p:spPr>
        <p:txBody>
          <a:bodyPr wrap="square" rtlCol="0">
            <a:spAutoFit/>
          </a:bodyPr>
          <a:lstStyle/>
          <a:p>
            <a:pPr lvl="0">
              <a:lnSpc>
                <a:spcPct val="90000"/>
              </a:lnSpc>
              <a:spcBef>
                <a:spcPts val="1000"/>
              </a:spcBef>
              <a:defRPr/>
            </a:pPr>
            <a:r>
              <a:rPr lang="zh-CN" altLang="en-US" sz="2000" b="1" dirty="0">
                <a:latin typeface="Constantia" panose="02030602050306030303" pitchFamily="18" charset="0"/>
                <a:ea typeface="腾讯体 W3" panose="020C04030202040F0204" pitchFamily="34" charset="-122"/>
                <a:cs typeface="Times" panose="02020603050405020304" pitchFamily="18" charset="0"/>
              </a:rPr>
              <a:t>总之，序列模型的效率与效果的权衡点在于它们对状态的压缩程度：</a:t>
            </a:r>
          </a:p>
          <a:p>
            <a:pPr marL="342900" lvl="0" indent="-342900">
              <a:lnSpc>
                <a:spcPct val="90000"/>
              </a:lnSpc>
              <a:spcBef>
                <a:spcPts val="1000"/>
              </a:spcBef>
              <a:buFont typeface="Wingdings" panose="05000000000000000000" pitchFamily="2" charset="2"/>
              <a:buChar char="l"/>
              <a:defRPr/>
            </a:pPr>
            <a:r>
              <a:rPr lang="zh-CN" altLang="en-US" sz="2000" b="1" dirty="0">
                <a:solidFill>
                  <a:srgbClr val="FF0000"/>
                </a:solidFill>
                <a:latin typeface="Constantia" panose="02030602050306030303" pitchFamily="18" charset="0"/>
                <a:ea typeface="腾讯体 W3" panose="020C04030202040F0204" pitchFamily="34" charset="-122"/>
                <a:cs typeface="Times" panose="02020603050405020304" pitchFamily="18" charset="0"/>
              </a:rPr>
              <a:t>高效的模型必须有一个小的状态</a:t>
            </a:r>
            <a:r>
              <a:rPr lang="en-US" altLang="zh-CN" sz="2000" b="1" dirty="0">
                <a:solidFill>
                  <a:srgbClr val="FF0000"/>
                </a:solidFill>
                <a:latin typeface="Constantia" panose="02030602050306030303" pitchFamily="18" charset="0"/>
                <a:ea typeface="腾讯体 W3" panose="020C04030202040F0204" pitchFamily="34" charset="-122"/>
                <a:cs typeface="Times" panose="02020603050405020304" pitchFamily="18" charset="0"/>
              </a:rPr>
              <a:t>(</a:t>
            </a:r>
            <a:r>
              <a:rPr lang="zh-CN" altLang="en-US" sz="2000" b="1" dirty="0">
                <a:solidFill>
                  <a:srgbClr val="FF0000"/>
                </a:solidFill>
                <a:latin typeface="Constantia" panose="02030602050306030303" pitchFamily="18" charset="0"/>
                <a:ea typeface="腾讯体 W3" panose="020C04030202040F0204" pitchFamily="34" charset="-122"/>
                <a:cs typeface="Times" panose="02020603050405020304" pitchFamily="18" charset="0"/>
              </a:rPr>
              <a:t>比如</a:t>
            </a:r>
            <a:r>
              <a:rPr lang="en-US" altLang="zh-CN" sz="2000" b="1" dirty="0">
                <a:solidFill>
                  <a:srgbClr val="FF0000"/>
                </a:solidFill>
                <a:latin typeface="Constantia" panose="02030602050306030303" pitchFamily="18" charset="0"/>
                <a:ea typeface="腾讯体 W3" panose="020C04030202040F0204" pitchFamily="34" charset="-122"/>
                <a:cs typeface="Times" panose="02020603050405020304" pitchFamily="18" charset="0"/>
              </a:rPr>
              <a:t>RNN</a:t>
            </a:r>
            <a:r>
              <a:rPr lang="zh-CN" altLang="en-US" sz="2000" b="1" dirty="0">
                <a:solidFill>
                  <a:srgbClr val="FF0000"/>
                </a:solidFill>
                <a:latin typeface="Constantia" panose="02030602050306030303" pitchFamily="18" charset="0"/>
                <a:ea typeface="腾讯体 W3" panose="020C04030202040F0204" pitchFamily="34" charset="-122"/>
                <a:cs typeface="Times" panose="02020603050405020304" pitchFamily="18" charset="0"/>
              </a:rPr>
              <a:t>或</a:t>
            </a:r>
            <a:r>
              <a:rPr lang="en-US" altLang="zh-CN" sz="2000" b="1" dirty="0">
                <a:solidFill>
                  <a:srgbClr val="FF0000"/>
                </a:solidFill>
                <a:latin typeface="Constantia" panose="02030602050306030303" pitchFamily="18" charset="0"/>
                <a:ea typeface="腾讯体 W3" panose="020C04030202040F0204" pitchFamily="34" charset="-122"/>
                <a:cs typeface="Times" panose="02020603050405020304" pitchFamily="18" charset="0"/>
              </a:rPr>
              <a:t>S4)</a:t>
            </a:r>
          </a:p>
          <a:p>
            <a:pPr marL="342900" lvl="0" indent="-342900">
              <a:lnSpc>
                <a:spcPct val="90000"/>
              </a:lnSpc>
              <a:spcBef>
                <a:spcPts val="1000"/>
              </a:spcBef>
              <a:buFont typeface="Wingdings" panose="05000000000000000000" pitchFamily="2" charset="2"/>
              <a:buChar char="l"/>
              <a:defRPr/>
            </a:pPr>
            <a:r>
              <a:rPr lang="zh-CN" altLang="en-US" sz="2000" b="1" dirty="0">
                <a:solidFill>
                  <a:srgbClr val="FF0000"/>
                </a:solidFill>
                <a:latin typeface="Constantia" panose="02030602050306030303" pitchFamily="18" charset="0"/>
                <a:ea typeface="腾讯体 W3" panose="020C04030202040F0204" pitchFamily="34" charset="-122"/>
                <a:cs typeface="Times" panose="02020603050405020304" pitchFamily="18" charset="0"/>
              </a:rPr>
              <a:t>而有效的模型必须有一个包含来自上下文的所有必要信息的状态</a:t>
            </a:r>
            <a:r>
              <a:rPr lang="en-US" altLang="zh-CN" sz="2000" b="1" dirty="0">
                <a:solidFill>
                  <a:srgbClr val="FF0000"/>
                </a:solidFill>
                <a:latin typeface="Constantia" panose="02030602050306030303" pitchFamily="18" charset="0"/>
                <a:ea typeface="腾讯体 W3" panose="020C04030202040F0204" pitchFamily="34" charset="-122"/>
                <a:cs typeface="Times" panose="02020603050405020304" pitchFamily="18" charset="0"/>
              </a:rPr>
              <a:t>(</a:t>
            </a:r>
            <a:r>
              <a:rPr lang="zh-CN" altLang="en-US" sz="2000" b="1" dirty="0">
                <a:solidFill>
                  <a:srgbClr val="FF0000"/>
                </a:solidFill>
                <a:latin typeface="Constantia" panose="02030602050306030303" pitchFamily="18" charset="0"/>
                <a:ea typeface="腾讯体 W3" panose="020C04030202040F0204" pitchFamily="34" charset="-122"/>
                <a:cs typeface="Times" panose="02020603050405020304" pitchFamily="18" charset="0"/>
              </a:rPr>
              <a:t>比如</a:t>
            </a:r>
            <a:r>
              <a:rPr lang="en-US" altLang="zh-CN" sz="2000" b="1" dirty="0">
                <a:solidFill>
                  <a:srgbClr val="FF0000"/>
                </a:solidFill>
                <a:latin typeface="Constantia" panose="02030602050306030303" pitchFamily="18" charset="0"/>
                <a:ea typeface="腾讯体 W3" panose="020C04030202040F0204" pitchFamily="34" charset="-122"/>
                <a:cs typeface="Times" panose="02020603050405020304" pitchFamily="18" charset="0"/>
              </a:rPr>
              <a:t>transformer)</a:t>
            </a:r>
            <a:endParaRPr lang="zh-CN" altLang="en-US" sz="2000" b="1" dirty="0">
              <a:solidFill>
                <a:srgbClr val="FF0000"/>
              </a:solidFill>
              <a:latin typeface="Constantia" panose="02030602050306030303" pitchFamily="18" charset="0"/>
              <a:ea typeface="腾讯体 W3" panose="020C04030202040F0204" pitchFamily="34" charset="-122"/>
              <a:cs typeface="Times" panose="02020603050405020304" pitchFamily="18" charset="0"/>
            </a:endParaRPr>
          </a:p>
        </p:txBody>
      </p:sp>
      <p:pic>
        <p:nvPicPr>
          <p:cNvPr id="17410" name="Picture 2">
            <a:extLst>
              <a:ext uri="{FF2B5EF4-FFF2-40B4-BE49-F238E27FC236}">
                <a16:creationId xmlns:a16="http://schemas.microsoft.com/office/drawing/2014/main" id="{17619C3F-4E30-7B80-28A9-0071F3E4C22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5467" y="2645619"/>
            <a:ext cx="11118254" cy="33528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3832522"/>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a:extLst>
              <a:ext uri="{FF2B5EF4-FFF2-40B4-BE49-F238E27FC236}">
                <a16:creationId xmlns:a16="http://schemas.microsoft.com/office/drawing/2014/main" id="{B8CED823-FFFD-4AA2-9092-D8FBE51CAEB8}"/>
              </a:ext>
            </a:extLst>
          </p:cNvPr>
          <p:cNvSpPr/>
          <p:nvPr/>
        </p:nvSpPr>
        <p:spPr>
          <a:xfrm>
            <a:off x="0" y="6522720"/>
            <a:ext cx="4267200" cy="335280"/>
          </a:xfrm>
          <a:prstGeom prst="rect">
            <a:avLst/>
          </a:prstGeom>
          <a:solidFill>
            <a:srgbClr val="4747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a:extLst>
              <a:ext uri="{FF2B5EF4-FFF2-40B4-BE49-F238E27FC236}">
                <a16:creationId xmlns:a16="http://schemas.microsoft.com/office/drawing/2014/main" id="{AE30AF1C-CA8E-427B-9DBA-C8AB565AFF38}"/>
              </a:ext>
            </a:extLst>
          </p:cNvPr>
          <p:cNvSpPr/>
          <p:nvPr/>
        </p:nvSpPr>
        <p:spPr>
          <a:xfrm>
            <a:off x="4267200" y="6522720"/>
            <a:ext cx="4267200" cy="335280"/>
          </a:xfrm>
          <a:prstGeom prst="rect">
            <a:avLst/>
          </a:prstGeom>
          <a:solidFill>
            <a:srgbClr val="8484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a:extLst>
              <a:ext uri="{FF2B5EF4-FFF2-40B4-BE49-F238E27FC236}">
                <a16:creationId xmlns:a16="http://schemas.microsoft.com/office/drawing/2014/main" id="{287E9C25-FEFC-4DB2-BBD6-EAB98C4DEA1E}"/>
              </a:ext>
            </a:extLst>
          </p:cNvPr>
          <p:cNvSpPr/>
          <p:nvPr/>
        </p:nvSpPr>
        <p:spPr>
          <a:xfrm>
            <a:off x="8534400" y="6522720"/>
            <a:ext cx="3657600" cy="335280"/>
          </a:xfrm>
          <a:prstGeom prst="rect">
            <a:avLst/>
          </a:prstGeom>
          <a:solidFill>
            <a:srgbClr val="ADADE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600" dirty="0">
              <a:solidFill>
                <a:schemeClr val="bg1"/>
              </a:solidFill>
              <a:latin typeface="Constantia" panose="02030602050306030303" pitchFamily="18" charset="0"/>
            </a:endParaRPr>
          </a:p>
        </p:txBody>
      </p:sp>
      <p:sp>
        <p:nvSpPr>
          <p:cNvPr id="24" name="日期占位符 7">
            <a:extLst>
              <a:ext uri="{FF2B5EF4-FFF2-40B4-BE49-F238E27FC236}">
                <a16:creationId xmlns:a16="http://schemas.microsoft.com/office/drawing/2014/main" id="{A472F3E3-BF27-4214-96FF-F1674F8CACD2}"/>
              </a:ext>
            </a:extLst>
          </p:cNvPr>
          <p:cNvSpPr>
            <a:spLocks noGrp="1"/>
          </p:cNvSpPr>
          <p:nvPr>
            <p:ph type="dt" sz="half" idx="10"/>
          </p:nvPr>
        </p:nvSpPr>
        <p:spPr>
          <a:xfrm>
            <a:off x="1209907" y="6494974"/>
            <a:ext cx="1847385" cy="365125"/>
          </a:xfrm>
        </p:spPr>
        <p:txBody>
          <a:bodyPr/>
          <a:lstStyle/>
          <a:p>
            <a:r>
              <a:rPr lang="en-US" altLang="zh-CN" sz="1400" b="1" dirty="0">
                <a:solidFill>
                  <a:schemeClr val="bg1"/>
                </a:solidFill>
                <a:latin typeface="Constantia" panose="02030602050306030303" pitchFamily="18" charset="0"/>
                <a:cs typeface="Times" panose="02020603050405020304" pitchFamily="18" charset="0"/>
              </a:rPr>
              <a:t>April 24, 2024</a:t>
            </a:r>
            <a:endParaRPr lang="zh-CN" altLang="en-US" sz="1400" b="1" dirty="0">
              <a:solidFill>
                <a:schemeClr val="bg1"/>
              </a:solidFill>
              <a:latin typeface="Constantia" panose="02030602050306030303" pitchFamily="18" charset="0"/>
              <a:cs typeface="Times" panose="02020603050405020304" pitchFamily="18" charset="0"/>
            </a:endParaRPr>
          </a:p>
        </p:txBody>
      </p:sp>
      <p:sp>
        <p:nvSpPr>
          <p:cNvPr id="25" name="Fußzeilenplatzhalter 4">
            <a:extLst>
              <a:ext uri="{FF2B5EF4-FFF2-40B4-BE49-F238E27FC236}">
                <a16:creationId xmlns:a16="http://schemas.microsoft.com/office/drawing/2014/main" id="{74159A29-4F5F-4065-934C-13F30643D46E}"/>
              </a:ext>
            </a:extLst>
          </p:cNvPr>
          <p:cNvSpPr>
            <a:spLocks noGrp="1"/>
          </p:cNvSpPr>
          <p:nvPr>
            <p:ph type="ftr" sz="quarter" idx="11"/>
          </p:nvPr>
        </p:nvSpPr>
        <p:spPr>
          <a:xfrm>
            <a:off x="4095916" y="6553437"/>
            <a:ext cx="4520431" cy="273844"/>
          </a:xfrm>
        </p:spPr>
        <p:txBody>
          <a:bodyPr/>
          <a:lstStyle/>
          <a:p>
            <a:r>
              <a:rPr lang="en-US" altLang="zh-CN" sz="1400" b="1" dirty="0">
                <a:solidFill>
                  <a:schemeClr val="bg1"/>
                </a:solidFill>
                <a:latin typeface="Constantia" panose="02030602050306030303" pitchFamily="18" charset="0"/>
              </a:rPr>
              <a:t>Zero Zhao | HUST </a:t>
            </a:r>
            <a:endParaRPr lang="zh-CN" altLang="en-US" sz="1400" b="1" dirty="0">
              <a:solidFill>
                <a:schemeClr val="bg1"/>
              </a:solidFill>
              <a:latin typeface="Constantia" panose="02030602050306030303" pitchFamily="18" charset="0"/>
            </a:endParaRPr>
          </a:p>
        </p:txBody>
      </p:sp>
      <p:cxnSp>
        <p:nvCxnSpPr>
          <p:cNvPr id="26" name="直接连接符 25">
            <a:extLst>
              <a:ext uri="{FF2B5EF4-FFF2-40B4-BE49-F238E27FC236}">
                <a16:creationId xmlns:a16="http://schemas.microsoft.com/office/drawing/2014/main" id="{2C0A00E8-DC77-4A26-A219-150776549D88}"/>
              </a:ext>
            </a:extLst>
          </p:cNvPr>
          <p:cNvCxnSpPr/>
          <p:nvPr/>
        </p:nvCxnSpPr>
        <p:spPr>
          <a:xfrm>
            <a:off x="385590" y="859531"/>
            <a:ext cx="11479576" cy="0"/>
          </a:xfrm>
          <a:prstGeom prst="line">
            <a:avLst/>
          </a:prstGeom>
          <a:ln w="38100">
            <a:solidFill>
              <a:srgbClr val="4747BA"/>
            </a:solidFill>
          </a:ln>
        </p:spPr>
        <p:style>
          <a:lnRef idx="1">
            <a:schemeClr val="accent1"/>
          </a:lnRef>
          <a:fillRef idx="0">
            <a:schemeClr val="accent1"/>
          </a:fillRef>
          <a:effectRef idx="0">
            <a:schemeClr val="accent1"/>
          </a:effectRef>
          <a:fontRef idx="minor">
            <a:schemeClr val="tx1"/>
          </a:fontRef>
        </p:style>
      </p:cxnSp>
      <p:sp>
        <p:nvSpPr>
          <p:cNvPr id="19" name="文本框 18">
            <a:extLst>
              <a:ext uri="{FF2B5EF4-FFF2-40B4-BE49-F238E27FC236}">
                <a16:creationId xmlns:a16="http://schemas.microsoft.com/office/drawing/2014/main" id="{3B78C344-5CA5-0040-BEE1-94109FE221CD}"/>
              </a:ext>
            </a:extLst>
          </p:cNvPr>
          <p:cNvSpPr txBox="1"/>
          <p:nvPr/>
        </p:nvSpPr>
        <p:spPr>
          <a:xfrm>
            <a:off x="441124" y="182481"/>
            <a:ext cx="6798981" cy="646331"/>
          </a:xfrm>
          <a:prstGeom prst="rect">
            <a:avLst/>
          </a:prstGeom>
          <a:noFill/>
        </p:spPr>
        <p:txBody>
          <a:bodyPr wrap="square" rtlCol="0">
            <a:spAutoFit/>
          </a:bodyPr>
          <a:lstStyle/>
          <a:p>
            <a:pPr lvl="0">
              <a:lnSpc>
                <a:spcPct val="90000"/>
              </a:lnSpc>
              <a:spcBef>
                <a:spcPts val="1000"/>
              </a:spcBef>
              <a:defRPr/>
            </a:pPr>
            <a:r>
              <a:rPr lang="en-US" altLang="zh-CN" sz="4000" b="1" dirty="0">
                <a:solidFill>
                  <a:srgbClr val="4747BA"/>
                </a:solidFill>
                <a:latin typeface="Constantia" panose="02030602050306030303" pitchFamily="18" charset="0"/>
                <a:ea typeface="腾讯体 W3" panose="020C04030202040F0204" pitchFamily="34" charset="-122"/>
                <a:cs typeface="Times" panose="02020603050405020304" pitchFamily="18" charset="0"/>
              </a:rPr>
              <a:t>Mamba – S6 </a:t>
            </a:r>
            <a:r>
              <a:rPr lang="zh-CN" altLang="en-US" sz="4000" b="1" dirty="0">
                <a:solidFill>
                  <a:srgbClr val="4747BA"/>
                </a:solidFill>
                <a:latin typeface="Constantia" panose="02030602050306030303" pitchFamily="18" charset="0"/>
                <a:ea typeface="腾讯体 W3" panose="020C04030202040F0204" pitchFamily="34" charset="-122"/>
                <a:cs typeface="Times" panose="02020603050405020304" pitchFamily="18" charset="0"/>
              </a:rPr>
              <a:t>架构</a:t>
            </a:r>
            <a:r>
              <a:rPr lang="en-US" altLang="zh-CN" sz="4000" b="1" dirty="0">
                <a:solidFill>
                  <a:srgbClr val="4747BA"/>
                </a:solidFill>
                <a:latin typeface="Constantia" panose="02030602050306030303" pitchFamily="18" charset="0"/>
                <a:ea typeface="腾讯体 W3" panose="020C04030202040F0204" pitchFamily="34" charset="-122"/>
                <a:cs typeface="Times" panose="02020603050405020304" pitchFamily="18" charset="0"/>
              </a:rPr>
              <a:t> </a:t>
            </a:r>
            <a:endParaRPr lang="zh-CN" altLang="en-US" sz="4000" b="1" dirty="0">
              <a:solidFill>
                <a:srgbClr val="4747BA"/>
              </a:solidFill>
              <a:latin typeface="Constantia" panose="02030602050306030303" pitchFamily="18" charset="0"/>
              <a:ea typeface="腾讯体 W3" panose="020C04030202040F0204" pitchFamily="34" charset="-122"/>
              <a:cs typeface="Times" panose="02020603050405020304" pitchFamily="18" charset="0"/>
            </a:endParaRPr>
          </a:p>
        </p:txBody>
      </p:sp>
      <p:pic>
        <p:nvPicPr>
          <p:cNvPr id="23" name="图片 22">
            <a:extLst>
              <a:ext uri="{FF2B5EF4-FFF2-40B4-BE49-F238E27FC236}">
                <a16:creationId xmlns:a16="http://schemas.microsoft.com/office/drawing/2014/main" id="{C59D9062-D538-4E10-A387-AAFC9F1C806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4063" y="218980"/>
            <a:ext cx="730337" cy="556270"/>
          </a:xfrm>
          <a:prstGeom prst="rect">
            <a:avLst/>
          </a:prstGeom>
        </p:spPr>
      </p:pic>
      <p:sp>
        <p:nvSpPr>
          <p:cNvPr id="14" name="灯片编号占位符 8">
            <a:extLst>
              <a:ext uri="{FF2B5EF4-FFF2-40B4-BE49-F238E27FC236}">
                <a16:creationId xmlns:a16="http://schemas.microsoft.com/office/drawing/2014/main" id="{CBDE027A-9753-BE4F-9E92-B646C7AB4689}"/>
              </a:ext>
            </a:extLst>
          </p:cNvPr>
          <p:cNvSpPr>
            <a:spLocks noGrp="1"/>
          </p:cNvSpPr>
          <p:nvPr>
            <p:ph type="sldNum" sz="quarter" idx="12"/>
          </p:nvPr>
        </p:nvSpPr>
        <p:spPr>
          <a:xfrm>
            <a:off x="9847869" y="6405035"/>
            <a:ext cx="809393" cy="545001"/>
          </a:xfrm>
        </p:spPr>
        <p:txBody>
          <a:bodyPr/>
          <a:lstStyle/>
          <a:p>
            <a:pPr algn="ctr"/>
            <a:fld id="{152851E7-9224-42D2-A4FF-119762E40804}" type="slidenum">
              <a:rPr lang="zh-CN" altLang="en-US" sz="1400" b="1" smtClean="0">
                <a:solidFill>
                  <a:schemeClr val="bg1"/>
                </a:solidFill>
                <a:latin typeface="Constantia" panose="02030602050306030303" pitchFamily="18" charset="0"/>
                <a:cs typeface="Times" panose="02020603050405020304" pitchFamily="18" charset="0"/>
              </a:rPr>
              <a:pPr algn="ctr"/>
              <a:t>42</a:t>
            </a:fld>
            <a:endParaRPr lang="zh-CN" altLang="en-US" sz="1400" b="1" dirty="0">
              <a:solidFill>
                <a:schemeClr val="bg1"/>
              </a:solidFill>
              <a:latin typeface="Constantia" panose="02030602050306030303" pitchFamily="18" charset="0"/>
              <a:cs typeface="Times" panose="02020603050405020304" pitchFamily="18" charset="0"/>
            </a:endParaRPr>
          </a:p>
        </p:txBody>
      </p:sp>
      <p:pic>
        <p:nvPicPr>
          <p:cNvPr id="44" name="图片 4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90829" y="204228"/>
            <a:ext cx="3323471" cy="570629"/>
          </a:xfrm>
          <a:prstGeom prst="rect">
            <a:avLst/>
          </a:prstGeom>
        </p:spPr>
      </p:pic>
      <p:pic>
        <p:nvPicPr>
          <p:cNvPr id="3" name="图片 2" descr="图形用户界面, 文本&#10;&#10;描述已自动生成">
            <a:extLst>
              <a:ext uri="{FF2B5EF4-FFF2-40B4-BE49-F238E27FC236}">
                <a16:creationId xmlns:a16="http://schemas.microsoft.com/office/drawing/2014/main" id="{7F356DC6-2F6A-10AB-E4B8-7F9FB38AC0A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47809" y="2353142"/>
            <a:ext cx="8332433" cy="2627921"/>
          </a:xfrm>
          <a:prstGeom prst="rect">
            <a:avLst/>
          </a:prstGeom>
        </p:spPr>
      </p:pic>
      <p:sp>
        <p:nvSpPr>
          <p:cNvPr id="8" name="Rectangle 9">
            <a:extLst>
              <a:ext uri="{FF2B5EF4-FFF2-40B4-BE49-F238E27FC236}">
                <a16:creationId xmlns:a16="http://schemas.microsoft.com/office/drawing/2014/main" id="{D95105E2-2CB8-194B-783B-B7C10AD939C6}"/>
              </a:ext>
            </a:extLst>
          </p:cNvPr>
          <p:cNvSpPr>
            <a:spLocks noChangeArrowheads="1"/>
          </p:cNvSpPr>
          <p:nvPr/>
        </p:nvSpPr>
        <p:spPr bwMode="auto">
          <a:xfrm>
            <a:off x="713873" y="953390"/>
            <a:ext cx="10375148"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zh-CN" altLang="zh-CN" sz="1600" b="1" dirty="0">
                <a:latin typeface="Constantia" panose="02030602050306030303" pitchFamily="18" charset="0"/>
                <a:ea typeface="腾讯体 W3" panose="020C04030202040F0204" pitchFamily="34" charset="-122"/>
                <a:cs typeface="Times" panose="02020603050405020304" pitchFamily="18" charset="0"/>
              </a:rPr>
              <a:t>在Mamaba中，作者让       矩阵、       矩阵、        成为输入的函数，让</a:t>
            </a:r>
            <a:r>
              <a:rPr lang="zh-CN" altLang="zh-CN" sz="1600" b="1" dirty="0">
                <a:solidFill>
                  <a:srgbClr val="FF0000"/>
                </a:solidFill>
                <a:latin typeface="Constantia" panose="02030602050306030303" pitchFamily="18" charset="0"/>
                <a:ea typeface="腾讯体 W3" panose="020C04030202040F0204" pitchFamily="34" charset="-122"/>
                <a:cs typeface="Times" panose="02020603050405020304" pitchFamily="18" charset="0"/>
              </a:rPr>
              <a:t>模型能够根据输入内容自适应地调整其行为 </a:t>
            </a:r>
          </a:p>
        </p:txBody>
      </p:sp>
      <p:pic>
        <p:nvPicPr>
          <p:cNvPr id="19466" name="Picture 10" descr="B">
            <a:extLst>
              <a:ext uri="{FF2B5EF4-FFF2-40B4-BE49-F238E27FC236}">
                <a16:creationId xmlns:a16="http://schemas.microsoft.com/office/drawing/2014/main" id="{6D0F5B0E-98A9-D51B-4D4B-CF6A581398B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39005" y="1046918"/>
            <a:ext cx="142875" cy="133350"/>
          </a:xfrm>
          <a:prstGeom prst="rect">
            <a:avLst/>
          </a:prstGeom>
          <a:noFill/>
          <a:extLst>
            <a:ext uri="{909E8E84-426E-40DD-AFC4-6F175D3DCCD1}">
              <a14:hiddenFill xmlns:a14="http://schemas.microsoft.com/office/drawing/2010/main">
                <a:solidFill>
                  <a:srgbClr val="FFFFFF"/>
                </a:solidFill>
              </a14:hiddenFill>
            </a:ext>
          </a:extLst>
        </p:spPr>
      </p:pic>
      <p:pic>
        <p:nvPicPr>
          <p:cNvPr id="19467" name="Picture 11" descr="C">
            <a:extLst>
              <a:ext uri="{FF2B5EF4-FFF2-40B4-BE49-F238E27FC236}">
                <a16:creationId xmlns:a16="http://schemas.microsoft.com/office/drawing/2014/main" id="{C3519DC5-AEA3-7C42-59EF-8A17CA329E9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73939" y="1079957"/>
            <a:ext cx="133350" cy="133350"/>
          </a:xfrm>
          <a:prstGeom prst="rect">
            <a:avLst/>
          </a:prstGeom>
          <a:noFill/>
          <a:extLst>
            <a:ext uri="{909E8E84-426E-40DD-AFC4-6F175D3DCCD1}">
              <a14:hiddenFill xmlns:a14="http://schemas.microsoft.com/office/drawing/2010/main">
                <a:solidFill>
                  <a:srgbClr val="FFFFFF"/>
                </a:solidFill>
              </a14:hiddenFill>
            </a:ext>
          </a:extLst>
        </p:spPr>
      </p:pic>
      <p:pic>
        <p:nvPicPr>
          <p:cNvPr id="19468" name="Picture 12" descr="\Delta">
            <a:extLst>
              <a:ext uri="{FF2B5EF4-FFF2-40B4-BE49-F238E27FC236}">
                <a16:creationId xmlns:a16="http://schemas.microsoft.com/office/drawing/2014/main" id="{1DF1D0C4-FB9D-6BA7-93BD-3A46E62F1A1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742223" y="1063024"/>
            <a:ext cx="152400" cy="133350"/>
          </a:xfrm>
          <a:prstGeom prst="rect">
            <a:avLst/>
          </a:prstGeom>
          <a:noFill/>
          <a:extLst>
            <a:ext uri="{909E8E84-426E-40DD-AFC4-6F175D3DCCD1}">
              <a14:hiddenFill xmlns:a14="http://schemas.microsoft.com/office/drawing/2010/main">
                <a:solidFill>
                  <a:srgbClr val="FFFFFF"/>
                </a:solidFill>
              </a14:hiddenFill>
            </a:ext>
          </a:extLst>
        </p:spPr>
      </p:pic>
      <p:sp>
        <p:nvSpPr>
          <p:cNvPr id="10" name="文本框 9">
            <a:extLst>
              <a:ext uri="{FF2B5EF4-FFF2-40B4-BE49-F238E27FC236}">
                <a16:creationId xmlns:a16="http://schemas.microsoft.com/office/drawing/2014/main" id="{23F50081-7209-53D6-785B-82050EB66FE6}"/>
              </a:ext>
            </a:extLst>
          </p:cNvPr>
          <p:cNvSpPr txBox="1"/>
          <p:nvPr/>
        </p:nvSpPr>
        <p:spPr>
          <a:xfrm>
            <a:off x="713873" y="1285255"/>
            <a:ext cx="10152708" cy="338554"/>
          </a:xfrm>
          <a:prstGeom prst="rect">
            <a:avLst/>
          </a:prstGeom>
          <a:noFill/>
        </p:spPr>
        <p:txBody>
          <a:bodyPr wrap="square">
            <a:spAutoFit/>
          </a:bodyPr>
          <a:lstStyle/>
          <a:p>
            <a:r>
              <a:rPr lang="zh-CN" altLang="en-US" sz="1600" b="1" dirty="0">
                <a:latin typeface="Constantia" panose="02030602050306030303" pitchFamily="18" charset="0"/>
                <a:ea typeface="腾讯体 W3" panose="020C04030202040F0204" pitchFamily="34" charset="-122"/>
                <a:cs typeface="Times" panose="02020603050405020304" pitchFamily="18" charset="0"/>
              </a:rPr>
              <a:t>较小的步长</a:t>
            </a:r>
            <a:r>
              <a:rPr lang="en-US" altLang="zh-CN" sz="1600" b="1" dirty="0">
                <a:latin typeface="Constantia" panose="02030602050306030303" pitchFamily="18" charset="0"/>
                <a:ea typeface="腾讯体 W3" panose="020C04030202040F0204" pitchFamily="34" charset="-122"/>
                <a:cs typeface="Times" panose="02020603050405020304" pitchFamily="18" charset="0"/>
              </a:rPr>
              <a:t>Δ</a:t>
            </a:r>
            <a:r>
              <a:rPr lang="zh-CN" altLang="en-US" sz="1600" b="1" dirty="0">
                <a:latin typeface="Constantia" panose="02030602050306030303" pitchFamily="18" charset="0"/>
                <a:ea typeface="腾讯体 W3" panose="020C04030202040F0204" pitchFamily="34" charset="-122"/>
                <a:cs typeface="Times" panose="02020603050405020304" pitchFamily="18" charset="0"/>
              </a:rPr>
              <a:t>会忽略特定单词，而更多地使用先前的上文，而较大的步长</a:t>
            </a:r>
            <a:r>
              <a:rPr lang="en-US" altLang="zh-CN" sz="1600" b="1" dirty="0">
                <a:latin typeface="Constantia" panose="02030602050306030303" pitchFamily="18" charset="0"/>
                <a:ea typeface="腾讯体 W3" panose="020C04030202040F0204" pitchFamily="34" charset="-122"/>
                <a:cs typeface="Times" panose="02020603050405020304" pitchFamily="18" charset="0"/>
              </a:rPr>
              <a:t>Δ</a:t>
            </a:r>
            <a:r>
              <a:rPr lang="zh-CN" altLang="en-US" sz="1600" b="1" dirty="0">
                <a:latin typeface="Constantia" panose="02030602050306030303" pitchFamily="18" charset="0"/>
                <a:ea typeface="腾讯体 W3" panose="020C04030202040F0204" pitchFamily="34" charset="-122"/>
                <a:cs typeface="Times" panose="02020603050405020304" pitchFamily="18" charset="0"/>
              </a:rPr>
              <a:t>会更多地关注输入单词而不是上文</a:t>
            </a:r>
          </a:p>
        </p:txBody>
      </p:sp>
      <p:sp>
        <p:nvSpPr>
          <p:cNvPr id="11" name="文本框 10">
            <a:extLst>
              <a:ext uri="{FF2B5EF4-FFF2-40B4-BE49-F238E27FC236}">
                <a16:creationId xmlns:a16="http://schemas.microsoft.com/office/drawing/2014/main" id="{CCECF740-78CD-919C-433C-0C2333DFE67E}"/>
              </a:ext>
            </a:extLst>
          </p:cNvPr>
          <p:cNvSpPr txBox="1"/>
          <p:nvPr/>
        </p:nvSpPr>
        <p:spPr>
          <a:xfrm>
            <a:off x="700902" y="1634355"/>
            <a:ext cx="10152708" cy="338554"/>
          </a:xfrm>
          <a:prstGeom prst="rect">
            <a:avLst/>
          </a:prstGeom>
          <a:noFill/>
        </p:spPr>
        <p:txBody>
          <a:bodyPr wrap="square">
            <a:spAutoFit/>
          </a:bodyPr>
          <a:lstStyle/>
          <a:p>
            <a:r>
              <a:rPr lang="en-US" altLang="zh-CN" sz="1600" b="1" dirty="0">
                <a:latin typeface="Constantia" panose="02030602050306030303" pitchFamily="18" charset="0"/>
                <a:ea typeface="腾讯体 W3" panose="020C04030202040F0204" pitchFamily="34" charset="-122"/>
                <a:cs typeface="Times" panose="02020603050405020304" pitchFamily="18" charset="0"/>
              </a:rPr>
              <a:t>B </a:t>
            </a:r>
            <a:r>
              <a:rPr lang="zh-CN" altLang="en-US" sz="1600" b="1" dirty="0">
                <a:latin typeface="Constantia" panose="02030602050306030303" pitchFamily="18" charset="0"/>
                <a:ea typeface="腾讯体 W3" panose="020C04030202040F0204" pitchFamily="34" charset="-122"/>
                <a:cs typeface="Times" panose="02020603050405020304" pitchFamily="18" charset="0"/>
              </a:rPr>
              <a:t>和 </a:t>
            </a:r>
            <a:r>
              <a:rPr lang="en-US" altLang="zh-CN" sz="1600" b="1" dirty="0">
                <a:latin typeface="Constantia" panose="02030602050306030303" pitchFamily="18" charset="0"/>
                <a:ea typeface="腾讯体 W3" panose="020C04030202040F0204" pitchFamily="34" charset="-122"/>
                <a:cs typeface="Times" panose="02020603050405020304" pitchFamily="18" charset="0"/>
              </a:rPr>
              <a:t>C </a:t>
            </a:r>
            <a:r>
              <a:rPr lang="zh-CN" altLang="en-US" sz="1600" b="1" dirty="0">
                <a:latin typeface="Constantia" panose="02030602050306030303" pitchFamily="18" charset="0"/>
                <a:ea typeface="腾讯体 W3" panose="020C04030202040F0204" pitchFamily="34" charset="-122"/>
                <a:cs typeface="Times" panose="02020603050405020304" pitchFamily="18" charset="0"/>
              </a:rPr>
              <a:t>矩阵则分别作用于</a:t>
            </a:r>
            <a:r>
              <a:rPr lang="en-US" altLang="zh-CN" sz="1600" b="1" dirty="0">
                <a:latin typeface="Constantia" panose="02030602050306030303" pitchFamily="18" charset="0"/>
                <a:ea typeface="腾讯体 W3" panose="020C04030202040F0204" pitchFamily="34" charset="-122"/>
                <a:cs typeface="Times" panose="02020603050405020304" pitchFamily="18" charset="0"/>
              </a:rPr>
              <a:t>X(t)</a:t>
            </a:r>
            <a:r>
              <a:rPr lang="zh-CN" altLang="en-US" sz="1600" b="1" dirty="0">
                <a:latin typeface="Constantia" panose="02030602050306030303" pitchFamily="18" charset="0"/>
                <a:ea typeface="腾讯体 W3" panose="020C04030202040F0204" pitchFamily="34" charset="-122"/>
                <a:cs typeface="Times" panose="02020603050405020304" pitchFamily="18" charset="0"/>
              </a:rPr>
              <a:t>输入 和 </a:t>
            </a:r>
            <a:r>
              <a:rPr lang="en-US" altLang="zh-CN" sz="1600" b="1" dirty="0">
                <a:latin typeface="Constantia" panose="02030602050306030303" pitchFamily="18" charset="0"/>
                <a:ea typeface="腾讯体 W3" panose="020C04030202040F0204" pitchFamily="34" charset="-122"/>
                <a:cs typeface="Times" panose="02020603050405020304" pitchFamily="18" charset="0"/>
              </a:rPr>
              <a:t>Y(t)</a:t>
            </a:r>
            <a:r>
              <a:rPr lang="zh-CN" altLang="en-US" sz="1600" b="1" dirty="0">
                <a:latin typeface="Constantia" panose="02030602050306030303" pitchFamily="18" charset="0"/>
                <a:ea typeface="腾讯体 W3" panose="020C04030202040F0204" pitchFamily="34" charset="-122"/>
                <a:cs typeface="Times" panose="02020603050405020304" pitchFamily="18" charset="0"/>
              </a:rPr>
              <a:t>输出，设计</a:t>
            </a:r>
            <a:r>
              <a:rPr lang="en-US" altLang="zh-CN" sz="1600" b="1" dirty="0">
                <a:latin typeface="Constantia" panose="02030602050306030303" pitchFamily="18" charset="0"/>
                <a:ea typeface="腾讯体 W3" panose="020C04030202040F0204" pitchFamily="34" charset="-122"/>
                <a:cs typeface="Times" panose="02020603050405020304" pitchFamily="18" charset="0"/>
              </a:rPr>
              <a:t>B</a:t>
            </a:r>
            <a:r>
              <a:rPr lang="zh-CN" altLang="en-US" sz="1600" b="1" dirty="0">
                <a:latin typeface="Constantia" panose="02030602050306030303" pitchFamily="18" charset="0"/>
                <a:ea typeface="腾讯体 W3" panose="020C04030202040F0204" pitchFamily="34" charset="-122"/>
                <a:cs typeface="Times" panose="02020603050405020304" pitchFamily="18" charset="0"/>
              </a:rPr>
              <a:t>、</a:t>
            </a:r>
            <a:r>
              <a:rPr lang="en-US" altLang="zh-CN" sz="1600" b="1" dirty="0">
                <a:latin typeface="Constantia" panose="02030602050306030303" pitchFamily="18" charset="0"/>
                <a:ea typeface="腾讯体 W3" panose="020C04030202040F0204" pitchFamily="34" charset="-122"/>
                <a:cs typeface="Times" panose="02020603050405020304" pitchFamily="18" charset="0"/>
              </a:rPr>
              <a:t>C</a:t>
            </a:r>
            <a:r>
              <a:rPr lang="zh-CN" altLang="en-US" sz="1600" b="1" dirty="0">
                <a:latin typeface="Constantia" panose="02030602050306030303" pitchFamily="18" charset="0"/>
                <a:ea typeface="腾讯体 W3" panose="020C04030202040F0204" pitchFamily="34" charset="-122"/>
                <a:cs typeface="Times" panose="02020603050405020304" pitchFamily="18" charset="0"/>
              </a:rPr>
              <a:t>可以控制</a:t>
            </a:r>
            <a:r>
              <a:rPr lang="en-US" altLang="zh-CN" sz="1600" b="1" dirty="0">
                <a:latin typeface="Constantia" panose="02030602050306030303" pitchFamily="18" charset="0"/>
                <a:ea typeface="腾讯体 W3" panose="020C04030202040F0204" pitchFamily="34" charset="-122"/>
                <a:cs typeface="Times" panose="02020603050405020304" pitchFamily="18" charset="0"/>
              </a:rPr>
              <a:t>x</a:t>
            </a:r>
            <a:r>
              <a:rPr lang="zh-CN" altLang="en-US" sz="1600" b="1" dirty="0">
                <a:latin typeface="Constantia" panose="02030602050306030303" pitchFamily="18" charset="0"/>
                <a:ea typeface="腾讯体 W3" panose="020C04030202040F0204" pitchFamily="34" charset="-122"/>
                <a:cs typeface="Times" panose="02020603050405020304" pitchFamily="18" charset="0"/>
              </a:rPr>
              <a:t>进入</a:t>
            </a:r>
            <a:r>
              <a:rPr lang="en-US" altLang="zh-CN" sz="1600" b="1" dirty="0">
                <a:latin typeface="Constantia" panose="02030602050306030303" pitchFamily="18" charset="0"/>
                <a:ea typeface="腾讯体 W3" panose="020C04030202040F0204" pitchFamily="34" charset="-122"/>
                <a:cs typeface="Times" panose="02020603050405020304" pitchFamily="18" charset="0"/>
              </a:rPr>
              <a:t>h</a:t>
            </a:r>
            <a:r>
              <a:rPr lang="zh-CN" altLang="en-US" sz="1600" b="1" dirty="0">
                <a:latin typeface="Constantia" panose="02030602050306030303" pitchFamily="18" charset="0"/>
                <a:ea typeface="腾讯体 W3" panose="020C04030202040F0204" pitchFamily="34" charset="-122"/>
                <a:cs typeface="Times" panose="02020603050405020304" pitchFamily="18" charset="0"/>
              </a:rPr>
              <a:t>的程度，以及从</a:t>
            </a:r>
            <a:r>
              <a:rPr lang="en-US" altLang="zh-CN" sz="1600" b="1" dirty="0">
                <a:latin typeface="Constantia" panose="02030602050306030303" pitchFamily="18" charset="0"/>
                <a:ea typeface="腾讯体 W3" panose="020C04030202040F0204" pitchFamily="34" charset="-122"/>
                <a:cs typeface="Times" panose="02020603050405020304" pitchFamily="18" charset="0"/>
              </a:rPr>
              <a:t>h</a:t>
            </a:r>
            <a:r>
              <a:rPr lang="zh-CN" altLang="en-US" sz="1600" b="1" dirty="0">
                <a:latin typeface="Constantia" panose="02030602050306030303" pitchFamily="18" charset="0"/>
                <a:ea typeface="腾讯体 W3" panose="020C04030202040F0204" pitchFamily="34" charset="-122"/>
                <a:cs typeface="Times" panose="02020603050405020304" pitchFamily="18" charset="0"/>
              </a:rPr>
              <a:t>输出到</a:t>
            </a:r>
            <a:r>
              <a:rPr lang="en-US" altLang="zh-CN" sz="1600" b="1" dirty="0">
                <a:latin typeface="Constantia" panose="02030602050306030303" pitchFamily="18" charset="0"/>
                <a:ea typeface="腾讯体 W3" panose="020C04030202040F0204" pitchFamily="34" charset="-122"/>
                <a:cs typeface="Times" panose="02020603050405020304" pitchFamily="18" charset="0"/>
              </a:rPr>
              <a:t>y</a:t>
            </a:r>
            <a:r>
              <a:rPr lang="zh-CN" altLang="en-US" sz="1600" b="1" dirty="0">
                <a:latin typeface="Constantia" panose="02030602050306030303" pitchFamily="18" charset="0"/>
                <a:ea typeface="腾讯体 W3" panose="020C04030202040F0204" pitchFamily="34" charset="-122"/>
                <a:cs typeface="Times" panose="02020603050405020304" pitchFamily="18" charset="0"/>
              </a:rPr>
              <a:t>的程度</a:t>
            </a:r>
            <a:endParaRPr lang="en-US" altLang="zh-CN" sz="1600" b="1" dirty="0">
              <a:latin typeface="Constantia" panose="02030602050306030303" pitchFamily="18" charset="0"/>
              <a:ea typeface="腾讯体 W3" panose="020C04030202040F0204" pitchFamily="34" charset="-122"/>
              <a:cs typeface="Times" panose="02020603050405020304" pitchFamily="18" charset="0"/>
            </a:endParaRPr>
          </a:p>
        </p:txBody>
      </p:sp>
      <p:sp>
        <p:nvSpPr>
          <p:cNvPr id="5" name="文本框 4">
            <a:extLst>
              <a:ext uri="{FF2B5EF4-FFF2-40B4-BE49-F238E27FC236}">
                <a16:creationId xmlns:a16="http://schemas.microsoft.com/office/drawing/2014/main" id="{DABAB744-1475-B978-5F11-83BECC50DB5D}"/>
              </a:ext>
            </a:extLst>
          </p:cNvPr>
          <p:cNvSpPr txBox="1"/>
          <p:nvPr/>
        </p:nvSpPr>
        <p:spPr>
          <a:xfrm>
            <a:off x="713873" y="5758443"/>
            <a:ext cx="9827733" cy="535531"/>
          </a:xfrm>
          <a:prstGeom prst="rect">
            <a:avLst/>
          </a:prstGeom>
          <a:noFill/>
        </p:spPr>
        <p:txBody>
          <a:bodyPr wrap="square" rtlCol="0">
            <a:spAutoFit/>
          </a:bodyPr>
          <a:lstStyle/>
          <a:p>
            <a:pPr lvl="0">
              <a:lnSpc>
                <a:spcPct val="90000"/>
              </a:lnSpc>
              <a:spcBef>
                <a:spcPts val="1000"/>
              </a:spcBef>
              <a:defRPr/>
            </a:pPr>
            <a:r>
              <a:rPr lang="zh-CN" altLang="en-US" sz="1600" b="1" dirty="0">
                <a:latin typeface="Constantia" panose="02030602050306030303" pitchFamily="18" charset="0"/>
                <a:ea typeface="腾讯体 W3" panose="020C04030202040F0204" pitchFamily="34" charset="-122"/>
                <a:cs typeface="Times" panose="02020603050405020304" pitchFamily="18" charset="0"/>
              </a:rPr>
              <a:t>因此，通过在</a:t>
            </a:r>
            <a:r>
              <a:rPr lang="en-US" altLang="zh-CN" sz="1600" b="1" dirty="0">
                <a:latin typeface="Constantia" panose="02030602050306030303" pitchFamily="18" charset="0"/>
                <a:ea typeface="腾讯体 W3" panose="020C04030202040F0204" pitchFamily="34" charset="-122"/>
                <a:cs typeface="Times" panose="02020603050405020304" pitchFamily="18" charset="0"/>
              </a:rPr>
              <a:t>S4</a:t>
            </a:r>
            <a:r>
              <a:rPr lang="zh-CN" altLang="en-US" sz="1600" b="1" dirty="0">
                <a:latin typeface="Constantia" panose="02030602050306030303" pitchFamily="18" charset="0"/>
                <a:ea typeface="腾讯体 W3" panose="020C04030202040F0204" pitchFamily="34" charset="-122"/>
                <a:cs typeface="Times" panose="02020603050405020304" pitchFamily="18" charset="0"/>
              </a:rPr>
              <a:t>模型上加入</a:t>
            </a:r>
            <a:r>
              <a:rPr lang="en-US" altLang="zh-CN" sz="1600" b="1" dirty="0">
                <a:latin typeface="Constantia" panose="02030602050306030303" pitchFamily="18" charset="0"/>
                <a:ea typeface="腾讯体 W3" panose="020C04030202040F0204" pitchFamily="34" charset="-122"/>
                <a:cs typeface="Times" panose="02020603050405020304" pitchFamily="18" charset="0"/>
              </a:rPr>
              <a:t>Select</a:t>
            </a:r>
            <a:r>
              <a:rPr lang="zh-CN" altLang="en-US" sz="1600" b="1" dirty="0">
                <a:latin typeface="Constantia" panose="02030602050306030303" pitchFamily="18" charset="0"/>
                <a:ea typeface="腾讯体 W3" panose="020C04030202040F0204" pitchFamily="34" charset="-122"/>
                <a:cs typeface="Times" panose="02020603050405020304" pitchFamily="18" charset="0"/>
              </a:rPr>
              <a:t>设计，原有的时不变矩阵</a:t>
            </a:r>
            <a:r>
              <a:rPr lang="en-US" altLang="zh-CN" sz="1600" b="1" dirty="0">
                <a:latin typeface="Constantia" panose="02030602050306030303" pitchFamily="18" charset="0"/>
                <a:ea typeface="腾讯体 W3" panose="020C04030202040F0204" pitchFamily="34" charset="-122"/>
                <a:cs typeface="Times" panose="02020603050405020304" pitchFamily="18" charset="0"/>
              </a:rPr>
              <a:t>B</a:t>
            </a:r>
            <a:r>
              <a:rPr lang="zh-CN" altLang="en-US" sz="1600" b="1" dirty="0">
                <a:latin typeface="Constantia" panose="02030602050306030303" pitchFamily="18" charset="0"/>
                <a:ea typeface="腾讯体 W3" panose="020C04030202040F0204" pitchFamily="34" charset="-122"/>
                <a:cs typeface="Times" panose="02020603050405020304" pitchFamily="18" charset="0"/>
              </a:rPr>
              <a:t>，</a:t>
            </a:r>
            <a:r>
              <a:rPr lang="en-US" altLang="zh-CN" sz="1600" b="1" dirty="0">
                <a:latin typeface="Constantia" panose="02030602050306030303" pitchFamily="18" charset="0"/>
                <a:ea typeface="腾讯体 W3" panose="020C04030202040F0204" pitchFamily="34" charset="-122"/>
                <a:cs typeface="Times" panose="02020603050405020304" pitchFamily="18" charset="0"/>
              </a:rPr>
              <a:t>C </a:t>
            </a:r>
            <a:r>
              <a:rPr lang="zh-CN" altLang="en-US" sz="1600" b="1" dirty="0">
                <a:latin typeface="Constantia" panose="02030602050306030303" pitchFamily="18" charset="0"/>
                <a:ea typeface="腾讯体 W3" panose="020C04030202040F0204" pitchFamily="34" charset="-122"/>
                <a:cs typeface="Times" panose="02020603050405020304" pitchFamily="18" charset="0"/>
              </a:rPr>
              <a:t>和 离散步长</a:t>
            </a:r>
            <a:r>
              <a:rPr lang="en-US" altLang="zh-CN" sz="1600" b="1" dirty="0">
                <a:latin typeface="Constantia" panose="02030602050306030303" pitchFamily="18" charset="0"/>
                <a:ea typeface="腾讯体 W3" panose="020C04030202040F0204" pitchFamily="34" charset="-122"/>
                <a:cs typeface="Times" panose="02020603050405020304" pitchFamily="18" charset="0"/>
              </a:rPr>
              <a:t>Δ </a:t>
            </a:r>
            <a:r>
              <a:rPr lang="zh-CN" altLang="en-US" sz="1600" b="1" dirty="0">
                <a:latin typeface="Constantia" panose="02030602050306030303" pitchFamily="18" charset="0"/>
                <a:ea typeface="腾讯体 W3" panose="020C04030202040F0204" pitchFamily="34" charset="-122"/>
                <a:cs typeface="Times" panose="02020603050405020304" pitchFamily="18" charset="0"/>
              </a:rPr>
              <a:t>可以随输入的变化而自行调整，从而可以对输入的</a:t>
            </a:r>
            <a:r>
              <a:rPr lang="en-US" altLang="zh-CN" sz="1600" b="1" dirty="0">
                <a:latin typeface="Constantia" panose="02030602050306030303" pitchFamily="18" charset="0"/>
                <a:ea typeface="腾讯体 W3" panose="020C04030202040F0204" pitchFamily="34" charset="-122"/>
                <a:cs typeface="Times" panose="02020603050405020304" pitchFamily="18" charset="0"/>
              </a:rPr>
              <a:t>token</a:t>
            </a:r>
            <a:r>
              <a:rPr lang="zh-CN" altLang="en-US" sz="1600" b="1" dirty="0">
                <a:latin typeface="Constantia" panose="02030602050306030303" pitchFamily="18" charset="0"/>
                <a:ea typeface="腾讯体 W3" panose="020C04030202040F0204" pitchFamily="34" charset="-122"/>
                <a:cs typeface="Times" panose="02020603050405020304" pitchFamily="18" charset="0"/>
              </a:rPr>
              <a:t>做自适应，从而实现针对性推理和选择性聚焦</a:t>
            </a:r>
          </a:p>
        </p:txBody>
      </p:sp>
    </p:spTree>
    <p:extLst>
      <p:ext uri="{BB962C8B-B14F-4D97-AF65-F5344CB8AC3E}">
        <p14:creationId xmlns:p14="http://schemas.microsoft.com/office/powerpoint/2010/main" val="1604721632"/>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a:extLst>
              <a:ext uri="{FF2B5EF4-FFF2-40B4-BE49-F238E27FC236}">
                <a16:creationId xmlns:a16="http://schemas.microsoft.com/office/drawing/2014/main" id="{B8CED823-FFFD-4AA2-9092-D8FBE51CAEB8}"/>
              </a:ext>
            </a:extLst>
          </p:cNvPr>
          <p:cNvSpPr/>
          <p:nvPr/>
        </p:nvSpPr>
        <p:spPr>
          <a:xfrm>
            <a:off x="0" y="6522720"/>
            <a:ext cx="4267200" cy="335280"/>
          </a:xfrm>
          <a:prstGeom prst="rect">
            <a:avLst/>
          </a:prstGeom>
          <a:solidFill>
            <a:srgbClr val="4747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a:extLst>
              <a:ext uri="{FF2B5EF4-FFF2-40B4-BE49-F238E27FC236}">
                <a16:creationId xmlns:a16="http://schemas.microsoft.com/office/drawing/2014/main" id="{AE30AF1C-CA8E-427B-9DBA-C8AB565AFF38}"/>
              </a:ext>
            </a:extLst>
          </p:cNvPr>
          <p:cNvSpPr/>
          <p:nvPr/>
        </p:nvSpPr>
        <p:spPr>
          <a:xfrm>
            <a:off x="4267200" y="6522720"/>
            <a:ext cx="4267200" cy="335280"/>
          </a:xfrm>
          <a:prstGeom prst="rect">
            <a:avLst/>
          </a:prstGeom>
          <a:solidFill>
            <a:srgbClr val="8484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a:extLst>
              <a:ext uri="{FF2B5EF4-FFF2-40B4-BE49-F238E27FC236}">
                <a16:creationId xmlns:a16="http://schemas.microsoft.com/office/drawing/2014/main" id="{287E9C25-FEFC-4DB2-BBD6-EAB98C4DEA1E}"/>
              </a:ext>
            </a:extLst>
          </p:cNvPr>
          <p:cNvSpPr/>
          <p:nvPr/>
        </p:nvSpPr>
        <p:spPr>
          <a:xfrm>
            <a:off x="8534400" y="6522720"/>
            <a:ext cx="3657600" cy="335280"/>
          </a:xfrm>
          <a:prstGeom prst="rect">
            <a:avLst/>
          </a:prstGeom>
          <a:solidFill>
            <a:srgbClr val="ADADE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600" dirty="0">
              <a:solidFill>
                <a:schemeClr val="bg1"/>
              </a:solidFill>
              <a:latin typeface="Constantia" panose="02030602050306030303" pitchFamily="18" charset="0"/>
            </a:endParaRPr>
          </a:p>
        </p:txBody>
      </p:sp>
      <p:sp>
        <p:nvSpPr>
          <p:cNvPr id="24" name="日期占位符 7">
            <a:extLst>
              <a:ext uri="{FF2B5EF4-FFF2-40B4-BE49-F238E27FC236}">
                <a16:creationId xmlns:a16="http://schemas.microsoft.com/office/drawing/2014/main" id="{A472F3E3-BF27-4214-96FF-F1674F8CACD2}"/>
              </a:ext>
            </a:extLst>
          </p:cNvPr>
          <p:cNvSpPr>
            <a:spLocks noGrp="1"/>
          </p:cNvSpPr>
          <p:nvPr>
            <p:ph type="dt" sz="half" idx="10"/>
          </p:nvPr>
        </p:nvSpPr>
        <p:spPr>
          <a:xfrm>
            <a:off x="1209907" y="6494974"/>
            <a:ext cx="1847385" cy="365125"/>
          </a:xfrm>
        </p:spPr>
        <p:txBody>
          <a:bodyPr/>
          <a:lstStyle/>
          <a:p>
            <a:r>
              <a:rPr lang="en-US" altLang="zh-CN" sz="1400" b="1" dirty="0">
                <a:solidFill>
                  <a:schemeClr val="bg1"/>
                </a:solidFill>
                <a:latin typeface="Constantia" panose="02030602050306030303" pitchFamily="18" charset="0"/>
                <a:cs typeface="Times" panose="02020603050405020304" pitchFamily="18" charset="0"/>
              </a:rPr>
              <a:t>April 24, 2024</a:t>
            </a:r>
            <a:endParaRPr lang="zh-CN" altLang="en-US" sz="1400" b="1" dirty="0">
              <a:solidFill>
                <a:schemeClr val="bg1"/>
              </a:solidFill>
              <a:latin typeface="Constantia" panose="02030602050306030303" pitchFamily="18" charset="0"/>
              <a:cs typeface="Times" panose="02020603050405020304" pitchFamily="18" charset="0"/>
            </a:endParaRPr>
          </a:p>
        </p:txBody>
      </p:sp>
      <p:sp>
        <p:nvSpPr>
          <p:cNvPr id="25" name="Fußzeilenplatzhalter 4">
            <a:extLst>
              <a:ext uri="{FF2B5EF4-FFF2-40B4-BE49-F238E27FC236}">
                <a16:creationId xmlns:a16="http://schemas.microsoft.com/office/drawing/2014/main" id="{74159A29-4F5F-4065-934C-13F30643D46E}"/>
              </a:ext>
            </a:extLst>
          </p:cNvPr>
          <p:cNvSpPr>
            <a:spLocks noGrp="1"/>
          </p:cNvSpPr>
          <p:nvPr>
            <p:ph type="ftr" sz="quarter" idx="11"/>
          </p:nvPr>
        </p:nvSpPr>
        <p:spPr>
          <a:xfrm>
            <a:off x="4095916" y="6553437"/>
            <a:ext cx="4520431" cy="273844"/>
          </a:xfrm>
        </p:spPr>
        <p:txBody>
          <a:bodyPr/>
          <a:lstStyle/>
          <a:p>
            <a:r>
              <a:rPr lang="en-US" altLang="zh-CN" sz="1400" b="1" dirty="0">
                <a:solidFill>
                  <a:schemeClr val="bg1"/>
                </a:solidFill>
                <a:latin typeface="Constantia" panose="02030602050306030303" pitchFamily="18" charset="0"/>
              </a:rPr>
              <a:t>Zero Zhao | HUST </a:t>
            </a:r>
            <a:endParaRPr lang="zh-CN" altLang="en-US" sz="1400" b="1" dirty="0">
              <a:solidFill>
                <a:schemeClr val="bg1"/>
              </a:solidFill>
              <a:latin typeface="Constantia" panose="02030602050306030303" pitchFamily="18" charset="0"/>
            </a:endParaRPr>
          </a:p>
        </p:txBody>
      </p:sp>
      <p:cxnSp>
        <p:nvCxnSpPr>
          <p:cNvPr id="26" name="直接连接符 25">
            <a:extLst>
              <a:ext uri="{FF2B5EF4-FFF2-40B4-BE49-F238E27FC236}">
                <a16:creationId xmlns:a16="http://schemas.microsoft.com/office/drawing/2014/main" id="{2C0A00E8-DC77-4A26-A219-150776549D88}"/>
              </a:ext>
            </a:extLst>
          </p:cNvPr>
          <p:cNvCxnSpPr/>
          <p:nvPr/>
        </p:nvCxnSpPr>
        <p:spPr>
          <a:xfrm>
            <a:off x="385590" y="859531"/>
            <a:ext cx="11479576" cy="0"/>
          </a:xfrm>
          <a:prstGeom prst="line">
            <a:avLst/>
          </a:prstGeom>
          <a:ln w="38100">
            <a:solidFill>
              <a:srgbClr val="4747BA"/>
            </a:solidFill>
          </a:ln>
        </p:spPr>
        <p:style>
          <a:lnRef idx="1">
            <a:schemeClr val="accent1"/>
          </a:lnRef>
          <a:fillRef idx="0">
            <a:schemeClr val="accent1"/>
          </a:fillRef>
          <a:effectRef idx="0">
            <a:schemeClr val="accent1"/>
          </a:effectRef>
          <a:fontRef idx="minor">
            <a:schemeClr val="tx1"/>
          </a:fontRef>
        </p:style>
      </p:cxnSp>
      <p:sp>
        <p:nvSpPr>
          <p:cNvPr id="19" name="文本框 18">
            <a:extLst>
              <a:ext uri="{FF2B5EF4-FFF2-40B4-BE49-F238E27FC236}">
                <a16:creationId xmlns:a16="http://schemas.microsoft.com/office/drawing/2014/main" id="{3B78C344-5CA5-0040-BEE1-94109FE221CD}"/>
              </a:ext>
            </a:extLst>
          </p:cNvPr>
          <p:cNvSpPr txBox="1"/>
          <p:nvPr/>
        </p:nvSpPr>
        <p:spPr>
          <a:xfrm>
            <a:off x="441124" y="182481"/>
            <a:ext cx="6798981" cy="646331"/>
          </a:xfrm>
          <a:prstGeom prst="rect">
            <a:avLst/>
          </a:prstGeom>
          <a:noFill/>
        </p:spPr>
        <p:txBody>
          <a:bodyPr wrap="square" rtlCol="0">
            <a:spAutoFit/>
          </a:bodyPr>
          <a:lstStyle/>
          <a:p>
            <a:pPr lvl="0">
              <a:lnSpc>
                <a:spcPct val="90000"/>
              </a:lnSpc>
              <a:spcBef>
                <a:spcPts val="1000"/>
              </a:spcBef>
              <a:defRPr/>
            </a:pPr>
            <a:r>
              <a:rPr lang="en-US" altLang="zh-CN" sz="4000" b="1" dirty="0">
                <a:solidFill>
                  <a:srgbClr val="4747BA"/>
                </a:solidFill>
                <a:latin typeface="Constantia" panose="02030602050306030303" pitchFamily="18" charset="0"/>
                <a:ea typeface="腾讯体 W3" panose="020C04030202040F0204" pitchFamily="34" charset="-122"/>
                <a:cs typeface="Times" panose="02020603050405020304" pitchFamily="18" charset="0"/>
              </a:rPr>
              <a:t>Mamba – </a:t>
            </a:r>
            <a:r>
              <a:rPr lang="zh-CN" altLang="en-US" sz="4000" b="1" dirty="0">
                <a:solidFill>
                  <a:srgbClr val="4747BA"/>
                </a:solidFill>
                <a:latin typeface="Constantia" panose="02030602050306030303" pitchFamily="18" charset="0"/>
                <a:ea typeface="腾讯体 W3" panose="020C04030202040F0204" pitchFamily="34" charset="-122"/>
                <a:cs typeface="Times" panose="02020603050405020304" pitchFamily="18" charset="0"/>
              </a:rPr>
              <a:t>硬件感知和并行</a:t>
            </a:r>
          </a:p>
        </p:txBody>
      </p:sp>
      <p:pic>
        <p:nvPicPr>
          <p:cNvPr id="23" name="图片 22">
            <a:extLst>
              <a:ext uri="{FF2B5EF4-FFF2-40B4-BE49-F238E27FC236}">
                <a16:creationId xmlns:a16="http://schemas.microsoft.com/office/drawing/2014/main" id="{C59D9062-D538-4E10-A387-AAFC9F1C806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4063" y="218980"/>
            <a:ext cx="730337" cy="556270"/>
          </a:xfrm>
          <a:prstGeom prst="rect">
            <a:avLst/>
          </a:prstGeom>
        </p:spPr>
      </p:pic>
      <p:sp>
        <p:nvSpPr>
          <p:cNvPr id="14" name="灯片编号占位符 8">
            <a:extLst>
              <a:ext uri="{FF2B5EF4-FFF2-40B4-BE49-F238E27FC236}">
                <a16:creationId xmlns:a16="http://schemas.microsoft.com/office/drawing/2014/main" id="{CBDE027A-9753-BE4F-9E92-B646C7AB4689}"/>
              </a:ext>
            </a:extLst>
          </p:cNvPr>
          <p:cNvSpPr>
            <a:spLocks noGrp="1"/>
          </p:cNvSpPr>
          <p:nvPr>
            <p:ph type="sldNum" sz="quarter" idx="12"/>
          </p:nvPr>
        </p:nvSpPr>
        <p:spPr>
          <a:xfrm>
            <a:off x="9847869" y="6405035"/>
            <a:ext cx="809393" cy="545001"/>
          </a:xfrm>
        </p:spPr>
        <p:txBody>
          <a:bodyPr/>
          <a:lstStyle/>
          <a:p>
            <a:pPr algn="ctr"/>
            <a:fld id="{152851E7-9224-42D2-A4FF-119762E40804}" type="slidenum">
              <a:rPr lang="zh-CN" altLang="en-US" sz="1400" b="1" smtClean="0">
                <a:solidFill>
                  <a:schemeClr val="bg1"/>
                </a:solidFill>
                <a:latin typeface="Constantia" panose="02030602050306030303" pitchFamily="18" charset="0"/>
                <a:cs typeface="Times" panose="02020603050405020304" pitchFamily="18" charset="0"/>
              </a:rPr>
              <a:pPr algn="ctr"/>
              <a:t>43</a:t>
            </a:fld>
            <a:endParaRPr lang="zh-CN" altLang="en-US" sz="1400" b="1" dirty="0">
              <a:solidFill>
                <a:schemeClr val="bg1"/>
              </a:solidFill>
              <a:latin typeface="Constantia" panose="02030602050306030303" pitchFamily="18" charset="0"/>
              <a:cs typeface="Times" panose="02020603050405020304" pitchFamily="18" charset="0"/>
            </a:endParaRPr>
          </a:p>
        </p:txBody>
      </p:sp>
      <p:pic>
        <p:nvPicPr>
          <p:cNvPr id="44" name="图片 4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90829" y="204228"/>
            <a:ext cx="3323471" cy="570629"/>
          </a:xfrm>
          <a:prstGeom prst="rect">
            <a:avLst/>
          </a:prstGeom>
        </p:spPr>
      </p:pic>
      <p:sp>
        <p:nvSpPr>
          <p:cNvPr id="3" name="文本框 2">
            <a:extLst>
              <a:ext uri="{FF2B5EF4-FFF2-40B4-BE49-F238E27FC236}">
                <a16:creationId xmlns:a16="http://schemas.microsoft.com/office/drawing/2014/main" id="{180EED7F-13C6-CCD1-C5F2-18F0CA50A37A}"/>
              </a:ext>
            </a:extLst>
          </p:cNvPr>
          <p:cNvSpPr txBox="1"/>
          <p:nvPr/>
        </p:nvSpPr>
        <p:spPr>
          <a:xfrm>
            <a:off x="667966" y="1274483"/>
            <a:ext cx="6096000" cy="338554"/>
          </a:xfrm>
          <a:prstGeom prst="rect">
            <a:avLst/>
          </a:prstGeom>
          <a:noFill/>
        </p:spPr>
        <p:txBody>
          <a:bodyPr wrap="square">
            <a:spAutoFit/>
          </a:bodyPr>
          <a:lstStyle/>
          <a:p>
            <a:pPr algn="l"/>
            <a:r>
              <a:rPr lang="zh-CN" altLang="en-US" sz="1600" b="1" dirty="0">
                <a:latin typeface="Constantia" panose="02030602050306030303" pitchFamily="18" charset="0"/>
                <a:ea typeface="腾讯体 W3" panose="020C04030202040F0204" pitchFamily="34" charset="-122"/>
                <a:cs typeface="Times" panose="02020603050405020304" pitchFamily="18" charset="0"/>
              </a:rPr>
              <a:t>并行扫描</a:t>
            </a:r>
            <a:r>
              <a:rPr lang="en-US" altLang="zh-CN" sz="1600" b="1" dirty="0">
                <a:latin typeface="Constantia" panose="02030602050306030303" pitchFamily="18" charset="0"/>
                <a:ea typeface="腾讯体 W3" panose="020C04030202040F0204" pitchFamily="34" charset="-122"/>
                <a:cs typeface="Times" panose="02020603050405020304" pitchFamily="18" charset="0"/>
              </a:rPr>
              <a:t>(parallel scan)</a:t>
            </a:r>
            <a:r>
              <a:rPr lang="zh-CN" altLang="en-US" sz="1600" b="1" dirty="0">
                <a:latin typeface="Constantia" panose="02030602050306030303" pitchFamily="18" charset="0"/>
                <a:ea typeface="腾讯体 W3" panose="020C04030202040F0204" pitchFamily="34" charset="-122"/>
                <a:cs typeface="Times" panose="02020603050405020304" pitchFamily="18" charset="0"/>
              </a:rPr>
              <a:t>且借鉴</a:t>
            </a:r>
            <a:r>
              <a:rPr lang="en-US" altLang="zh-CN" sz="1600" b="1" dirty="0">
                <a:latin typeface="Constantia" panose="02030602050306030303" pitchFamily="18" charset="0"/>
                <a:ea typeface="腾讯体 W3" panose="020C04030202040F0204" pitchFamily="34" charset="-122"/>
                <a:cs typeface="Times" panose="02020603050405020304" pitchFamily="18" charset="0"/>
              </a:rPr>
              <a:t>Flash Attention</a:t>
            </a:r>
          </a:p>
        </p:txBody>
      </p:sp>
      <p:pic>
        <p:nvPicPr>
          <p:cNvPr id="1026" name="Picture 2">
            <a:extLst>
              <a:ext uri="{FF2B5EF4-FFF2-40B4-BE49-F238E27FC236}">
                <a16:creationId xmlns:a16="http://schemas.microsoft.com/office/drawing/2014/main" id="{EECA5203-27A6-6585-B61D-44031DDF54B9}"/>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90634" y="2050749"/>
            <a:ext cx="5661397" cy="3798887"/>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a:extLst>
              <a:ext uri="{FF2B5EF4-FFF2-40B4-BE49-F238E27FC236}">
                <a16:creationId xmlns:a16="http://schemas.microsoft.com/office/drawing/2014/main" id="{93548B00-8918-AD98-EF78-7024D6D80533}"/>
              </a:ext>
            </a:extLst>
          </p:cNvPr>
          <p:cNvSpPr txBox="1"/>
          <p:nvPr/>
        </p:nvSpPr>
        <p:spPr>
          <a:xfrm>
            <a:off x="6818081" y="1209092"/>
            <a:ext cx="4883285" cy="523220"/>
          </a:xfrm>
          <a:prstGeom prst="rect">
            <a:avLst/>
          </a:prstGeom>
          <a:noFill/>
        </p:spPr>
        <p:txBody>
          <a:bodyPr wrap="square">
            <a:spAutoFit/>
          </a:bodyPr>
          <a:lstStyle/>
          <a:p>
            <a:r>
              <a:rPr lang="zh-CN" altLang="en-US" sz="1400" b="1" dirty="0">
                <a:latin typeface="Constantia" panose="02030602050306030303" pitchFamily="18" charset="0"/>
                <a:ea typeface="腾讯体 W3" panose="020C04030202040F0204" pitchFamily="34" charset="-122"/>
                <a:cs typeface="Times" panose="02020603050405020304" pitchFamily="18" charset="0"/>
              </a:rPr>
              <a:t>我们可以分段计算序列并迭代地组合它们</a:t>
            </a:r>
            <a:r>
              <a:rPr lang="en-US" altLang="zh-CN" sz="1400" b="1" dirty="0">
                <a:latin typeface="Constantia" panose="02030602050306030303" pitchFamily="18" charset="0"/>
                <a:ea typeface="腾讯体 W3" panose="020C04030202040F0204" pitchFamily="34" charset="-122"/>
                <a:cs typeface="Times" panose="02020603050405020304" pitchFamily="18" charset="0"/>
              </a:rPr>
              <a:t>,</a:t>
            </a:r>
            <a:r>
              <a:rPr lang="zh-CN" altLang="en-US" sz="1400" b="1" dirty="0">
                <a:latin typeface="Constantia" panose="02030602050306030303" pitchFamily="18" charset="0"/>
                <a:ea typeface="腾讯体 W3" panose="020C04030202040F0204" pitchFamily="34" charset="-122"/>
                <a:cs typeface="Times" panose="02020603050405020304" pitchFamily="18" charset="0"/>
              </a:rPr>
              <a:t>即动态矩阵</a:t>
            </a:r>
            <a:r>
              <a:rPr lang="en-US" altLang="zh-CN" sz="1400" b="1" dirty="0">
                <a:latin typeface="Constantia" panose="02030602050306030303" pitchFamily="18" charset="0"/>
                <a:ea typeface="腾讯体 W3" panose="020C04030202040F0204" pitchFamily="34" charset="-122"/>
                <a:cs typeface="Times" panose="02020603050405020304" pitchFamily="18" charset="0"/>
              </a:rPr>
              <a:t>B</a:t>
            </a:r>
            <a:r>
              <a:rPr lang="zh-CN" altLang="en-US" sz="1400" b="1" dirty="0">
                <a:latin typeface="Constantia" panose="02030602050306030303" pitchFamily="18" charset="0"/>
                <a:ea typeface="腾讯体 W3" panose="020C04030202040F0204" pitchFamily="34" charset="-122"/>
                <a:cs typeface="Times" panose="02020603050405020304" pitchFamily="18" charset="0"/>
              </a:rPr>
              <a:t>和</a:t>
            </a:r>
            <a:r>
              <a:rPr lang="en-US" altLang="zh-CN" sz="1400" b="1" dirty="0">
                <a:latin typeface="Constantia" panose="02030602050306030303" pitchFamily="18" charset="0"/>
                <a:ea typeface="腾讯体 W3" panose="020C04030202040F0204" pitchFamily="34" charset="-122"/>
                <a:cs typeface="Times" panose="02020603050405020304" pitchFamily="18" charset="0"/>
              </a:rPr>
              <a:t>C</a:t>
            </a:r>
            <a:r>
              <a:rPr lang="zh-CN" altLang="en-US" sz="1400" b="1" dirty="0">
                <a:latin typeface="Constantia" panose="02030602050306030303" pitchFamily="18" charset="0"/>
                <a:ea typeface="腾讯体 W3" panose="020C04030202040F0204" pitchFamily="34" charset="-122"/>
                <a:cs typeface="Times" panose="02020603050405020304" pitchFamily="18" charset="0"/>
              </a:rPr>
              <a:t>以及并行扫描算法</a:t>
            </a:r>
            <a:r>
              <a:rPr lang="en-US" altLang="zh-CN" sz="1400" b="1" dirty="0">
                <a:latin typeface="Constantia" panose="02030602050306030303" pitchFamily="18" charset="0"/>
                <a:ea typeface="腾讯体 W3" panose="020C04030202040F0204" pitchFamily="34" charset="-122"/>
                <a:cs typeface="Times" panose="02020603050405020304" pitchFamily="18" charset="0"/>
              </a:rPr>
              <a:t>,</a:t>
            </a:r>
            <a:r>
              <a:rPr lang="zh-CN" altLang="en-US" sz="1400" b="1" dirty="0">
                <a:latin typeface="Constantia" panose="02030602050306030303" pitchFamily="18" charset="0"/>
                <a:ea typeface="腾讯体 W3" panose="020C04030202040F0204" pitchFamily="34" charset="-122"/>
                <a:cs typeface="Times" panose="02020603050405020304" pitchFamily="18" charset="0"/>
              </a:rPr>
              <a:t>一起创建选择性扫描算法</a:t>
            </a:r>
          </a:p>
        </p:txBody>
      </p:sp>
      <p:sp>
        <p:nvSpPr>
          <p:cNvPr id="12" name="文本框 11">
            <a:extLst>
              <a:ext uri="{FF2B5EF4-FFF2-40B4-BE49-F238E27FC236}">
                <a16:creationId xmlns:a16="http://schemas.microsoft.com/office/drawing/2014/main" id="{9E9672DF-C498-ED6B-B312-2F84CFD2D68F}"/>
              </a:ext>
            </a:extLst>
          </p:cNvPr>
          <p:cNvSpPr txBox="1"/>
          <p:nvPr/>
        </p:nvSpPr>
        <p:spPr>
          <a:xfrm>
            <a:off x="6750023" y="1918868"/>
            <a:ext cx="4951343" cy="2031325"/>
          </a:xfrm>
          <a:prstGeom prst="rect">
            <a:avLst/>
          </a:prstGeom>
          <a:noFill/>
        </p:spPr>
        <p:txBody>
          <a:bodyPr wrap="square">
            <a:spAutoFit/>
          </a:bodyPr>
          <a:lstStyle/>
          <a:p>
            <a:r>
              <a:rPr lang="zh-CN" altLang="en-US" sz="1400" b="1" dirty="0">
                <a:latin typeface="Constantia" panose="02030602050306030303" pitchFamily="18" charset="0"/>
                <a:ea typeface="腾讯体 W3" panose="020C04030202040F0204" pitchFamily="34" charset="-122"/>
                <a:cs typeface="Times" panose="02020603050405020304" pitchFamily="18" charset="0"/>
              </a:rPr>
              <a:t>此外，为了让传统的SSM在现代GPU上也能高效计算，Mamba中也使用了</a:t>
            </a:r>
            <a:r>
              <a:rPr lang="zh-CN" altLang="en-US" sz="1400" b="1" dirty="0">
                <a:solidFill>
                  <a:srgbClr val="FF0000"/>
                </a:solidFill>
                <a:latin typeface="Constantia" panose="02030602050306030303" pitchFamily="18" charset="0"/>
                <a:ea typeface="腾讯体 W3" panose="020C04030202040F0204" pitchFamily="34" charset="-122"/>
                <a:cs typeface="Times" panose="02020603050405020304" pitchFamily="18" charset="0"/>
              </a:rPr>
              <a:t>Flash Attention</a:t>
            </a:r>
            <a:r>
              <a:rPr lang="zh-CN" altLang="en-US" sz="1400" b="1" dirty="0">
                <a:latin typeface="Constantia" panose="02030602050306030303" pitchFamily="18" charset="0"/>
                <a:ea typeface="腾讯体 W3" panose="020C04030202040F0204" pitchFamily="34" charset="-122"/>
                <a:cs typeface="Times" panose="02020603050405020304" pitchFamily="18" charset="0"/>
              </a:rPr>
              <a:t>技术</a:t>
            </a:r>
            <a:endParaRPr lang="en-US" altLang="zh-CN" sz="1400" b="1" dirty="0">
              <a:latin typeface="Constantia" panose="02030602050306030303" pitchFamily="18" charset="0"/>
              <a:ea typeface="腾讯体 W3" panose="020C04030202040F0204" pitchFamily="34" charset="-122"/>
              <a:cs typeface="Times" panose="02020603050405020304" pitchFamily="18" charset="0"/>
            </a:endParaRPr>
          </a:p>
          <a:p>
            <a:endParaRPr lang="en-US" altLang="zh-CN" sz="1400" b="1" dirty="0">
              <a:latin typeface="Constantia" panose="02030602050306030303" pitchFamily="18" charset="0"/>
              <a:ea typeface="腾讯体 W3" panose="020C04030202040F0204" pitchFamily="34" charset="-122"/>
              <a:cs typeface="Times" panose="02020603050405020304" pitchFamily="18" charset="0"/>
            </a:endParaRPr>
          </a:p>
          <a:p>
            <a:r>
              <a:rPr lang="zh-CN" altLang="en-US" sz="1400" b="1" dirty="0">
                <a:latin typeface="Constantia" panose="02030602050306030303" pitchFamily="18" charset="0"/>
                <a:ea typeface="腾讯体 W3" panose="020C04030202040F0204" pitchFamily="34" charset="-122"/>
                <a:cs typeface="Times" panose="02020603050405020304" pitchFamily="18" charset="0"/>
              </a:rPr>
              <a:t>简而言之，利用内存的不同层级结构处理SSM的状态，减少高带宽但慢速的HBM内存反复读写这个瓶颈具体而言，就是限制需要从 DRAM 到 SRAM 的次数(通过内核融合kernel fusion来实现)，避免一有结果便从SRAM写入到DRAM，而是待SRAM中有一批结果再集中写入DRAM中，从而降低来回读写的次数</a:t>
            </a:r>
          </a:p>
        </p:txBody>
      </p:sp>
      <p:pic>
        <p:nvPicPr>
          <p:cNvPr id="1028" name="Picture 4">
            <a:extLst>
              <a:ext uri="{FF2B5EF4-FFF2-40B4-BE49-F238E27FC236}">
                <a16:creationId xmlns:a16="http://schemas.microsoft.com/office/drawing/2014/main" id="{4C18FF45-1272-C95B-F531-7F215BFD2EC2}"/>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203768" y="4256024"/>
            <a:ext cx="5661398" cy="11278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7957764"/>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a:extLst>
              <a:ext uri="{FF2B5EF4-FFF2-40B4-BE49-F238E27FC236}">
                <a16:creationId xmlns:a16="http://schemas.microsoft.com/office/drawing/2014/main" id="{B8CED823-FFFD-4AA2-9092-D8FBE51CAEB8}"/>
              </a:ext>
            </a:extLst>
          </p:cNvPr>
          <p:cNvSpPr/>
          <p:nvPr/>
        </p:nvSpPr>
        <p:spPr>
          <a:xfrm>
            <a:off x="0" y="6522720"/>
            <a:ext cx="4267200" cy="335280"/>
          </a:xfrm>
          <a:prstGeom prst="rect">
            <a:avLst/>
          </a:prstGeom>
          <a:solidFill>
            <a:srgbClr val="4747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8" name="矩形 17">
            <a:extLst>
              <a:ext uri="{FF2B5EF4-FFF2-40B4-BE49-F238E27FC236}">
                <a16:creationId xmlns:a16="http://schemas.microsoft.com/office/drawing/2014/main" id="{AE30AF1C-CA8E-427B-9DBA-C8AB565AFF38}"/>
              </a:ext>
            </a:extLst>
          </p:cNvPr>
          <p:cNvSpPr/>
          <p:nvPr/>
        </p:nvSpPr>
        <p:spPr>
          <a:xfrm>
            <a:off x="4267200" y="6522720"/>
            <a:ext cx="4267200" cy="335280"/>
          </a:xfrm>
          <a:prstGeom prst="rect">
            <a:avLst/>
          </a:prstGeom>
          <a:solidFill>
            <a:srgbClr val="8484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20" name="矩形 19">
            <a:extLst>
              <a:ext uri="{FF2B5EF4-FFF2-40B4-BE49-F238E27FC236}">
                <a16:creationId xmlns:a16="http://schemas.microsoft.com/office/drawing/2014/main" id="{287E9C25-FEFC-4DB2-BBD6-EAB98C4DEA1E}"/>
              </a:ext>
            </a:extLst>
          </p:cNvPr>
          <p:cNvSpPr/>
          <p:nvPr/>
        </p:nvSpPr>
        <p:spPr>
          <a:xfrm>
            <a:off x="8534400" y="6522720"/>
            <a:ext cx="3657600" cy="335280"/>
          </a:xfrm>
          <a:prstGeom prst="rect">
            <a:avLst/>
          </a:prstGeom>
          <a:solidFill>
            <a:srgbClr val="ADADE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dirty="0">
              <a:ln>
                <a:noFill/>
              </a:ln>
              <a:solidFill>
                <a:prstClr val="white"/>
              </a:solidFill>
              <a:effectLst/>
              <a:uLnTx/>
              <a:uFillTx/>
              <a:latin typeface="Constantia" panose="02030602050306030303" pitchFamily="18" charset="0"/>
              <a:ea typeface="等线" panose="02010600030101010101" pitchFamily="2" charset="-122"/>
              <a:cs typeface="+mn-cs"/>
            </a:endParaRPr>
          </a:p>
        </p:txBody>
      </p:sp>
      <p:sp>
        <p:nvSpPr>
          <p:cNvPr id="24" name="日期占位符 7">
            <a:extLst>
              <a:ext uri="{FF2B5EF4-FFF2-40B4-BE49-F238E27FC236}">
                <a16:creationId xmlns:a16="http://schemas.microsoft.com/office/drawing/2014/main" id="{A472F3E3-BF27-4214-96FF-F1674F8CACD2}"/>
              </a:ext>
            </a:extLst>
          </p:cNvPr>
          <p:cNvSpPr>
            <a:spLocks noGrp="1"/>
          </p:cNvSpPr>
          <p:nvPr>
            <p:ph type="dt" sz="half" idx="10"/>
          </p:nvPr>
        </p:nvSpPr>
        <p:spPr>
          <a:xfrm>
            <a:off x="1209907" y="6494974"/>
            <a:ext cx="1847385"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dirty="0">
                <a:ln>
                  <a:noFill/>
                </a:ln>
                <a:solidFill>
                  <a:prstClr val="white"/>
                </a:solidFill>
                <a:effectLst/>
                <a:uLnTx/>
                <a:uFillTx/>
                <a:latin typeface="Constantia" panose="02030602050306030303" pitchFamily="18" charset="0"/>
                <a:ea typeface="等线" panose="02010600030101010101" pitchFamily="2" charset="-122"/>
                <a:cs typeface="Times" panose="02020603050405020304" pitchFamily="18" charset="0"/>
              </a:rPr>
              <a:t>April 24, 2024</a:t>
            </a:r>
            <a:endParaRPr kumimoji="0" lang="zh-CN" altLang="en-US" sz="1400" b="1" i="0" u="none" strike="noStrike" kern="1200" cap="none" spc="0" normalizeH="0" baseline="0" noProof="0" dirty="0">
              <a:ln>
                <a:noFill/>
              </a:ln>
              <a:solidFill>
                <a:prstClr val="white"/>
              </a:solidFill>
              <a:effectLst/>
              <a:uLnTx/>
              <a:uFillTx/>
              <a:latin typeface="Constantia" panose="02030602050306030303" pitchFamily="18" charset="0"/>
              <a:ea typeface="等线" panose="02010600030101010101" pitchFamily="2" charset="-122"/>
              <a:cs typeface="Times" panose="02020603050405020304" pitchFamily="18" charset="0"/>
            </a:endParaRPr>
          </a:p>
        </p:txBody>
      </p:sp>
      <p:sp>
        <p:nvSpPr>
          <p:cNvPr id="25" name="Fußzeilenplatzhalter 4">
            <a:extLst>
              <a:ext uri="{FF2B5EF4-FFF2-40B4-BE49-F238E27FC236}">
                <a16:creationId xmlns:a16="http://schemas.microsoft.com/office/drawing/2014/main" id="{74159A29-4F5F-4065-934C-13F30643D46E}"/>
              </a:ext>
            </a:extLst>
          </p:cNvPr>
          <p:cNvSpPr>
            <a:spLocks noGrp="1"/>
          </p:cNvSpPr>
          <p:nvPr>
            <p:ph type="ftr" sz="quarter" idx="11"/>
          </p:nvPr>
        </p:nvSpPr>
        <p:spPr>
          <a:xfrm>
            <a:off x="4095916" y="6553437"/>
            <a:ext cx="4520431" cy="273844"/>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dirty="0">
                <a:ln>
                  <a:noFill/>
                </a:ln>
                <a:solidFill>
                  <a:prstClr val="white"/>
                </a:solidFill>
                <a:effectLst/>
                <a:uLnTx/>
                <a:uFillTx/>
                <a:latin typeface="Constantia" panose="02030602050306030303" pitchFamily="18" charset="0"/>
                <a:ea typeface="等线" panose="02010600030101010101" pitchFamily="2" charset="-122"/>
                <a:cs typeface="+mn-cs"/>
              </a:rPr>
              <a:t>Zero Zhao | HUST </a:t>
            </a:r>
            <a:endParaRPr kumimoji="0" lang="zh-CN" altLang="en-US" sz="1400" b="1" i="0" u="none" strike="noStrike" kern="1200" cap="none" spc="0" normalizeH="0" baseline="0" noProof="0" dirty="0">
              <a:ln>
                <a:noFill/>
              </a:ln>
              <a:solidFill>
                <a:prstClr val="white"/>
              </a:solidFill>
              <a:effectLst/>
              <a:uLnTx/>
              <a:uFillTx/>
              <a:latin typeface="Constantia" panose="02030602050306030303" pitchFamily="18" charset="0"/>
              <a:ea typeface="等线" panose="02010600030101010101" pitchFamily="2" charset="-122"/>
              <a:cs typeface="+mn-cs"/>
            </a:endParaRPr>
          </a:p>
        </p:txBody>
      </p:sp>
      <p:cxnSp>
        <p:nvCxnSpPr>
          <p:cNvPr id="26" name="直接连接符 25">
            <a:extLst>
              <a:ext uri="{FF2B5EF4-FFF2-40B4-BE49-F238E27FC236}">
                <a16:creationId xmlns:a16="http://schemas.microsoft.com/office/drawing/2014/main" id="{2C0A00E8-DC77-4A26-A219-150776549D88}"/>
              </a:ext>
            </a:extLst>
          </p:cNvPr>
          <p:cNvCxnSpPr/>
          <p:nvPr/>
        </p:nvCxnSpPr>
        <p:spPr>
          <a:xfrm>
            <a:off x="385590" y="859531"/>
            <a:ext cx="11479576" cy="0"/>
          </a:xfrm>
          <a:prstGeom prst="line">
            <a:avLst/>
          </a:prstGeom>
          <a:ln w="38100">
            <a:solidFill>
              <a:srgbClr val="4747BA"/>
            </a:solidFill>
          </a:ln>
        </p:spPr>
        <p:style>
          <a:lnRef idx="1">
            <a:schemeClr val="accent1"/>
          </a:lnRef>
          <a:fillRef idx="0">
            <a:schemeClr val="accent1"/>
          </a:fillRef>
          <a:effectRef idx="0">
            <a:schemeClr val="accent1"/>
          </a:effectRef>
          <a:fontRef idx="minor">
            <a:schemeClr val="tx1"/>
          </a:fontRef>
        </p:style>
      </p:cxnSp>
      <p:sp>
        <p:nvSpPr>
          <p:cNvPr id="19" name="文本框 18">
            <a:extLst>
              <a:ext uri="{FF2B5EF4-FFF2-40B4-BE49-F238E27FC236}">
                <a16:creationId xmlns:a16="http://schemas.microsoft.com/office/drawing/2014/main" id="{3B78C344-5CA5-0040-BEE1-94109FE221CD}"/>
              </a:ext>
            </a:extLst>
          </p:cNvPr>
          <p:cNvSpPr txBox="1"/>
          <p:nvPr/>
        </p:nvSpPr>
        <p:spPr>
          <a:xfrm>
            <a:off x="441124" y="182481"/>
            <a:ext cx="6798981" cy="646331"/>
          </a:xfrm>
          <a:prstGeom prst="rect">
            <a:avLst/>
          </a:prstGeom>
          <a:noFill/>
        </p:spPr>
        <p:txBody>
          <a:bodyPr wrap="square" rtlCol="0">
            <a:spAutoFit/>
          </a:bodyPr>
          <a:lstStyle/>
          <a:p>
            <a:pPr marL="0" marR="0" lvl="0" indent="0" algn="l" defTabSz="914400" rtl="0" eaLnBrk="1" fontAlgn="auto" latinLnBrk="0" hangingPunct="1">
              <a:lnSpc>
                <a:spcPct val="90000"/>
              </a:lnSpc>
              <a:spcBef>
                <a:spcPts val="1000"/>
              </a:spcBef>
              <a:spcAft>
                <a:spcPts val="0"/>
              </a:spcAft>
              <a:buClrTx/>
              <a:buSzTx/>
              <a:buFontTx/>
              <a:buNone/>
              <a:tabLst/>
              <a:defRPr/>
            </a:pPr>
            <a:r>
              <a:rPr kumimoji="0" lang="en-US" altLang="zh-CN" sz="4000" b="1" i="0" u="none" strike="noStrike" kern="1200" cap="none" spc="0" normalizeH="0" baseline="0" noProof="0" dirty="0">
                <a:ln>
                  <a:noFill/>
                </a:ln>
                <a:solidFill>
                  <a:srgbClr val="4747BA"/>
                </a:solidFill>
                <a:effectLst/>
                <a:uLnTx/>
                <a:uFillTx/>
                <a:latin typeface="Constantia" panose="02030602050306030303" pitchFamily="18" charset="0"/>
                <a:ea typeface="腾讯体 W3" panose="020C04030202040F0204" pitchFamily="34" charset="-122"/>
                <a:cs typeface="Times" panose="02020603050405020304" pitchFamily="18" charset="0"/>
              </a:rPr>
              <a:t>Mamba – </a:t>
            </a:r>
            <a:r>
              <a:rPr lang="zh-CN" altLang="en-US" sz="4000" b="1" dirty="0">
                <a:solidFill>
                  <a:srgbClr val="4747BA"/>
                </a:solidFill>
                <a:latin typeface="Constantia" panose="02030602050306030303" pitchFamily="18" charset="0"/>
                <a:ea typeface="腾讯体 W3" panose="020C04030202040F0204" pitchFamily="34" charset="-122"/>
                <a:cs typeface="Times" panose="02020603050405020304" pitchFamily="18" charset="0"/>
              </a:rPr>
              <a:t>深度框架</a:t>
            </a:r>
            <a:endParaRPr kumimoji="0" lang="zh-CN" altLang="en-US" sz="4000" b="1" i="0" u="none" strike="noStrike" kern="1200" cap="none" spc="0" normalizeH="0" baseline="0" noProof="0" dirty="0">
              <a:ln>
                <a:noFill/>
              </a:ln>
              <a:solidFill>
                <a:srgbClr val="4747BA"/>
              </a:solidFill>
              <a:effectLst/>
              <a:uLnTx/>
              <a:uFillTx/>
              <a:latin typeface="Constantia" panose="02030602050306030303" pitchFamily="18" charset="0"/>
              <a:ea typeface="腾讯体 W3" panose="020C04030202040F0204" pitchFamily="34" charset="-122"/>
              <a:cs typeface="Times" panose="02020603050405020304" pitchFamily="18" charset="0"/>
            </a:endParaRPr>
          </a:p>
        </p:txBody>
      </p:sp>
      <p:pic>
        <p:nvPicPr>
          <p:cNvPr id="23" name="图片 22">
            <a:extLst>
              <a:ext uri="{FF2B5EF4-FFF2-40B4-BE49-F238E27FC236}">
                <a16:creationId xmlns:a16="http://schemas.microsoft.com/office/drawing/2014/main" id="{C59D9062-D538-4E10-A387-AAFC9F1C806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4063" y="218980"/>
            <a:ext cx="730337" cy="556270"/>
          </a:xfrm>
          <a:prstGeom prst="rect">
            <a:avLst/>
          </a:prstGeom>
        </p:spPr>
      </p:pic>
      <p:sp>
        <p:nvSpPr>
          <p:cNvPr id="14" name="灯片编号占位符 8">
            <a:extLst>
              <a:ext uri="{FF2B5EF4-FFF2-40B4-BE49-F238E27FC236}">
                <a16:creationId xmlns:a16="http://schemas.microsoft.com/office/drawing/2014/main" id="{CBDE027A-9753-BE4F-9E92-B646C7AB4689}"/>
              </a:ext>
            </a:extLst>
          </p:cNvPr>
          <p:cNvSpPr>
            <a:spLocks noGrp="1"/>
          </p:cNvSpPr>
          <p:nvPr>
            <p:ph type="sldNum" sz="quarter" idx="12"/>
          </p:nvPr>
        </p:nvSpPr>
        <p:spPr>
          <a:xfrm>
            <a:off x="9847869" y="6405035"/>
            <a:ext cx="809393" cy="545001"/>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152851E7-9224-42D2-A4FF-119762E40804}" type="slidenum">
              <a:rPr kumimoji="0" lang="zh-CN" altLang="en-US" sz="1400" b="1" i="0" u="none" strike="noStrike" kern="1200" cap="none" spc="0" normalizeH="0" baseline="0" noProof="0" smtClean="0">
                <a:ln>
                  <a:noFill/>
                </a:ln>
                <a:solidFill>
                  <a:prstClr val="white"/>
                </a:solidFill>
                <a:effectLst/>
                <a:uLnTx/>
                <a:uFillTx/>
                <a:latin typeface="Constantia" panose="02030602050306030303" pitchFamily="18" charset="0"/>
                <a:ea typeface="等线" panose="02010600030101010101" pitchFamily="2" charset="-122"/>
                <a:cs typeface="Times" panose="02020603050405020304" pitchFamily="18" charset="0"/>
              </a:rPr>
              <a:pPr marL="0" marR="0" lvl="0" indent="0" algn="ctr" defTabSz="914400" rtl="0" eaLnBrk="1" fontAlgn="auto" latinLnBrk="0" hangingPunct="1">
                <a:lnSpc>
                  <a:spcPct val="100000"/>
                </a:lnSpc>
                <a:spcBef>
                  <a:spcPts val="0"/>
                </a:spcBef>
                <a:spcAft>
                  <a:spcPts val="0"/>
                </a:spcAft>
                <a:buClrTx/>
                <a:buSzTx/>
                <a:buFontTx/>
                <a:buNone/>
                <a:tabLst/>
                <a:defRPr/>
              </a:pPr>
              <a:t>44</a:t>
            </a:fld>
            <a:endParaRPr kumimoji="0" lang="zh-CN" altLang="en-US" sz="1400" b="1" i="0" u="none" strike="noStrike" kern="1200" cap="none" spc="0" normalizeH="0" baseline="0" noProof="0" dirty="0">
              <a:ln>
                <a:noFill/>
              </a:ln>
              <a:solidFill>
                <a:prstClr val="white"/>
              </a:solidFill>
              <a:effectLst/>
              <a:uLnTx/>
              <a:uFillTx/>
              <a:latin typeface="Constantia" panose="02030602050306030303" pitchFamily="18" charset="0"/>
              <a:ea typeface="等线" panose="02010600030101010101" pitchFamily="2" charset="-122"/>
              <a:cs typeface="Times" panose="02020603050405020304" pitchFamily="18" charset="0"/>
            </a:endParaRPr>
          </a:p>
        </p:txBody>
      </p:sp>
      <p:pic>
        <p:nvPicPr>
          <p:cNvPr id="44" name="图片 4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90829" y="204228"/>
            <a:ext cx="3323471" cy="570629"/>
          </a:xfrm>
          <a:prstGeom prst="rect">
            <a:avLst/>
          </a:prstGeom>
        </p:spPr>
      </p:pic>
      <p:pic>
        <p:nvPicPr>
          <p:cNvPr id="2050" name="Picture 2">
            <a:extLst>
              <a:ext uri="{FF2B5EF4-FFF2-40B4-BE49-F238E27FC236}">
                <a16:creationId xmlns:a16="http://schemas.microsoft.com/office/drawing/2014/main" id="{06476313-58A1-7A2E-C9D6-24983D8279D9}"/>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60442" y="1679870"/>
            <a:ext cx="7613515" cy="3026570"/>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a:extLst>
              <a:ext uri="{FF2B5EF4-FFF2-40B4-BE49-F238E27FC236}">
                <a16:creationId xmlns:a16="http://schemas.microsoft.com/office/drawing/2014/main" id="{65537283-60DB-C1A7-6585-EF1E77C3F9B5}"/>
              </a:ext>
            </a:extLst>
          </p:cNvPr>
          <p:cNvSpPr txBox="1"/>
          <p:nvPr/>
        </p:nvSpPr>
        <p:spPr>
          <a:xfrm>
            <a:off x="654994" y="5178066"/>
            <a:ext cx="6763967" cy="738664"/>
          </a:xfrm>
          <a:prstGeom prst="rect">
            <a:avLst/>
          </a:prstGeom>
          <a:noFill/>
        </p:spPr>
        <p:txBody>
          <a:bodyPr wrap="square">
            <a:spAutoFit/>
          </a:bodyPr>
          <a:lstStyle/>
          <a:p>
            <a:r>
              <a:rPr lang="zh-CN" altLang="en-US" sz="1400" b="1" dirty="0">
                <a:latin typeface="Constantia" panose="02030602050306030303" pitchFamily="18" charset="0"/>
                <a:ea typeface="腾讯体 W3" panose="020C04030202040F0204" pitchFamily="34" charset="-122"/>
                <a:cs typeface="Times" panose="02020603050405020304" pitchFamily="18" charset="0"/>
              </a:rPr>
              <a:t>将大多数</a:t>
            </a:r>
            <a:r>
              <a:rPr lang="en-US" altLang="zh-CN" sz="1400" b="1" dirty="0">
                <a:latin typeface="Constantia" panose="02030602050306030303" pitchFamily="18" charset="0"/>
                <a:ea typeface="腾讯体 W3" panose="020C04030202040F0204" pitchFamily="34" charset="-122"/>
                <a:cs typeface="Times" panose="02020603050405020304" pitchFamily="18" charset="0"/>
              </a:rPr>
              <a:t>SSM</a:t>
            </a:r>
            <a:r>
              <a:rPr lang="zh-CN" altLang="en-US" sz="1400" b="1" dirty="0">
                <a:latin typeface="Constantia" panose="02030602050306030303" pitchFamily="18" charset="0"/>
                <a:ea typeface="腾讯体 W3" panose="020C04030202040F0204" pitchFamily="34" charset="-122"/>
                <a:cs typeface="Times" panose="02020603050405020304" pitchFamily="18" charset="0"/>
              </a:rPr>
              <a:t>架构比如</a:t>
            </a:r>
            <a:r>
              <a:rPr lang="en-US" altLang="zh-CN" sz="1400" b="1" dirty="0">
                <a:latin typeface="Constantia" panose="02030602050306030303" pitchFamily="18" charset="0"/>
                <a:ea typeface="腾讯体 W3" panose="020C04030202040F0204" pitchFamily="34" charset="-122"/>
                <a:cs typeface="Times" panose="02020603050405020304" pitchFamily="18" charset="0"/>
              </a:rPr>
              <a:t>H3</a:t>
            </a:r>
            <a:r>
              <a:rPr lang="zh-CN" altLang="en-US" sz="1400" b="1" dirty="0">
                <a:latin typeface="Constantia" panose="02030602050306030303" pitchFamily="18" charset="0"/>
                <a:ea typeface="腾讯体 W3" panose="020C04030202040F0204" pitchFamily="34" charset="-122"/>
                <a:cs typeface="Times" panose="02020603050405020304" pitchFamily="18" charset="0"/>
              </a:rPr>
              <a:t>的基础块，与现代神经网络比如</a:t>
            </a:r>
            <a:r>
              <a:rPr lang="en-US" altLang="zh-CN" sz="1400" b="1" dirty="0">
                <a:latin typeface="Constantia" panose="02030602050306030303" pitchFamily="18" charset="0"/>
                <a:ea typeface="腾讯体 W3" panose="020C04030202040F0204" pitchFamily="34" charset="-122"/>
                <a:cs typeface="Times" panose="02020603050405020304" pitchFamily="18" charset="0"/>
              </a:rPr>
              <a:t>transformer</a:t>
            </a:r>
            <a:r>
              <a:rPr lang="zh-CN" altLang="en-US" sz="1400" b="1" dirty="0">
                <a:latin typeface="Constantia" panose="02030602050306030303" pitchFamily="18" charset="0"/>
                <a:ea typeface="腾讯体 W3" panose="020C04030202040F0204" pitchFamily="34" charset="-122"/>
                <a:cs typeface="Times" panose="02020603050405020304" pitchFamily="18" charset="0"/>
              </a:rPr>
              <a:t>中普遍存在的门控</a:t>
            </a:r>
            <a:r>
              <a:rPr lang="en-US" altLang="zh-CN" sz="1400" b="1" dirty="0">
                <a:latin typeface="Constantia" panose="02030602050306030303" pitchFamily="18" charset="0"/>
                <a:ea typeface="腾讯体 W3" panose="020C04030202040F0204" pitchFamily="34" charset="-122"/>
                <a:cs typeface="Times" panose="02020603050405020304" pitchFamily="18" charset="0"/>
              </a:rPr>
              <a:t>MLP</a:t>
            </a:r>
            <a:r>
              <a:rPr lang="zh-CN" altLang="en-US" sz="1400" b="1" dirty="0">
                <a:latin typeface="Constantia" panose="02030602050306030303" pitchFamily="18" charset="0"/>
                <a:ea typeface="腾讯体 W3" panose="020C04030202040F0204" pitchFamily="34" charset="-122"/>
                <a:cs typeface="Times" panose="02020603050405020304" pitchFamily="18" charset="0"/>
              </a:rPr>
              <a:t>相结合，组成新的</a:t>
            </a:r>
            <a:r>
              <a:rPr lang="en-US" altLang="zh-CN" sz="1400" b="1" dirty="0">
                <a:latin typeface="Constantia" panose="02030602050306030303" pitchFamily="18" charset="0"/>
                <a:ea typeface="腾讯体 W3" panose="020C04030202040F0204" pitchFamily="34" charset="-122"/>
                <a:cs typeface="Times" panose="02020603050405020304" pitchFamily="18" charset="0"/>
              </a:rPr>
              <a:t>Mamba</a:t>
            </a:r>
            <a:r>
              <a:rPr lang="zh-CN" altLang="en-US" sz="1400" b="1" dirty="0">
                <a:latin typeface="Constantia" panose="02030602050306030303" pitchFamily="18" charset="0"/>
                <a:ea typeface="腾讯体 W3" panose="020C04030202040F0204" pitchFamily="34" charset="-122"/>
                <a:cs typeface="Times" panose="02020603050405020304" pitchFamily="18" charset="0"/>
              </a:rPr>
              <a:t>块，重复这个块，与归一化和残差连接结合，便构成了</a:t>
            </a:r>
            <a:r>
              <a:rPr lang="en-US" altLang="zh-CN" sz="1400" b="1" dirty="0">
                <a:latin typeface="Constantia" panose="02030602050306030303" pitchFamily="18" charset="0"/>
                <a:ea typeface="腾讯体 W3" panose="020C04030202040F0204" pitchFamily="34" charset="-122"/>
                <a:cs typeface="Times" panose="02020603050405020304" pitchFamily="18" charset="0"/>
              </a:rPr>
              <a:t>Mamba</a:t>
            </a:r>
            <a:r>
              <a:rPr lang="zh-CN" altLang="en-US" sz="1400" b="1" dirty="0">
                <a:latin typeface="Constantia" panose="02030602050306030303" pitchFamily="18" charset="0"/>
                <a:ea typeface="腾讯体 W3" panose="020C04030202040F0204" pitchFamily="34" charset="-122"/>
                <a:cs typeface="Times" panose="02020603050405020304" pitchFamily="18" charset="0"/>
              </a:rPr>
              <a:t>架构</a:t>
            </a:r>
          </a:p>
        </p:txBody>
      </p:sp>
      <p:pic>
        <p:nvPicPr>
          <p:cNvPr id="2052" name="Picture 4">
            <a:extLst>
              <a:ext uri="{FF2B5EF4-FFF2-40B4-BE49-F238E27FC236}">
                <a16:creationId xmlns:a16="http://schemas.microsoft.com/office/drawing/2014/main" id="{DC88F737-EB38-F7A0-ED7C-ED4290FA6E5B}"/>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986258" y="1165812"/>
            <a:ext cx="4113324" cy="5053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5554057"/>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a:extLst>
              <a:ext uri="{FF2B5EF4-FFF2-40B4-BE49-F238E27FC236}">
                <a16:creationId xmlns:a16="http://schemas.microsoft.com/office/drawing/2014/main" id="{B8CED823-FFFD-4AA2-9092-D8FBE51CAEB8}"/>
              </a:ext>
            </a:extLst>
          </p:cNvPr>
          <p:cNvSpPr/>
          <p:nvPr/>
        </p:nvSpPr>
        <p:spPr>
          <a:xfrm>
            <a:off x="0" y="6522720"/>
            <a:ext cx="4267200" cy="335280"/>
          </a:xfrm>
          <a:prstGeom prst="rect">
            <a:avLst/>
          </a:prstGeom>
          <a:solidFill>
            <a:srgbClr val="4747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8" name="矩形 17">
            <a:extLst>
              <a:ext uri="{FF2B5EF4-FFF2-40B4-BE49-F238E27FC236}">
                <a16:creationId xmlns:a16="http://schemas.microsoft.com/office/drawing/2014/main" id="{AE30AF1C-CA8E-427B-9DBA-C8AB565AFF38}"/>
              </a:ext>
            </a:extLst>
          </p:cNvPr>
          <p:cNvSpPr/>
          <p:nvPr/>
        </p:nvSpPr>
        <p:spPr>
          <a:xfrm>
            <a:off x="4267200" y="6522720"/>
            <a:ext cx="4267200" cy="335280"/>
          </a:xfrm>
          <a:prstGeom prst="rect">
            <a:avLst/>
          </a:prstGeom>
          <a:solidFill>
            <a:srgbClr val="8484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20" name="矩形 19">
            <a:extLst>
              <a:ext uri="{FF2B5EF4-FFF2-40B4-BE49-F238E27FC236}">
                <a16:creationId xmlns:a16="http://schemas.microsoft.com/office/drawing/2014/main" id="{287E9C25-FEFC-4DB2-BBD6-EAB98C4DEA1E}"/>
              </a:ext>
            </a:extLst>
          </p:cNvPr>
          <p:cNvSpPr/>
          <p:nvPr/>
        </p:nvSpPr>
        <p:spPr>
          <a:xfrm>
            <a:off x="8534400" y="6522720"/>
            <a:ext cx="3657600" cy="335280"/>
          </a:xfrm>
          <a:prstGeom prst="rect">
            <a:avLst/>
          </a:prstGeom>
          <a:solidFill>
            <a:srgbClr val="ADADE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dirty="0">
              <a:ln>
                <a:noFill/>
              </a:ln>
              <a:solidFill>
                <a:prstClr val="white"/>
              </a:solidFill>
              <a:effectLst/>
              <a:uLnTx/>
              <a:uFillTx/>
              <a:latin typeface="Constantia" panose="02030602050306030303" pitchFamily="18" charset="0"/>
              <a:ea typeface="等线" panose="02010600030101010101" pitchFamily="2" charset="-122"/>
              <a:cs typeface="+mn-cs"/>
            </a:endParaRPr>
          </a:p>
        </p:txBody>
      </p:sp>
      <p:sp>
        <p:nvSpPr>
          <p:cNvPr id="24" name="日期占位符 7">
            <a:extLst>
              <a:ext uri="{FF2B5EF4-FFF2-40B4-BE49-F238E27FC236}">
                <a16:creationId xmlns:a16="http://schemas.microsoft.com/office/drawing/2014/main" id="{A472F3E3-BF27-4214-96FF-F1674F8CACD2}"/>
              </a:ext>
            </a:extLst>
          </p:cNvPr>
          <p:cNvSpPr>
            <a:spLocks noGrp="1"/>
          </p:cNvSpPr>
          <p:nvPr>
            <p:ph type="dt" sz="half" idx="10"/>
          </p:nvPr>
        </p:nvSpPr>
        <p:spPr>
          <a:xfrm>
            <a:off x="1209907" y="6494974"/>
            <a:ext cx="1847385"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dirty="0">
                <a:ln>
                  <a:noFill/>
                </a:ln>
                <a:solidFill>
                  <a:prstClr val="white"/>
                </a:solidFill>
                <a:effectLst/>
                <a:uLnTx/>
                <a:uFillTx/>
                <a:latin typeface="Constantia" panose="02030602050306030303" pitchFamily="18" charset="0"/>
                <a:ea typeface="等线" panose="02010600030101010101" pitchFamily="2" charset="-122"/>
                <a:cs typeface="Times" panose="02020603050405020304" pitchFamily="18" charset="0"/>
              </a:rPr>
              <a:t>April 24, 2024</a:t>
            </a:r>
            <a:endParaRPr kumimoji="0" lang="zh-CN" altLang="en-US" sz="1400" b="1" i="0" u="none" strike="noStrike" kern="1200" cap="none" spc="0" normalizeH="0" baseline="0" noProof="0" dirty="0">
              <a:ln>
                <a:noFill/>
              </a:ln>
              <a:solidFill>
                <a:prstClr val="white"/>
              </a:solidFill>
              <a:effectLst/>
              <a:uLnTx/>
              <a:uFillTx/>
              <a:latin typeface="Constantia" panose="02030602050306030303" pitchFamily="18" charset="0"/>
              <a:ea typeface="等线" panose="02010600030101010101" pitchFamily="2" charset="-122"/>
              <a:cs typeface="Times" panose="02020603050405020304" pitchFamily="18" charset="0"/>
            </a:endParaRPr>
          </a:p>
        </p:txBody>
      </p:sp>
      <p:sp>
        <p:nvSpPr>
          <p:cNvPr id="25" name="Fußzeilenplatzhalter 4">
            <a:extLst>
              <a:ext uri="{FF2B5EF4-FFF2-40B4-BE49-F238E27FC236}">
                <a16:creationId xmlns:a16="http://schemas.microsoft.com/office/drawing/2014/main" id="{74159A29-4F5F-4065-934C-13F30643D46E}"/>
              </a:ext>
            </a:extLst>
          </p:cNvPr>
          <p:cNvSpPr>
            <a:spLocks noGrp="1"/>
          </p:cNvSpPr>
          <p:nvPr>
            <p:ph type="ftr" sz="quarter" idx="11"/>
          </p:nvPr>
        </p:nvSpPr>
        <p:spPr>
          <a:xfrm>
            <a:off x="4095916" y="6553437"/>
            <a:ext cx="4520431" cy="273844"/>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dirty="0">
                <a:ln>
                  <a:noFill/>
                </a:ln>
                <a:solidFill>
                  <a:prstClr val="white"/>
                </a:solidFill>
                <a:effectLst/>
                <a:uLnTx/>
                <a:uFillTx/>
                <a:latin typeface="Constantia" panose="02030602050306030303" pitchFamily="18" charset="0"/>
                <a:ea typeface="等线" panose="02010600030101010101" pitchFamily="2" charset="-122"/>
                <a:cs typeface="+mn-cs"/>
              </a:rPr>
              <a:t>Zero Zhao | HUST </a:t>
            </a:r>
            <a:endParaRPr kumimoji="0" lang="zh-CN" altLang="en-US" sz="1400" b="1" i="0" u="none" strike="noStrike" kern="1200" cap="none" spc="0" normalizeH="0" baseline="0" noProof="0" dirty="0">
              <a:ln>
                <a:noFill/>
              </a:ln>
              <a:solidFill>
                <a:prstClr val="white"/>
              </a:solidFill>
              <a:effectLst/>
              <a:uLnTx/>
              <a:uFillTx/>
              <a:latin typeface="Constantia" panose="02030602050306030303" pitchFamily="18" charset="0"/>
              <a:ea typeface="等线" panose="02010600030101010101" pitchFamily="2" charset="-122"/>
              <a:cs typeface="+mn-cs"/>
            </a:endParaRPr>
          </a:p>
        </p:txBody>
      </p:sp>
      <p:cxnSp>
        <p:nvCxnSpPr>
          <p:cNvPr id="26" name="直接连接符 25">
            <a:extLst>
              <a:ext uri="{FF2B5EF4-FFF2-40B4-BE49-F238E27FC236}">
                <a16:creationId xmlns:a16="http://schemas.microsoft.com/office/drawing/2014/main" id="{2C0A00E8-DC77-4A26-A219-150776549D88}"/>
              </a:ext>
            </a:extLst>
          </p:cNvPr>
          <p:cNvCxnSpPr/>
          <p:nvPr/>
        </p:nvCxnSpPr>
        <p:spPr>
          <a:xfrm>
            <a:off x="385590" y="859531"/>
            <a:ext cx="11479576" cy="0"/>
          </a:xfrm>
          <a:prstGeom prst="line">
            <a:avLst/>
          </a:prstGeom>
          <a:ln w="38100">
            <a:solidFill>
              <a:srgbClr val="4747BA"/>
            </a:solidFill>
          </a:ln>
        </p:spPr>
        <p:style>
          <a:lnRef idx="1">
            <a:schemeClr val="accent1"/>
          </a:lnRef>
          <a:fillRef idx="0">
            <a:schemeClr val="accent1"/>
          </a:fillRef>
          <a:effectRef idx="0">
            <a:schemeClr val="accent1"/>
          </a:effectRef>
          <a:fontRef idx="minor">
            <a:schemeClr val="tx1"/>
          </a:fontRef>
        </p:style>
      </p:cxnSp>
      <p:sp>
        <p:nvSpPr>
          <p:cNvPr id="19" name="文本框 18">
            <a:extLst>
              <a:ext uri="{FF2B5EF4-FFF2-40B4-BE49-F238E27FC236}">
                <a16:creationId xmlns:a16="http://schemas.microsoft.com/office/drawing/2014/main" id="{3B78C344-5CA5-0040-BEE1-94109FE221CD}"/>
              </a:ext>
            </a:extLst>
          </p:cNvPr>
          <p:cNvSpPr txBox="1"/>
          <p:nvPr/>
        </p:nvSpPr>
        <p:spPr>
          <a:xfrm>
            <a:off x="441124" y="182481"/>
            <a:ext cx="6798981" cy="646331"/>
          </a:xfrm>
          <a:prstGeom prst="rect">
            <a:avLst/>
          </a:prstGeom>
          <a:noFill/>
        </p:spPr>
        <p:txBody>
          <a:bodyPr wrap="square" rtlCol="0">
            <a:spAutoFit/>
          </a:bodyPr>
          <a:lstStyle/>
          <a:p>
            <a:pPr marL="0" marR="0" lvl="0" indent="0" algn="l" defTabSz="914400" rtl="0" eaLnBrk="1" fontAlgn="auto" latinLnBrk="0" hangingPunct="1">
              <a:lnSpc>
                <a:spcPct val="90000"/>
              </a:lnSpc>
              <a:spcBef>
                <a:spcPts val="1000"/>
              </a:spcBef>
              <a:spcAft>
                <a:spcPts val="0"/>
              </a:spcAft>
              <a:buClrTx/>
              <a:buSzTx/>
              <a:buFontTx/>
              <a:buNone/>
              <a:tabLst/>
              <a:defRPr/>
            </a:pPr>
            <a:r>
              <a:rPr kumimoji="0" lang="en-US" altLang="zh-CN" sz="4000" b="1" i="0" u="none" strike="noStrike" kern="1200" cap="none" spc="0" normalizeH="0" baseline="0" noProof="0" dirty="0">
                <a:ln>
                  <a:noFill/>
                </a:ln>
                <a:solidFill>
                  <a:srgbClr val="4747BA"/>
                </a:solidFill>
                <a:effectLst/>
                <a:uLnTx/>
                <a:uFillTx/>
                <a:latin typeface="Constantia" panose="02030602050306030303" pitchFamily="18" charset="0"/>
                <a:ea typeface="腾讯体 W3" panose="020C04030202040F0204" pitchFamily="34" charset="-122"/>
                <a:cs typeface="Times" panose="02020603050405020304" pitchFamily="18" charset="0"/>
              </a:rPr>
              <a:t>Mamba  </a:t>
            </a:r>
            <a:endParaRPr kumimoji="0" lang="zh-CN" altLang="en-US" sz="4000" b="1" i="0" u="none" strike="noStrike" kern="1200" cap="none" spc="0" normalizeH="0" baseline="0" noProof="0" dirty="0">
              <a:ln>
                <a:noFill/>
              </a:ln>
              <a:solidFill>
                <a:srgbClr val="4747BA"/>
              </a:solidFill>
              <a:effectLst/>
              <a:uLnTx/>
              <a:uFillTx/>
              <a:latin typeface="Constantia" panose="02030602050306030303" pitchFamily="18" charset="0"/>
              <a:ea typeface="腾讯体 W3" panose="020C04030202040F0204" pitchFamily="34" charset="-122"/>
              <a:cs typeface="Times" panose="02020603050405020304" pitchFamily="18" charset="0"/>
            </a:endParaRPr>
          </a:p>
        </p:txBody>
      </p:sp>
      <p:pic>
        <p:nvPicPr>
          <p:cNvPr id="23" name="图片 22">
            <a:extLst>
              <a:ext uri="{FF2B5EF4-FFF2-40B4-BE49-F238E27FC236}">
                <a16:creationId xmlns:a16="http://schemas.microsoft.com/office/drawing/2014/main" id="{C59D9062-D538-4E10-A387-AAFC9F1C806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4063" y="218980"/>
            <a:ext cx="730337" cy="556270"/>
          </a:xfrm>
          <a:prstGeom prst="rect">
            <a:avLst/>
          </a:prstGeom>
        </p:spPr>
      </p:pic>
      <p:sp>
        <p:nvSpPr>
          <p:cNvPr id="14" name="灯片编号占位符 8">
            <a:extLst>
              <a:ext uri="{FF2B5EF4-FFF2-40B4-BE49-F238E27FC236}">
                <a16:creationId xmlns:a16="http://schemas.microsoft.com/office/drawing/2014/main" id="{CBDE027A-9753-BE4F-9E92-B646C7AB4689}"/>
              </a:ext>
            </a:extLst>
          </p:cNvPr>
          <p:cNvSpPr>
            <a:spLocks noGrp="1"/>
          </p:cNvSpPr>
          <p:nvPr>
            <p:ph type="sldNum" sz="quarter" idx="12"/>
          </p:nvPr>
        </p:nvSpPr>
        <p:spPr>
          <a:xfrm>
            <a:off x="9847869" y="6405035"/>
            <a:ext cx="809393" cy="545001"/>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152851E7-9224-42D2-A4FF-119762E40804}" type="slidenum">
              <a:rPr kumimoji="0" lang="zh-CN" altLang="en-US" sz="1400" b="1" i="0" u="none" strike="noStrike" kern="1200" cap="none" spc="0" normalizeH="0" baseline="0" noProof="0" smtClean="0">
                <a:ln>
                  <a:noFill/>
                </a:ln>
                <a:solidFill>
                  <a:prstClr val="white"/>
                </a:solidFill>
                <a:effectLst/>
                <a:uLnTx/>
                <a:uFillTx/>
                <a:latin typeface="Constantia" panose="02030602050306030303" pitchFamily="18" charset="0"/>
                <a:ea typeface="等线" panose="02010600030101010101" pitchFamily="2" charset="-122"/>
                <a:cs typeface="Times" panose="02020603050405020304" pitchFamily="18" charset="0"/>
              </a:rPr>
              <a:pPr marL="0" marR="0" lvl="0" indent="0" algn="ctr" defTabSz="914400" rtl="0" eaLnBrk="1" fontAlgn="auto" latinLnBrk="0" hangingPunct="1">
                <a:lnSpc>
                  <a:spcPct val="100000"/>
                </a:lnSpc>
                <a:spcBef>
                  <a:spcPts val="0"/>
                </a:spcBef>
                <a:spcAft>
                  <a:spcPts val="0"/>
                </a:spcAft>
                <a:buClrTx/>
                <a:buSzTx/>
                <a:buFontTx/>
                <a:buNone/>
                <a:tabLst/>
                <a:defRPr/>
              </a:pPr>
              <a:t>45</a:t>
            </a:fld>
            <a:endParaRPr kumimoji="0" lang="zh-CN" altLang="en-US" sz="1400" b="1" i="0" u="none" strike="noStrike" kern="1200" cap="none" spc="0" normalizeH="0" baseline="0" noProof="0" dirty="0">
              <a:ln>
                <a:noFill/>
              </a:ln>
              <a:solidFill>
                <a:prstClr val="white"/>
              </a:solidFill>
              <a:effectLst/>
              <a:uLnTx/>
              <a:uFillTx/>
              <a:latin typeface="Constantia" panose="02030602050306030303" pitchFamily="18" charset="0"/>
              <a:ea typeface="等线" panose="02010600030101010101" pitchFamily="2" charset="-122"/>
              <a:cs typeface="Times" panose="02020603050405020304" pitchFamily="18" charset="0"/>
            </a:endParaRPr>
          </a:p>
        </p:txBody>
      </p:sp>
      <p:pic>
        <p:nvPicPr>
          <p:cNvPr id="44" name="图片 4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90829" y="204228"/>
            <a:ext cx="3323471" cy="570629"/>
          </a:xfrm>
          <a:prstGeom prst="rect">
            <a:avLst/>
          </a:prstGeom>
        </p:spPr>
      </p:pic>
      <p:pic>
        <p:nvPicPr>
          <p:cNvPr id="3" name="图片 2" descr="图示&#10;&#10;描述已自动生成">
            <a:extLst>
              <a:ext uri="{FF2B5EF4-FFF2-40B4-BE49-F238E27FC236}">
                <a16:creationId xmlns:a16="http://schemas.microsoft.com/office/drawing/2014/main" id="{BA40E564-5FA7-CCC5-1394-A671EEB119A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1419" y="1068718"/>
            <a:ext cx="10478962" cy="5191850"/>
          </a:xfrm>
          <a:prstGeom prst="rect">
            <a:avLst/>
          </a:prstGeom>
        </p:spPr>
      </p:pic>
    </p:spTree>
    <p:extLst>
      <p:ext uri="{BB962C8B-B14F-4D97-AF65-F5344CB8AC3E}">
        <p14:creationId xmlns:p14="http://schemas.microsoft.com/office/powerpoint/2010/main" val="144627504"/>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a:extLst>
              <a:ext uri="{FF2B5EF4-FFF2-40B4-BE49-F238E27FC236}">
                <a16:creationId xmlns:a16="http://schemas.microsoft.com/office/drawing/2014/main" id="{B8CED823-FFFD-4AA2-9092-D8FBE51CAEB8}"/>
              </a:ext>
            </a:extLst>
          </p:cNvPr>
          <p:cNvSpPr/>
          <p:nvPr/>
        </p:nvSpPr>
        <p:spPr>
          <a:xfrm>
            <a:off x="0" y="6522720"/>
            <a:ext cx="4267200" cy="335280"/>
          </a:xfrm>
          <a:prstGeom prst="rect">
            <a:avLst/>
          </a:prstGeom>
          <a:solidFill>
            <a:srgbClr val="4747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8" name="矩形 17">
            <a:extLst>
              <a:ext uri="{FF2B5EF4-FFF2-40B4-BE49-F238E27FC236}">
                <a16:creationId xmlns:a16="http://schemas.microsoft.com/office/drawing/2014/main" id="{AE30AF1C-CA8E-427B-9DBA-C8AB565AFF38}"/>
              </a:ext>
            </a:extLst>
          </p:cNvPr>
          <p:cNvSpPr/>
          <p:nvPr/>
        </p:nvSpPr>
        <p:spPr>
          <a:xfrm>
            <a:off x="4267200" y="6522720"/>
            <a:ext cx="4267200" cy="335280"/>
          </a:xfrm>
          <a:prstGeom prst="rect">
            <a:avLst/>
          </a:prstGeom>
          <a:solidFill>
            <a:srgbClr val="8484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20" name="矩形 19">
            <a:extLst>
              <a:ext uri="{FF2B5EF4-FFF2-40B4-BE49-F238E27FC236}">
                <a16:creationId xmlns:a16="http://schemas.microsoft.com/office/drawing/2014/main" id="{287E9C25-FEFC-4DB2-BBD6-EAB98C4DEA1E}"/>
              </a:ext>
            </a:extLst>
          </p:cNvPr>
          <p:cNvSpPr/>
          <p:nvPr/>
        </p:nvSpPr>
        <p:spPr>
          <a:xfrm>
            <a:off x="8534400" y="6522720"/>
            <a:ext cx="3657600" cy="335280"/>
          </a:xfrm>
          <a:prstGeom prst="rect">
            <a:avLst/>
          </a:prstGeom>
          <a:solidFill>
            <a:srgbClr val="ADADE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dirty="0">
              <a:ln>
                <a:noFill/>
              </a:ln>
              <a:solidFill>
                <a:prstClr val="white"/>
              </a:solidFill>
              <a:effectLst/>
              <a:uLnTx/>
              <a:uFillTx/>
              <a:latin typeface="Constantia" panose="02030602050306030303" pitchFamily="18" charset="0"/>
              <a:ea typeface="等线" panose="02010600030101010101" pitchFamily="2" charset="-122"/>
              <a:cs typeface="+mn-cs"/>
            </a:endParaRPr>
          </a:p>
        </p:txBody>
      </p:sp>
      <p:sp>
        <p:nvSpPr>
          <p:cNvPr id="24" name="日期占位符 7">
            <a:extLst>
              <a:ext uri="{FF2B5EF4-FFF2-40B4-BE49-F238E27FC236}">
                <a16:creationId xmlns:a16="http://schemas.microsoft.com/office/drawing/2014/main" id="{A472F3E3-BF27-4214-96FF-F1674F8CACD2}"/>
              </a:ext>
            </a:extLst>
          </p:cNvPr>
          <p:cNvSpPr>
            <a:spLocks noGrp="1"/>
          </p:cNvSpPr>
          <p:nvPr>
            <p:ph type="dt" sz="half" idx="10"/>
          </p:nvPr>
        </p:nvSpPr>
        <p:spPr>
          <a:xfrm>
            <a:off x="1209907" y="6494974"/>
            <a:ext cx="1847385"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dirty="0">
                <a:ln>
                  <a:noFill/>
                </a:ln>
                <a:solidFill>
                  <a:prstClr val="white"/>
                </a:solidFill>
                <a:effectLst/>
                <a:uLnTx/>
                <a:uFillTx/>
                <a:latin typeface="Constantia" panose="02030602050306030303" pitchFamily="18" charset="0"/>
                <a:ea typeface="等线" panose="02010600030101010101" pitchFamily="2" charset="-122"/>
                <a:cs typeface="Times" panose="02020603050405020304" pitchFamily="18" charset="0"/>
              </a:rPr>
              <a:t>April 24, 2024</a:t>
            </a:r>
            <a:endParaRPr kumimoji="0" lang="zh-CN" altLang="en-US" sz="1400" b="1" i="0" u="none" strike="noStrike" kern="1200" cap="none" spc="0" normalizeH="0" baseline="0" noProof="0" dirty="0">
              <a:ln>
                <a:noFill/>
              </a:ln>
              <a:solidFill>
                <a:prstClr val="white"/>
              </a:solidFill>
              <a:effectLst/>
              <a:uLnTx/>
              <a:uFillTx/>
              <a:latin typeface="Constantia" panose="02030602050306030303" pitchFamily="18" charset="0"/>
              <a:ea typeface="等线" panose="02010600030101010101" pitchFamily="2" charset="-122"/>
              <a:cs typeface="Times" panose="02020603050405020304" pitchFamily="18" charset="0"/>
            </a:endParaRPr>
          </a:p>
        </p:txBody>
      </p:sp>
      <p:sp>
        <p:nvSpPr>
          <p:cNvPr id="25" name="Fußzeilenplatzhalter 4">
            <a:extLst>
              <a:ext uri="{FF2B5EF4-FFF2-40B4-BE49-F238E27FC236}">
                <a16:creationId xmlns:a16="http://schemas.microsoft.com/office/drawing/2014/main" id="{74159A29-4F5F-4065-934C-13F30643D46E}"/>
              </a:ext>
            </a:extLst>
          </p:cNvPr>
          <p:cNvSpPr>
            <a:spLocks noGrp="1"/>
          </p:cNvSpPr>
          <p:nvPr>
            <p:ph type="ftr" sz="quarter" idx="11"/>
          </p:nvPr>
        </p:nvSpPr>
        <p:spPr>
          <a:xfrm>
            <a:off x="4095916" y="6553437"/>
            <a:ext cx="4520431" cy="273844"/>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dirty="0">
                <a:ln>
                  <a:noFill/>
                </a:ln>
                <a:solidFill>
                  <a:prstClr val="white"/>
                </a:solidFill>
                <a:effectLst/>
                <a:uLnTx/>
                <a:uFillTx/>
                <a:latin typeface="Constantia" panose="02030602050306030303" pitchFamily="18" charset="0"/>
                <a:ea typeface="等线" panose="02010600030101010101" pitchFamily="2" charset="-122"/>
                <a:cs typeface="+mn-cs"/>
              </a:rPr>
              <a:t>Zero Zhao | HUST </a:t>
            </a:r>
            <a:endParaRPr kumimoji="0" lang="zh-CN" altLang="en-US" sz="1400" b="1" i="0" u="none" strike="noStrike" kern="1200" cap="none" spc="0" normalizeH="0" baseline="0" noProof="0" dirty="0">
              <a:ln>
                <a:noFill/>
              </a:ln>
              <a:solidFill>
                <a:prstClr val="white"/>
              </a:solidFill>
              <a:effectLst/>
              <a:uLnTx/>
              <a:uFillTx/>
              <a:latin typeface="Constantia" panose="02030602050306030303" pitchFamily="18" charset="0"/>
              <a:ea typeface="等线" panose="02010600030101010101" pitchFamily="2" charset="-122"/>
              <a:cs typeface="+mn-cs"/>
            </a:endParaRPr>
          </a:p>
        </p:txBody>
      </p:sp>
      <p:cxnSp>
        <p:nvCxnSpPr>
          <p:cNvPr id="26" name="直接连接符 25">
            <a:extLst>
              <a:ext uri="{FF2B5EF4-FFF2-40B4-BE49-F238E27FC236}">
                <a16:creationId xmlns:a16="http://schemas.microsoft.com/office/drawing/2014/main" id="{2C0A00E8-DC77-4A26-A219-150776549D88}"/>
              </a:ext>
            </a:extLst>
          </p:cNvPr>
          <p:cNvCxnSpPr/>
          <p:nvPr/>
        </p:nvCxnSpPr>
        <p:spPr>
          <a:xfrm>
            <a:off x="385590" y="859531"/>
            <a:ext cx="11479576" cy="0"/>
          </a:xfrm>
          <a:prstGeom prst="line">
            <a:avLst/>
          </a:prstGeom>
          <a:ln w="38100">
            <a:solidFill>
              <a:srgbClr val="4747BA"/>
            </a:solidFill>
          </a:ln>
        </p:spPr>
        <p:style>
          <a:lnRef idx="1">
            <a:schemeClr val="accent1"/>
          </a:lnRef>
          <a:fillRef idx="0">
            <a:schemeClr val="accent1"/>
          </a:fillRef>
          <a:effectRef idx="0">
            <a:schemeClr val="accent1"/>
          </a:effectRef>
          <a:fontRef idx="minor">
            <a:schemeClr val="tx1"/>
          </a:fontRef>
        </p:style>
      </p:cxnSp>
      <p:sp>
        <p:nvSpPr>
          <p:cNvPr id="19" name="文本框 18">
            <a:extLst>
              <a:ext uri="{FF2B5EF4-FFF2-40B4-BE49-F238E27FC236}">
                <a16:creationId xmlns:a16="http://schemas.microsoft.com/office/drawing/2014/main" id="{3B78C344-5CA5-0040-BEE1-94109FE221CD}"/>
              </a:ext>
            </a:extLst>
          </p:cNvPr>
          <p:cNvSpPr txBox="1"/>
          <p:nvPr/>
        </p:nvSpPr>
        <p:spPr>
          <a:xfrm>
            <a:off x="441124" y="182481"/>
            <a:ext cx="6798981" cy="646331"/>
          </a:xfrm>
          <a:prstGeom prst="rect">
            <a:avLst/>
          </a:prstGeom>
          <a:noFill/>
        </p:spPr>
        <p:txBody>
          <a:bodyPr wrap="square" rtlCol="0">
            <a:spAutoFit/>
          </a:bodyPr>
          <a:lstStyle/>
          <a:p>
            <a:pPr marL="0" marR="0" lvl="0" indent="0" algn="l" defTabSz="914400" rtl="0" eaLnBrk="1" fontAlgn="auto" latinLnBrk="0" hangingPunct="1">
              <a:lnSpc>
                <a:spcPct val="90000"/>
              </a:lnSpc>
              <a:spcBef>
                <a:spcPts val="1000"/>
              </a:spcBef>
              <a:spcAft>
                <a:spcPts val="0"/>
              </a:spcAft>
              <a:buClrTx/>
              <a:buSzTx/>
              <a:buFontTx/>
              <a:buNone/>
              <a:tabLst/>
              <a:defRPr/>
            </a:pPr>
            <a:r>
              <a:rPr kumimoji="0" lang="en-US" altLang="zh-CN" sz="4000" b="1" i="0" u="none" strike="noStrike" kern="1200" cap="none" spc="0" normalizeH="0" baseline="0" noProof="0" dirty="0">
                <a:ln>
                  <a:noFill/>
                </a:ln>
                <a:solidFill>
                  <a:srgbClr val="4747BA"/>
                </a:solidFill>
                <a:effectLst/>
                <a:uLnTx/>
                <a:uFillTx/>
                <a:latin typeface="Constantia" panose="02030602050306030303" pitchFamily="18" charset="0"/>
                <a:ea typeface="腾讯体 W3" panose="020C04030202040F0204" pitchFamily="34" charset="-122"/>
                <a:cs typeface="Times" panose="02020603050405020304" pitchFamily="18" charset="0"/>
              </a:rPr>
              <a:t>Mamba </a:t>
            </a:r>
            <a:endParaRPr kumimoji="0" lang="zh-CN" altLang="en-US" sz="4000" b="1" i="0" u="none" strike="noStrike" kern="1200" cap="none" spc="0" normalizeH="0" baseline="0" noProof="0" dirty="0">
              <a:ln>
                <a:noFill/>
              </a:ln>
              <a:solidFill>
                <a:srgbClr val="4747BA"/>
              </a:solidFill>
              <a:effectLst/>
              <a:uLnTx/>
              <a:uFillTx/>
              <a:latin typeface="Constantia" panose="02030602050306030303" pitchFamily="18" charset="0"/>
              <a:ea typeface="腾讯体 W3" panose="020C04030202040F0204" pitchFamily="34" charset="-122"/>
              <a:cs typeface="Times" panose="02020603050405020304" pitchFamily="18" charset="0"/>
            </a:endParaRPr>
          </a:p>
        </p:txBody>
      </p:sp>
      <p:pic>
        <p:nvPicPr>
          <p:cNvPr id="23" name="图片 22">
            <a:extLst>
              <a:ext uri="{FF2B5EF4-FFF2-40B4-BE49-F238E27FC236}">
                <a16:creationId xmlns:a16="http://schemas.microsoft.com/office/drawing/2014/main" id="{C59D9062-D538-4E10-A387-AAFC9F1C806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4063" y="218980"/>
            <a:ext cx="730337" cy="556270"/>
          </a:xfrm>
          <a:prstGeom prst="rect">
            <a:avLst/>
          </a:prstGeom>
        </p:spPr>
      </p:pic>
      <p:sp>
        <p:nvSpPr>
          <p:cNvPr id="14" name="灯片编号占位符 8">
            <a:extLst>
              <a:ext uri="{FF2B5EF4-FFF2-40B4-BE49-F238E27FC236}">
                <a16:creationId xmlns:a16="http://schemas.microsoft.com/office/drawing/2014/main" id="{CBDE027A-9753-BE4F-9E92-B646C7AB4689}"/>
              </a:ext>
            </a:extLst>
          </p:cNvPr>
          <p:cNvSpPr>
            <a:spLocks noGrp="1"/>
          </p:cNvSpPr>
          <p:nvPr>
            <p:ph type="sldNum" sz="quarter" idx="12"/>
          </p:nvPr>
        </p:nvSpPr>
        <p:spPr>
          <a:xfrm>
            <a:off x="9847869" y="6405035"/>
            <a:ext cx="809393" cy="545001"/>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152851E7-9224-42D2-A4FF-119762E40804}" type="slidenum">
              <a:rPr kumimoji="0" lang="zh-CN" altLang="en-US" sz="1400" b="1" i="0" u="none" strike="noStrike" kern="1200" cap="none" spc="0" normalizeH="0" baseline="0" noProof="0" smtClean="0">
                <a:ln>
                  <a:noFill/>
                </a:ln>
                <a:solidFill>
                  <a:prstClr val="white"/>
                </a:solidFill>
                <a:effectLst/>
                <a:uLnTx/>
                <a:uFillTx/>
                <a:latin typeface="Constantia" panose="02030602050306030303" pitchFamily="18" charset="0"/>
                <a:ea typeface="等线" panose="02010600030101010101" pitchFamily="2" charset="-122"/>
                <a:cs typeface="Times" panose="02020603050405020304" pitchFamily="18" charset="0"/>
              </a:rPr>
              <a:pPr marL="0" marR="0" lvl="0" indent="0" algn="ctr" defTabSz="914400" rtl="0" eaLnBrk="1" fontAlgn="auto" latinLnBrk="0" hangingPunct="1">
                <a:lnSpc>
                  <a:spcPct val="100000"/>
                </a:lnSpc>
                <a:spcBef>
                  <a:spcPts val="0"/>
                </a:spcBef>
                <a:spcAft>
                  <a:spcPts val="0"/>
                </a:spcAft>
                <a:buClrTx/>
                <a:buSzTx/>
                <a:buFontTx/>
                <a:buNone/>
                <a:tabLst/>
                <a:defRPr/>
              </a:pPr>
              <a:t>46</a:t>
            </a:fld>
            <a:endParaRPr kumimoji="0" lang="zh-CN" altLang="en-US" sz="1400" b="1" i="0" u="none" strike="noStrike" kern="1200" cap="none" spc="0" normalizeH="0" baseline="0" noProof="0" dirty="0">
              <a:ln>
                <a:noFill/>
              </a:ln>
              <a:solidFill>
                <a:prstClr val="white"/>
              </a:solidFill>
              <a:effectLst/>
              <a:uLnTx/>
              <a:uFillTx/>
              <a:latin typeface="Constantia" panose="02030602050306030303" pitchFamily="18" charset="0"/>
              <a:ea typeface="等线" panose="02010600030101010101" pitchFamily="2" charset="-122"/>
              <a:cs typeface="Times" panose="02020603050405020304" pitchFamily="18" charset="0"/>
            </a:endParaRPr>
          </a:p>
        </p:txBody>
      </p:sp>
      <p:pic>
        <p:nvPicPr>
          <p:cNvPr id="44" name="图片 4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90829" y="204228"/>
            <a:ext cx="3323471" cy="570629"/>
          </a:xfrm>
          <a:prstGeom prst="rect">
            <a:avLst/>
          </a:prstGeom>
        </p:spPr>
      </p:pic>
      <p:pic>
        <p:nvPicPr>
          <p:cNvPr id="6" name="图片 5" descr="图表&#10;&#10;描述已自动生成">
            <a:extLst>
              <a:ext uri="{FF2B5EF4-FFF2-40B4-BE49-F238E27FC236}">
                <a16:creationId xmlns:a16="http://schemas.microsoft.com/office/drawing/2014/main" id="{D2AA14B1-C55A-CA80-FF84-2C730B40B27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1124" y="1924432"/>
            <a:ext cx="11081179" cy="3556623"/>
          </a:xfrm>
          <a:prstGeom prst="rect">
            <a:avLst/>
          </a:prstGeom>
        </p:spPr>
      </p:pic>
    </p:spTree>
    <p:extLst>
      <p:ext uri="{BB962C8B-B14F-4D97-AF65-F5344CB8AC3E}">
        <p14:creationId xmlns:p14="http://schemas.microsoft.com/office/powerpoint/2010/main" val="3968113124"/>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a:extLst>
              <a:ext uri="{FF2B5EF4-FFF2-40B4-BE49-F238E27FC236}">
                <a16:creationId xmlns:a16="http://schemas.microsoft.com/office/drawing/2014/main" id="{B8CED823-FFFD-4AA2-9092-D8FBE51CAEB8}"/>
              </a:ext>
            </a:extLst>
          </p:cNvPr>
          <p:cNvSpPr/>
          <p:nvPr/>
        </p:nvSpPr>
        <p:spPr>
          <a:xfrm>
            <a:off x="0" y="6522720"/>
            <a:ext cx="4267200" cy="335280"/>
          </a:xfrm>
          <a:prstGeom prst="rect">
            <a:avLst/>
          </a:prstGeom>
          <a:solidFill>
            <a:srgbClr val="4747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8" name="矩形 17">
            <a:extLst>
              <a:ext uri="{FF2B5EF4-FFF2-40B4-BE49-F238E27FC236}">
                <a16:creationId xmlns:a16="http://schemas.microsoft.com/office/drawing/2014/main" id="{AE30AF1C-CA8E-427B-9DBA-C8AB565AFF38}"/>
              </a:ext>
            </a:extLst>
          </p:cNvPr>
          <p:cNvSpPr/>
          <p:nvPr/>
        </p:nvSpPr>
        <p:spPr>
          <a:xfrm>
            <a:off x="4267200" y="6522720"/>
            <a:ext cx="4267200" cy="335280"/>
          </a:xfrm>
          <a:prstGeom prst="rect">
            <a:avLst/>
          </a:prstGeom>
          <a:solidFill>
            <a:srgbClr val="8484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20" name="矩形 19">
            <a:extLst>
              <a:ext uri="{FF2B5EF4-FFF2-40B4-BE49-F238E27FC236}">
                <a16:creationId xmlns:a16="http://schemas.microsoft.com/office/drawing/2014/main" id="{287E9C25-FEFC-4DB2-BBD6-EAB98C4DEA1E}"/>
              </a:ext>
            </a:extLst>
          </p:cNvPr>
          <p:cNvSpPr/>
          <p:nvPr/>
        </p:nvSpPr>
        <p:spPr>
          <a:xfrm>
            <a:off x="8534400" y="6522720"/>
            <a:ext cx="3657600" cy="335280"/>
          </a:xfrm>
          <a:prstGeom prst="rect">
            <a:avLst/>
          </a:prstGeom>
          <a:solidFill>
            <a:srgbClr val="ADADE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dirty="0">
              <a:ln>
                <a:noFill/>
              </a:ln>
              <a:solidFill>
                <a:prstClr val="white"/>
              </a:solidFill>
              <a:effectLst/>
              <a:uLnTx/>
              <a:uFillTx/>
              <a:latin typeface="Constantia" panose="02030602050306030303" pitchFamily="18" charset="0"/>
              <a:ea typeface="等线" panose="02010600030101010101" pitchFamily="2" charset="-122"/>
              <a:cs typeface="+mn-cs"/>
            </a:endParaRPr>
          </a:p>
        </p:txBody>
      </p:sp>
      <p:sp>
        <p:nvSpPr>
          <p:cNvPr id="24" name="日期占位符 7">
            <a:extLst>
              <a:ext uri="{FF2B5EF4-FFF2-40B4-BE49-F238E27FC236}">
                <a16:creationId xmlns:a16="http://schemas.microsoft.com/office/drawing/2014/main" id="{A472F3E3-BF27-4214-96FF-F1674F8CACD2}"/>
              </a:ext>
            </a:extLst>
          </p:cNvPr>
          <p:cNvSpPr>
            <a:spLocks noGrp="1"/>
          </p:cNvSpPr>
          <p:nvPr>
            <p:ph type="dt" sz="half" idx="10"/>
          </p:nvPr>
        </p:nvSpPr>
        <p:spPr>
          <a:xfrm>
            <a:off x="1209907" y="6494974"/>
            <a:ext cx="1847385"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dirty="0">
                <a:ln>
                  <a:noFill/>
                </a:ln>
                <a:solidFill>
                  <a:prstClr val="white"/>
                </a:solidFill>
                <a:effectLst/>
                <a:uLnTx/>
                <a:uFillTx/>
                <a:latin typeface="Constantia" panose="02030602050306030303" pitchFamily="18" charset="0"/>
                <a:ea typeface="等线" panose="02010600030101010101" pitchFamily="2" charset="-122"/>
                <a:cs typeface="Times" panose="02020603050405020304" pitchFamily="18" charset="0"/>
              </a:rPr>
              <a:t>April 24, 2024</a:t>
            </a:r>
            <a:endParaRPr kumimoji="0" lang="zh-CN" altLang="en-US" sz="1400" b="1" i="0" u="none" strike="noStrike" kern="1200" cap="none" spc="0" normalizeH="0" baseline="0" noProof="0" dirty="0">
              <a:ln>
                <a:noFill/>
              </a:ln>
              <a:solidFill>
                <a:prstClr val="white"/>
              </a:solidFill>
              <a:effectLst/>
              <a:uLnTx/>
              <a:uFillTx/>
              <a:latin typeface="Constantia" panose="02030602050306030303" pitchFamily="18" charset="0"/>
              <a:ea typeface="等线" panose="02010600030101010101" pitchFamily="2" charset="-122"/>
              <a:cs typeface="Times" panose="02020603050405020304" pitchFamily="18" charset="0"/>
            </a:endParaRPr>
          </a:p>
        </p:txBody>
      </p:sp>
      <p:sp>
        <p:nvSpPr>
          <p:cNvPr id="25" name="Fußzeilenplatzhalter 4">
            <a:extLst>
              <a:ext uri="{FF2B5EF4-FFF2-40B4-BE49-F238E27FC236}">
                <a16:creationId xmlns:a16="http://schemas.microsoft.com/office/drawing/2014/main" id="{74159A29-4F5F-4065-934C-13F30643D46E}"/>
              </a:ext>
            </a:extLst>
          </p:cNvPr>
          <p:cNvSpPr>
            <a:spLocks noGrp="1"/>
          </p:cNvSpPr>
          <p:nvPr>
            <p:ph type="ftr" sz="quarter" idx="11"/>
          </p:nvPr>
        </p:nvSpPr>
        <p:spPr>
          <a:xfrm>
            <a:off x="4095916" y="6553437"/>
            <a:ext cx="4520431" cy="273844"/>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dirty="0">
                <a:ln>
                  <a:noFill/>
                </a:ln>
                <a:solidFill>
                  <a:prstClr val="white"/>
                </a:solidFill>
                <a:effectLst/>
                <a:uLnTx/>
                <a:uFillTx/>
                <a:latin typeface="Constantia" panose="02030602050306030303" pitchFamily="18" charset="0"/>
                <a:ea typeface="等线" panose="02010600030101010101" pitchFamily="2" charset="-122"/>
                <a:cs typeface="+mn-cs"/>
              </a:rPr>
              <a:t>Zero Zhao | HUST </a:t>
            </a:r>
            <a:endParaRPr kumimoji="0" lang="zh-CN" altLang="en-US" sz="1400" b="1" i="0" u="none" strike="noStrike" kern="1200" cap="none" spc="0" normalizeH="0" baseline="0" noProof="0" dirty="0">
              <a:ln>
                <a:noFill/>
              </a:ln>
              <a:solidFill>
                <a:prstClr val="white"/>
              </a:solidFill>
              <a:effectLst/>
              <a:uLnTx/>
              <a:uFillTx/>
              <a:latin typeface="Constantia" panose="02030602050306030303" pitchFamily="18" charset="0"/>
              <a:ea typeface="等线" panose="02010600030101010101" pitchFamily="2" charset="-122"/>
              <a:cs typeface="+mn-cs"/>
            </a:endParaRPr>
          </a:p>
        </p:txBody>
      </p:sp>
      <p:cxnSp>
        <p:nvCxnSpPr>
          <p:cNvPr id="26" name="直接连接符 25">
            <a:extLst>
              <a:ext uri="{FF2B5EF4-FFF2-40B4-BE49-F238E27FC236}">
                <a16:creationId xmlns:a16="http://schemas.microsoft.com/office/drawing/2014/main" id="{2C0A00E8-DC77-4A26-A219-150776549D88}"/>
              </a:ext>
            </a:extLst>
          </p:cNvPr>
          <p:cNvCxnSpPr/>
          <p:nvPr/>
        </p:nvCxnSpPr>
        <p:spPr>
          <a:xfrm>
            <a:off x="385590" y="859531"/>
            <a:ext cx="11479576" cy="0"/>
          </a:xfrm>
          <a:prstGeom prst="line">
            <a:avLst/>
          </a:prstGeom>
          <a:ln w="38100">
            <a:solidFill>
              <a:srgbClr val="4747BA"/>
            </a:solidFill>
          </a:ln>
        </p:spPr>
        <p:style>
          <a:lnRef idx="1">
            <a:schemeClr val="accent1"/>
          </a:lnRef>
          <a:fillRef idx="0">
            <a:schemeClr val="accent1"/>
          </a:fillRef>
          <a:effectRef idx="0">
            <a:schemeClr val="accent1"/>
          </a:effectRef>
          <a:fontRef idx="minor">
            <a:schemeClr val="tx1"/>
          </a:fontRef>
        </p:style>
      </p:cxnSp>
      <p:sp>
        <p:nvSpPr>
          <p:cNvPr id="19" name="文本框 18">
            <a:extLst>
              <a:ext uri="{FF2B5EF4-FFF2-40B4-BE49-F238E27FC236}">
                <a16:creationId xmlns:a16="http://schemas.microsoft.com/office/drawing/2014/main" id="{3B78C344-5CA5-0040-BEE1-94109FE221CD}"/>
              </a:ext>
            </a:extLst>
          </p:cNvPr>
          <p:cNvSpPr txBox="1"/>
          <p:nvPr/>
        </p:nvSpPr>
        <p:spPr>
          <a:xfrm>
            <a:off x="441124" y="182481"/>
            <a:ext cx="6798981" cy="646331"/>
          </a:xfrm>
          <a:prstGeom prst="rect">
            <a:avLst/>
          </a:prstGeom>
          <a:noFill/>
        </p:spPr>
        <p:txBody>
          <a:bodyPr wrap="square" rtlCol="0">
            <a:spAutoFit/>
          </a:bodyPr>
          <a:lstStyle/>
          <a:p>
            <a:pPr marL="0" marR="0" lvl="0" indent="0" algn="l" defTabSz="914400" rtl="0" eaLnBrk="1" fontAlgn="auto" latinLnBrk="0" hangingPunct="1">
              <a:lnSpc>
                <a:spcPct val="90000"/>
              </a:lnSpc>
              <a:spcBef>
                <a:spcPts val="1000"/>
              </a:spcBef>
              <a:spcAft>
                <a:spcPts val="0"/>
              </a:spcAft>
              <a:buClrTx/>
              <a:buSzTx/>
              <a:buFontTx/>
              <a:buNone/>
              <a:tabLst/>
              <a:defRPr/>
            </a:pPr>
            <a:r>
              <a:rPr kumimoji="0" lang="en-US" altLang="zh-CN" sz="4000" b="1" i="0" u="none" strike="noStrike" kern="1200" cap="none" spc="0" normalizeH="0" baseline="0" noProof="0" dirty="0">
                <a:ln>
                  <a:noFill/>
                </a:ln>
                <a:solidFill>
                  <a:srgbClr val="4747BA"/>
                </a:solidFill>
                <a:effectLst/>
                <a:uLnTx/>
                <a:uFillTx/>
                <a:latin typeface="Constantia" panose="02030602050306030303" pitchFamily="18" charset="0"/>
                <a:ea typeface="腾讯体 W3" panose="020C04030202040F0204" pitchFamily="34" charset="-122"/>
                <a:cs typeface="Times" panose="02020603050405020304" pitchFamily="18" charset="0"/>
              </a:rPr>
              <a:t>Mamba </a:t>
            </a:r>
            <a:endParaRPr kumimoji="0" lang="zh-CN" altLang="en-US" sz="4000" b="1" i="0" u="none" strike="noStrike" kern="1200" cap="none" spc="0" normalizeH="0" baseline="0" noProof="0" dirty="0">
              <a:ln>
                <a:noFill/>
              </a:ln>
              <a:solidFill>
                <a:srgbClr val="4747BA"/>
              </a:solidFill>
              <a:effectLst/>
              <a:uLnTx/>
              <a:uFillTx/>
              <a:latin typeface="Constantia" panose="02030602050306030303" pitchFamily="18" charset="0"/>
              <a:ea typeface="腾讯体 W3" panose="020C04030202040F0204" pitchFamily="34" charset="-122"/>
              <a:cs typeface="Times" panose="02020603050405020304" pitchFamily="18" charset="0"/>
            </a:endParaRPr>
          </a:p>
        </p:txBody>
      </p:sp>
      <p:pic>
        <p:nvPicPr>
          <p:cNvPr id="23" name="图片 22">
            <a:extLst>
              <a:ext uri="{FF2B5EF4-FFF2-40B4-BE49-F238E27FC236}">
                <a16:creationId xmlns:a16="http://schemas.microsoft.com/office/drawing/2014/main" id="{C59D9062-D538-4E10-A387-AAFC9F1C806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4063" y="218980"/>
            <a:ext cx="730337" cy="556270"/>
          </a:xfrm>
          <a:prstGeom prst="rect">
            <a:avLst/>
          </a:prstGeom>
        </p:spPr>
      </p:pic>
      <p:sp>
        <p:nvSpPr>
          <p:cNvPr id="14" name="灯片编号占位符 8">
            <a:extLst>
              <a:ext uri="{FF2B5EF4-FFF2-40B4-BE49-F238E27FC236}">
                <a16:creationId xmlns:a16="http://schemas.microsoft.com/office/drawing/2014/main" id="{CBDE027A-9753-BE4F-9E92-B646C7AB4689}"/>
              </a:ext>
            </a:extLst>
          </p:cNvPr>
          <p:cNvSpPr>
            <a:spLocks noGrp="1"/>
          </p:cNvSpPr>
          <p:nvPr>
            <p:ph type="sldNum" sz="quarter" idx="12"/>
          </p:nvPr>
        </p:nvSpPr>
        <p:spPr>
          <a:xfrm>
            <a:off x="9847869" y="6405035"/>
            <a:ext cx="809393" cy="545001"/>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152851E7-9224-42D2-A4FF-119762E40804}" type="slidenum">
              <a:rPr kumimoji="0" lang="zh-CN" altLang="en-US" sz="1400" b="1" i="0" u="none" strike="noStrike" kern="1200" cap="none" spc="0" normalizeH="0" baseline="0" noProof="0" smtClean="0">
                <a:ln>
                  <a:noFill/>
                </a:ln>
                <a:solidFill>
                  <a:prstClr val="white"/>
                </a:solidFill>
                <a:effectLst/>
                <a:uLnTx/>
                <a:uFillTx/>
                <a:latin typeface="Constantia" panose="02030602050306030303" pitchFamily="18" charset="0"/>
                <a:ea typeface="等线" panose="02010600030101010101" pitchFamily="2" charset="-122"/>
                <a:cs typeface="Times" panose="02020603050405020304" pitchFamily="18" charset="0"/>
              </a:rPr>
              <a:pPr marL="0" marR="0" lvl="0" indent="0" algn="ctr" defTabSz="914400" rtl="0" eaLnBrk="1" fontAlgn="auto" latinLnBrk="0" hangingPunct="1">
                <a:lnSpc>
                  <a:spcPct val="100000"/>
                </a:lnSpc>
                <a:spcBef>
                  <a:spcPts val="0"/>
                </a:spcBef>
                <a:spcAft>
                  <a:spcPts val="0"/>
                </a:spcAft>
                <a:buClrTx/>
                <a:buSzTx/>
                <a:buFontTx/>
                <a:buNone/>
                <a:tabLst/>
                <a:defRPr/>
              </a:pPr>
              <a:t>47</a:t>
            </a:fld>
            <a:endParaRPr kumimoji="0" lang="zh-CN" altLang="en-US" sz="1400" b="1" i="0" u="none" strike="noStrike" kern="1200" cap="none" spc="0" normalizeH="0" baseline="0" noProof="0" dirty="0">
              <a:ln>
                <a:noFill/>
              </a:ln>
              <a:solidFill>
                <a:prstClr val="white"/>
              </a:solidFill>
              <a:effectLst/>
              <a:uLnTx/>
              <a:uFillTx/>
              <a:latin typeface="Constantia" panose="02030602050306030303" pitchFamily="18" charset="0"/>
              <a:ea typeface="等线" panose="02010600030101010101" pitchFamily="2" charset="-122"/>
              <a:cs typeface="Times" panose="02020603050405020304" pitchFamily="18" charset="0"/>
            </a:endParaRPr>
          </a:p>
        </p:txBody>
      </p:sp>
      <p:pic>
        <p:nvPicPr>
          <p:cNvPr id="44" name="图片 4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90829" y="204228"/>
            <a:ext cx="3323471" cy="570629"/>
          </a:xfrm>
          <a:prstGeom prst="rect">
            <a:avLst/>
          </a:prstGeom>
        </p:spPr>
      </p:pic>
      <p:pic>
        <p:nvPicPr>
          <p:cNvPr id="3" name="图片 2" descr="图表, 直方图&#10;&#10;描述已自动生成">
            <a:extLst>
              <a:ext uri="{FF2B5EF4-FFF2-40B4-BE49-F238E27FC236}">
                <a16:creationId xmlns:a16="http://schemas.microsoft.com/office/drawing/2014/main" id="{0B527E03-C934-D1FE-6CE3-C2DD02AE885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1063" y="1259759"/>
            <a:ext cx="11489873" cy="4077051"/>
          </a:xfrm>
          <a:prstGeom prst="rect">
            <a:avLst/>
          </a:prstGeom>
        </p:spPr>
      </p:pic>
    </p:spTree>
    <p:extLst>
      <p:ext uri="{BB962C8B-B14F-4D97-AF65-F5344CB8AC3E}">
        <p14:creationId xmlns:p14="http://schemas.microsoft.com/office/powerpoint/2010/main" val="688777981"/>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a:extLst>
              <a:ext uri="{FF2B5EF4-FFF2-40B4-BE49-F238E27FC236}">
                <a16:creationId xmlns:a16="http://schemas.microsoft.com/office/drawing/2014/main" id="{B8CED823-FFFD-4AA2-9092-D8FBE51CAEB8}"/>
              </a:ext>
            </a:extLst>
          </p:cNvPr>
          <p:cNvSpPr/>
          <p:nvPr/>
        </p:nvSpPr>
        <p:spPr>
          <a:xfrm>
            <a:off x="0" y="6522720"/>
            <a:ext cx="4267200" cy="335280"/>
          </a:xfrm>
          <a:prstGeom prst="rect">
            <a:avLst/>
          </a:prstGeom>
          <a:solidFill>
            <a:srgbClr val="4747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8" name="矩形 17">
            <a:extLst>
              <a:ext uri="{FF2B5EF4-FFF2-40B4-BE49-F238E27FC236}">
                <a16:creationId xmlns:a16="http://schemas.microsoft.com/office/drawing/2014/main" id="{AE30AF1C-CA8E-427B-9DBA-C8AB565AFF38}"/>
              </a:ext>
            </a:extLst>
          </p:cNvPr>
          <p:cNvSpPr/>
          <p:nvPr/>
        </p:nvSpPr>
        <p:spPr>
          <a:xfrm>
            <a:off x="4267200" y="6522720"/>
            <a:ext cx="4267200" cy="335280"/>
          </a:xfrm>
          <a:prstGeom prst="rect">
            <a:avLst/>
          </a:prstGeom>
          <a:solidFill>
            <a:srgbClr val="8484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20" name="矩形 19">
            <a:extLst>
              <a:ext uri="{FF2B5EF4-FFF2-40B4-BE49-F238E27FC236}">
                <a16:creationId xmlns:a16="http://schemas.microsoft.com/office/drawing/2014/main" id="{287E9C25-FEFC-4DB2-BBD6-EAB98C4DEA1E}"/>
              </a:ext>
            </a:extLst>
          </p:cNvPr>
          <p:cNvSpPr/>
          <p:nvPr/>
        </p:nvSpPr>
        <p:spPr>
          <a:xfrm>
            <a:off x="8534400" y="6522720"/>
            <a:ext cx="3657600" cy="335280"/>
          </a:xfrm>
          <a:prstGeom prst="rect">
            <a:avLst/>
          </a:prstGeom>
          <a:solidFill>
            <a:srgbClr val="ADADE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dirty="0">
              <a:ln>
                <a:noFill/>
              </a:ln>
              <a:solidFill>
                <a:prstClr val="white"/>
              </a:solidFill>
              <a:effectLst/>
              <a:uLnTx/>
              <a:uFillTx/>
              <a:latin typeface="Constantia" panose="02030602050306030303" pitchFamily="18" charset="0"/>
              <a:ea typeface="等线" panose="02010600030101010101" pitchFamily="2" charset="-122"/>
              <a:cs typeface="+mn-cs"/>
            </a:endParaRPr>
          </a:p>
        </p:txBody>
      </p:sp>
      <p:sp>
        <p:nvSpPr>
          <p:cNvPr id="24" name="日期占位符 7">
            <a:extLst>
              <a:ext uri="{FF2B5EF4-FFF2-40B4-BE49-F238E27FC236}">
                <a16:creationId xmlns:a16="http://schemas.microsoft.com/office/drawing/2014/main" id="{A472F3E3-BF27-4214-96FF-F1674F8CACD2}"/>
              </a:ext>
            </a:extLst>
          </p:cNvPr>
          <p:cNvSpPr>
            <a:spLocks noGrp="1"/>
          </p:cNvSpPr>
          <p:nvPr>
            <p:ph type="dt" sz="half" idx="10"/>
          </p:nvPr>
        </p:nvSpPr>
        <p:spPr>
          <a:xfrm>
            <a:off x="1209907" y="6494974"/>
            <a:ext cx="1847385"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dirty="0">
                <a:ln>
                  <a:noFill/>
                </a:ln>
                <a:solidFill>
                  <a:prstClr val="white"/>
                </a:solidFill>
                <a:effectLst/>
                <a:uLnTx/>
                <a:uFillTx/>
                <a:latin typeface="Constantia" panose="02030602050306030303" pitchFamily="18" charset="0"/>
                <a:ea typeface="等线" panose="02010600030101010101" pitchFamily="2" charset="-122"/>
                <a:cs typeface="Times" panose="02020603050405020304" pitchFamily="18" charset="0"/>
              </a:rPr>
              <a:t>April 24, 2024</a:t>
            </a:r>
            <a:endParaRPr kumimoji="0" lang="zh-CN" altLang="en-US" sz="1400" b="1" i="0" u="none" strike="noStrike" kern="1200" cap="none" spc="0" normalizeH="0" baseline="0" noProof="0" dirty="0">
              <a:ln>
                <a:noFill/>
              </a:ln>
              <a:solidFill>
                <a:prstClr val="white"/>
              </a:solidFill>
              <a:effectLst/>
              <a:uLnTx/>
              <a:uFillTx/>
              <a:latin typeface="Constantia" panose="02030602050306030303" pitchFamily="18" charset="0"/>
              <a:ea typeface="等线" panose="02010600030101010101" pitchFamily="2" charset="-122"/>
              <a:cs typeface="Times" panose="02020603050405020304" pitchFamily="18" charset="0"/>
            </a:endParaRPr>
          </a:p>
        </p:txBody>
      </p:sp>
      <p:sp>
        <p:nvSpPr>
          <p:cNvPr id="25" name="Fußzeilenplatzhalter 4">
            <a:extLst>
              <a:ext uri="{FF2B5EF4-FFF2-40B4-BE49-F238E27FC236}">
                <a16:creationId xmlns:a16="http://schemas.microsoft.com/office/drawing/2014/main" id="{74159A29-4F5F-4065-934C-13F30643D46E}"/>
              </a:ext>
            </a:extLst>
          </p:cNvPr>
          <p:cNvSpPr>
            <a:spLocks noGrp="1"/>
          </p:cNvSpPr>
          <p:nvPr>
            <p:ph type="ftr" sz="quarter" idx="11"/>
          </p:nvPr>
        </p:nvSpPr>
        <p:spPr>
          <a:xfrm>
            <a:off x="4095916" y="6553437"/>
            <a:ext cx="4520431" cy="273844"/>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dirty="0">
                <a:ln>
                  <a:noFill/>
                </a:ln>
                <a:solidFill>
                  <a:prstClr val="white"/>
                </a:solidFill>
                <a:effectLst/>
                <a:uLnTx/>
                <a:uFillTx/>
                <a:latin typeface="Constantia" panose="02030602050306030303" pitchFamily="18" charset="0"/>
                <a:ea typeface="等线" panose="02010600030101010101" pitchFamily="2" charset="-122"/>
                <a:cs typeface="+mn-cs"/>
              </a:rPr>
              <a:t>Zero Zhao | HUST </a:t>
            </a:r>
            <a:endParaRPr kumimoji="0" lang="zh-CN" altLang="en-US" sz="1400" b="1" i="0" u="none" strike="noStrike" kern="1200" cap="none" spc="0" normalizeH="0" baseline="0" noProof="0" dirty="0">
              <a:ln>
                <a:noFill/>
              </a:ln>
              <a:solidFill>
                <a:prstClr val="white"/>
              </a:solidFill>
              <a:effectLst/>
              <a:uLnTx/>
              <a:uFillTx/>
              <a:latin typeface="Constantia" panose="02030602050306030303" pitchFamily="18" charset="0"/>
              <a:ea typeface="等线" panose="02010600030101010101" pitchFamily="2" charset="-122"/>
              <a:cs typeface="+mn-cs"/>
            </a:endParaRPr>
          </a:p>
        </p:txBody>
      </p:sp>
      <p:cxnSp>
        <p:nvCxnSpPr>
          <p:cNvPr id="26" name="直接连接符 25">
            <a:extLst>
              <a:ext uri="{FF2B5EF4-FFF2-40B4-BE49-F238E27FC236}">
                <a16:creationId xmlns:a16="http://schemas.microsoft.com/office/drawing/2014/main" id="{2C0A00E8-DC77-4A26-A219-150776549D88}"/>
              </a:ext>
            </a:extLst>
          </p:cNvPr>
          <p:cNvCxnSpPr/>
          <p:nvPr/>
        </p:nvCxnSpPr>
        <p:spPr>
          <a:xfrm>
            <a:off x="385590" y="859531"/>
            <a:ext cx="11479576" cy="0"/>
          </a:xfrm>
          <a:prstGeom prst="line">
            <a:avLst/>
          </a:prstGeom>
          <a:ln w="38100">
            <a:solidFill>
              <a:srgbClr val="4747BA"/>
            </a:solidFill>
          </a:ln>
        </p:spPr>
        <p:style>
          <a:lnRef idx="1">
            <a:schemeClr val="accent1"/>
          </a:lnRef>
          <a:fillRef idx="0">
            <a:schemeClr val="accent1"/>
          </a:fillRef>
          <a:effectRef idx="0">
            <a:schemeClr val="accent1"/>
          </a:effectRef>
          <a:fontRef idx="minor">
            <a:schemeClr val="tx1"/>
          </a:fontRef>
        </p:style>
      </p:cxnSp>
      <p:sp>
        <p:nvSpPr>
          <p:cNvPr id="19" name="文本框 18">
            <a:extLst>
              <a:ext uri="{FF2B5EF4-FFF2-40B4-BE49-F238E27FC236}">
                <a16:creationId xmlns:a16="http://schemas.microsoft.com/office/drawing/2014/main" id="{3B78C344-5CA5-0040-BEE1-94109FE221CD}"/>
              </a:ext>
            </a:extLst>
          </p:cNvPr>
          <p:cNvSpPr txBox="1"/>
          <p:nvPr/>
        </p:nvSpPr>
        <p:spPr>
          <a:xfrm>
            <a:off x="441124" y="182481"/>
            <a:ext cx="6798981" cy="646331"/>
          </a:xfrm>
          <a:prstGeom prst="rect">
            <a:avLst/>
          </a:prstGeom>
          <a:noFill/>
        </p:spPr>
        <p:txBody>
          <a:bodyPr wrap="square" rtlCol="0">
            <a:spAutoFit/>
          </a:bodyPr>
          <a:lstStyle/>
          <a:p>
            <a:pPr marL="0" marR="0" lvl="0" indent="0" algn="l" defTabSz="914400" rtl="0" eaLnBrk="1" fontAlgn="auto" latinLnBrk="0" hangingPunct="1">
              <a:lnSpc>
                <a:spcPct val="90000"/>
              </a:lnSpc>
              <a:spcBef>
                <a:spcPts val="1000"/>
              </a:spcBef>
              <a:spcAft>
                <a:spcPts val="0"/>
              </a:spcAft>
              <a:buClrTx/>
              <a:buSzTx/>
              <a:buFontTx/>
              <a:buNone/>
              <a:tabLst/>
              <a:defRPr/>
            </a:pPr>
            <a:r>
              <a:rPr kumimoji="0" lang="en-US" altLang="zh-CN" sz="4000" b="1" i="0" u="none" strike="noStrike" kern="1200" cap="none" spc="0" normalizeH="0" baseline="0" noProof="0" dirty="0">
                <a:ln>
                  <a:noFill/>
                </a:ln>
                <a:solidFill>
                  <a:srgbClr val="4747BA"/>
                </a:solidFill>
                <a:effectLst/>
                <a:uLnTx/>
                <a:uFillTx/>
                <a:latin typeface="Constantia" panose="02030602050306030303" pitchFamily="18" charset="0"/>
                <a:ea typeface="腾讯体 W3" panose="020C04030202040F0204" pitchFamily="34" charset="-122"/>
                <a:cs typeface="Times" panose="02020603050405020304" pitchFamily="18" charset="0"/>
              </a:rPr>
              <a:t>Mamba </a:t>
            </a:r>
            <a:endParaRPr kumimoji="0" lang="zh-CN" altLang="en-US" sz="4000" b="1" i="0" u="none" strike="noStrike" kern="1200" cap="none" spc="0" normalizeH="0" baseline="0" noProof="0" dirty="0">
              <a:ln>
                <a:noFill/>
              </a:ln>
              <a:solidFill>
                <a:srgbClr val="4747BA"/>
              </a:solidFill>
              <a:effectLst/>
              <a:uLnTx/>
              <a:uFillTx/>
              <a:latin typeface="Constantia" panose="02030602050306030303" pitchFamily="18" charset="0"/>
              <a:ea typeface="腾讯体 W3" panose="020C04030202040F0204" pitchFamily="34" charset="-122"/>
              <a:cs typeface="Times" panose="02020603050405020304" pitchFamily="18" charset="0"/>
            </a:endParaRPr>
          </a:p>
        </p:txBody>
      </p:sp>
      <p:pic>
        <p:nvPicPr>
          <p:cNvPr id="23" name="图片 22">
            <a:extLst>
              <a:ext uri="{FF2B5EF4-FFF2-40B4-BE49-F238E27FC236}">
                <a16:creationId xmlns:a16="http://schemas.microsoft.com/office/drawing/2014/main" id="{C59D9062-D538-4E10-A387-AAFC9F1C806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4063" y="218980"/>
            <a:ext cx="730337" cy="556270"/>
          </a:xfrm>
          <a:prstGeom prst="rect">
            <a:avLst/>
          </a:prstGeom>
        </p:spPr>
      </p:pic>
      <p:sp>
        <p:nvSpPr>
          <p:cNvPr id="14" name="灯片编号占位符 8">
            <a:extLst>
              <a:ext uri="{FF2B5EF4-FFF2-40B4-BE49-F238E27FC236}">
                <a16:creationId xmlns:a16="http://schemas.microsoft.com/office/drawing/2014/main" id="{CBDE027A-9753-BE4F-9E92-B646C7AB4689}"/>
              </a:ext>
            </a:extLst>
          </p:cNvPr>
          <p:cNvSpPr>
            <a:spLocks noGrp="1"/>
          </p:cNvSpPr>
          <p:nvPr>
            <p:ph type="sldNum" sz="quarter" idx="12"/>
          </p:nvPr>
        </p:nvSpPr>
        <p:spPr>
          <a:xfrm>
            <a:off x="9847869" y="6405035"/>
            <a:ext cx="809393" cy="545001"/>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152851E7-9224-42D2-A4FF-119762E40804}" type="slidenum">
              <a:rPr kumimoji="0" lang="zh-CN" altLang="en-US" sz="1400" b="1" i="0" u="none" strike="noStrike" kern="1200" cap="none" spc="0" normalizeH="0" baseline="0" noProof="0" smtClean="0">
                <a:ln>
                  <a:noFill/>
                </a:ln>
                <a:solidFill>
                  <a:prstClr val="white"/>
                </a:solidFill>
                <a:effectLst/>
                <a:uLnTx/>
                <a:uFillTx/>
                <a:latin typeface="Constantia" panose="02030602050306030303" pitchFamily="18" charset="0"/>
                <a:ea typeface="等线" panose="02010600030101010101" pitchFamily="2" charset="-122"/>
                <a:cs typeface="Times" panose="02020603050405020304" pitchFamily="18" charset="0"/>
              </a:rPr>
              <a:pPr marL="0" marR="0" lvl="0" indent="0" algn="ctr" defTabSz="914400" rtl="0" eaLnBrk="1" fontAlgn="auto" latinLnBrk="0" hangingPunct="1">
                <a:lnSpc>
                  <a:spcPct val="100000"/>
                </a:lnSpc>
                <a:spcBef>
                  <a:spcPts val="0"/>
                </a:spcBef>
                <a:spcAft>
                  <a:spcPts val="0"/>
                </a:spcAft>
                <a:buClrTx/>
                <a:buSzTx/>
                <a:buFontTx/>
                <a:buNone/>
                <a:tabLst/>
                <a:defRPr/>
              </a:pPr>
              <a:t>48</a:t>
            </a:fld>
            <a:endParaRPr kumimoji="0" lang="zh-CN" altLang="en-US" sz="1400" b="1" i="0" u="none" strike="noStrike" kern="1200" cap="none" spc="0" normalizeH="0" baseline="0" noProof="0" dirty="0">
              <a:ln>
                <a:noFill/>
              </a:ln>
              <a:solidFill>
                <a:prstClr val="white"/>
              </a:solidFill>
              <a:effectLst/>
              <a:uLnTx/>
              <a:uFillTx/>
              <a:latin typeface="Constantia" panose="02030602050306030303" pitchFamily="18" charset="0"/>
              <a:ea typeface="等线" panose="02010600030101010101" pitchFamily="2" charset="-122"/>
              <a:cs typeface="Times" panose="02020603050405020304" pitchFamily="18" charset="0"/>
            </a:endParaRPr>
          </a:p>
        </p:txBody>
      </p:sp>
      <p:pic>
        <p:nvPicPr>
          <p:cNvPr id="44" name="图片 4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90829" y="204228"/>
            <a:ext cx="3323471" cy="570629"/>
          </a:xfrm>
          <a:prstGeom prst="rect">
            <a:avLst/>
          </a:prstGeom>
        </p:spPr>
      </p:pic>
      <p:pic>
        <p:nvPicPr>
          <p:cNvPr id="4" name="图片 3" descr="图形用户界面, 应用程序&#10;&#10;描述已自动生成">
            <a:extLst>
              <a:ext uri="{FF2B5EF4-FFF2-40B4-BE49-F238E27FC236}">
                <a16:creationId xmlns:a16="http://schemas.microsoft.com/office/drawing/2014/main" id="{A9A23D6D-E198-C41E-A425-8E9BE8A25D0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86000" y="965008"/>
            <a:ext cx="7424471" cy="5312069"/>
          </a:xfrm>
          <a:prstGeom prst="rect">
            <a:avLst/>
          </a:prstGeom>
        </p:spPr>
      </p:pic>
    </p:spTree>
    <p:extLst>
      <p:ext uri="{BB962C8B-B14F-4D97-AF65-F5344CB8AC3E}">
        <p14:creationId xmlns:p14="http://schemas.microsoft.com/office/powerpoint/2010/main" val="4077080632"/>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a:extLst>
              <a:ext uri="{FF2B5EF4-FFF2-40B4-BE49-F238E27FC236}">
                <a16:creationId xmlns:a16="http://schemas.microsoft.com/office/drawing/2014/main" id="{B8CED823-FFFD-4AA2-9092-D8FBE51CAEB8}"/>
              </a:ext>
            </a:extLst>
          </p:cNvPr>
          <p:cNvSpPr/>
          <p:nvPr/>
        </p:nvSpPr>
        <p:spPr>
          <a:xfrm>
            <a:off x="0" y="6522720"/>
            <a:ext cx="4267200" cy="335280"/>
          </a:xfrm>
          <a:prstGeom prst="rect">
            <a:avLst/>
          </a:prstGeom>
          <a:solidFill>
            <a:srgbClr val="4747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8" name="矩形 17">
            <a:extLst>
              <a:ext uri="{FF2B5EF4-FFF2-40B4-BE49-F238E27FC236}">
                <a16:creationId xmlns:a16="http://schemas.microsoft.com/office/drawing/2014/main" id="{AE30AF1C-CA8E-427B-9DBA-C8AB565AFF38}"/>
              </a:ext>
            </a:extLst>
          </p:cNvPr>
          <p:cNvSpPr/>
          <p:nvPr/>
        </p:nvSpPr>
        <p:spPr>
          <a:xfrm>
            <a:off x="4267200" y="6522720"/>
            <a:ext cx="4267200" cy="335280"/>
          </a:xfrm>
          <a:prstGeom prst="rect">
            <a:avLst/>
          </a:prstGeom>
          <a:solidFill>
            <a:srgbClr val="8484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20" name="矩形 19">
            <a:extLst>
              <a:ext uri="{FF2B5EF4-FFF2-40B4-BE49-F238E27FC236}">
                <a16:creationId xmlns:a16="http://schemas.microsoft.com/office/drawing/2014/main" id="{287E9C25-FEFC-4DB2-BBD6-EAB98C4DEA1E}"/>
              </a:ext>
            </a:extLst>
          </p:cNvPr>
          <p:cNvSpPr/>
          <p:nvPr/>
        </p:nvSpPr>
        <p:spPr>
          <a:xfrm>
            <a:off x="8534400" y="6522720"/>
            <a:ext cx="3657600" cy="335280"/>
          </a:xfrm>
          <a:prstGeom prst="rect">
            <a:avLst/>
          </a:prstGeom>
          <a:solidFill>
            <a:srgbClr val="ADADE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dirty="0">
              <a:ln>
                <a:noFill/>
              </a:ln>
              <a:solidFill>
                <a:prstClr val="white"/>
              </a:solidFill>
              <a:effectLst/>
              <a:uLnTx/>
              <a:uFillTx/>
              <a:latin typeface="Constantia" panose="02030602050306030303" pitchFamily="18" charset="0"/>
              <a:ea typeface="等线" panose="02010600030101010101" pitchFamily="2" charset="-122"/>
              <a:cs typeface="+mn-cs"/>
            </a:endParaRPr>
          </a:p>
        </p:txBody>
      </p:sp>
      <p:sp>
        <p:nvSpPr>
          <p:cNvPr id="24" name="日期占位符 7">
            <a:extLst>
              <a:ext uri="{FF2B5EF4-FFF2-40B4-BE49-F238E27FC236}">
                <a16:creationId xmlns:a16="http://schemas.microsoft.com/office/drawing/2014/main" id="{A472F3E3-BF27-4214-96FF-F1674F8CACD2}"/>
              </a:ext>
            </a:extLst>
          </p:cNvPr>
          <p:cNvSpPr>
            <a:spLocks noGrp="1"/>
          </p:cNvSpPr>
          <p:nvPr>
            <p:ph type="dt" sz="half" idx="10"/>
          </p:nvPr>
        </p:nvSpPr>
        <p:spPr>
          <a:xfrm>
            <a:off x="1209907" y="6494974"/>
            <a:ext cx="1847385"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dirty="0">
                <a:ln>
                  <a:noFill/>
                </a:ln>
                <a:solidFill>
                  <a:prstClr val="white"/>
                </a:solidFill>
                <a:effectLst/>
                <a:uLnTx/>
                <a:uFillTx/>
                <a:latin typeface="Constantia" panose="02030602050306030303" pitchFamily="18" charset="0"/>
                <a:ea typeface="等线" panose="02010600030101010101" pitchFamily="2" charset="-122"/>
                <a:cs typeface="Times" panose="02020603050405020304" pitchFamily="18" charset="0"/>
              </a:rPr>
              <a:t>April 24, 2024</a:t>
            </a:r>
            <a:endParaRPr kumimoji="0" lang="zh-CN" altLang="en-US" sz="1400" b="1" i="0" u="none" strike="noStrike" kern="1200" cap="none" spc="0" normalizeH="0" baseline="0" noProof="0" dirty="0">
              <a:ln>
                <a:noFill/>
              </a:ln>
              <a:solidFill>
                <a:prstClr val="white"/>
              </a:solidFill>
              <a:effectLst/>
              <a:uLnTx/>
              <a:uFillTx/>
              <a:latin typeface="Constantia" panose="02030602050306030303" pitchFamily="18" charset="0"/>
              <a:ea typeface="等线" panose="02010600030101010101" pitchFamily="2" charset="-122"/>
              <a:cs typeface="Times" panose="02020603050405020304" pitchFamily="18" charset="0"/>
            </a:endParaRPr>
          </a:p>
        </p:txBody>
      </p:sp>
      <p:sp>
        <p:nvSpPr>
          <p:cNvPr id="25" name="Fußzeilenplatzhalter 4">
            <a:extLst>
              <a:ext uri="{FF2B5EF4-FFF2-40B4-BE49-F238E27FC236}">
                <a16:creationId xmlns:a16="http://schemas.microsoft.com/office/drawing/2014/main" id="{74159A29-4F5F-4065-934C-13F30643D46E}"/>
              </a:ext>
            </a:extLst>
          </p:cNvPr>
          <p:cNvSpPr>
            <a:spLocks noGrp="1"/>
          </p:cNvSpPr>
          <p:nvPr>
            <p:ph type="ftr" sz="quarter" idx="11"/>
          </p:nvPr>
        </p:nvSpPr>
        <p:spPr>
          <a:xfrm>
            <a:off x="4095916" y="6553437"/>
            <a:ext cx="4520431" cy="273844"/>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dirty="0">
                <a:ln>
                  <a:noFill/>
                </a:ln>
                <a:solidFill>
                  <a:prstClr val="white"/>
                </a:solidFill>
                <a:effectLst/>
                <a:uLnTx/>
                <a:uFillTx/>
                <a:latin typeface="Constantia" panose="02030602050306030303" pitchFamily="18" charset="0"/>
                <a:ea typeface="等线" panose="02010600030101010101" pitchFamily="2" charset="-122"/>
                <a:cs typeface="+mn-cs"/>
              </a:rPr>
              <a:t>Zero Zhao | HUST </a:t>
            </a:r>
            <a:endParaRPr kumimoji="0" lang="zh-CN" altLang="en-US" sz="1400" b="1" i="0" u="none" strike="noStrike" kern="1200" cap="none" spc="0" normalizeH="0" baseline="0" noProof="0" dirty="0">
              <a:ln>
                <a:noFill/>
              </a:ln>
              <a:solidFill>
                <a:prstClr val="white"/>
              </a:solidFill>
              <a:effectLst/>
              <a:uLnTx/>
              <a:uFillTx/>
              <a:latin typeface="Constantia" panose="02030602050306030303" pitchFamily="18" charset="0"/>
              <a:ea typeface="等线" panose="02010600030101010101" pitchFamily="2" charset="-122"/>
              <a:cs typeface="+mn-cs"/>
            </a:endParaRPr>
          </a:p>
        </p:txBody>
      </p:sp>
      <p:cxnSp>
        <p:nvCxnSpPr>
          <p:cNvPr id="26" name="直接连接符 25">
            <a:extLst>
              <a:ext uri="{FF2B5EF4-FFF2-40B4-BE49-F238E27FC236}">
                <a16:creationId xmlns:a16="http://schemas.microsoft.com/office/drawing/2014/main" id="{2C0A00E8-DC77-4A26-A219-150776549D88}"/>
              </a:ext>
            </a:extLst>
          </p:cNvPr>
          <p:cNvCxnSpPr/>
          <p:nvPr/>
        </p:nvCxnSpPr>
        <p:spPr>
          <a:xfrm>
            <a:off x="385590" y="859531"/>
            <a:ext cx="11479576" cy="0"/>
          </a:xfrm>
          <a:prstGeom prst="line">
            <a:avLst/>
          </a:prstGeom>
          <a:ln w="38100">
            <a:solidFill>
              <a:srgbClr val="4747BA"/>
            </a:solidFill>
          </a:ln>
        </p:spPr>
        <p:style>
          <a:lnRef idx="1">
            <a:schemeClr val="accent1"/>
          </a:lnRef>
          <a:fillRef idx="0">
            <a:schemeClr val="accent1"/>
          </a:fillRef>
          <a:effectRef idx="0">
            <a:schemeClr val="accent1"/>
          </a:effectRef>
          <a:fontRef idx="minor">
            <a:schemeClr val="tx1"/>
          </a:fontRef>
        </p:style>
      </p:cxnSp>
      <p:sp>
        <p:nvSpPr>
          <p:cNvPr id="19" name="文本框 18">
            <a:extLst>
              <a:ext uri="{FF2B5EF4-FFF2-40B4-BE49-F238E27FC236}">
                <a16:creationId xmlns:a16="http://schemas.microsoft.com/office/drawing/2014/main" id="{3B78C344-5CA5-0040-BEE1-94109FE221CD}"/>
              </a:ext>
            </a:extLst>
          </p:cNvPr>
          <p:cNvSpPr txBox="1"/>
          <p:nvPr/>
        </p:nvSpPr>
        <p:spPr>
          <a:xfrm>
            <a:off x="441124" y="182481"/>
            <a:ext cx="6798981" cy="646331"/>
          </a:xfrm>
          <a:prstGeom prst="rect">
            <a:avLst/>
          </a:prstGeom>
          <a:noFill/>
        </p:spPr>
        <p:txBody>
          <a:bodyPr wrap="square" rtlCol="0">
            <a:spAutoFit/>
          </a:bodyPr>
          <a:lstStyle/>
          <a:p>
            <a:pPr marL="0" marR="0" lvl="0" indent="0" algn="l" defTabSz="914400" rtl="0" eaLnBrk="1" fontAlgn="auto" latinLnBrk="0" hangingPunct="1">
              <a:lnSpc>
                <a:spcPct val="90000"/>
              </a:lnSpc>
              <a:spcBef>
                <a:spcPts val="1000"/>
              </a:spcBef>
              <a:spcAft>
                <a:spcPts val="0"/>
              </a:spcAft>
              <a:buClrTx/>
              <a:buSzTx/>
              <a:buFontTx/>
              <a:buNone/>
              <a:tabLst/>
              <a:defRPr/>
            </a:pPr>
            <a:r>
              <a:rPr kumimoji="0" lang="en-US" altLang="zh-CN" sz="4000" b="1" i="0" u="none" strike="noStrike" kern="1200" cap="none" spc="0" normalizeH="0" baseline="0" noProof="0" dirty="0">
                <a:ln>
                  <a:noFill/>
                </a:ln>
                <a:solidFill>
                  <a:srgbClr val="4747BA"/>
                </a:solidFill>
                <a:effectLst/>
                <a:uLnTx/>
                <a:uFillTx/>
                <a:latin typeface="Constantia" panose="02030602050306030303" pitchFamily="18" charset="0"/>
                <a:ea typeface="腾讯体 W3" panose="020C04030202040F0204" pitchFamily="34" charset="-122"/>
                <a:cs typeface="Times" panose="02020603050405020304" pitchFamily="18" charset="0"/>
              </a:rPr>
              <a:t>Mamba </a:t>
            </a:r>
            <a:endParaRPr kumimoji="0" lang="zh-CN" altLang="en-US" sz="4000" b="1" i="0" u="none" strike="noStrike" kern="1200" cap="none" spc="0" normalizeH="0" baseline="0" noProof="0" dirty="0">
              <a:ln>
                <a:noFill/>
              </a:ln>
              <a:solidFill>
                <a:srgbClr val="4747BA"/>
              </a:solidFill>
              <a:effectLst/>
              <a:uLnTx/>
              <a:uFillTx/>
              <a:latin typeface="Constantia" panose="02030602050306030303" pitchFamily="18" charset="0"/>
              <a:ea typeface="腾讯体 W3" panose="020C04030202040F0204" pitchFamily="34" charset="-122"/>
              <a:cs typeface="Times" panose="02020603050405020304" pitchFamily="18" charset="0"/>
            </a:endParaRPr>
          </a:p>
        </p:txBody>
      </p:sp>
      <p:pic>
        <p:nvPicPr>
          <p:cNvPr id="23" name="图片 22">
            <a:extLst>
              <a:ext uri="{FF2B5EF4-FFF2-40B4-BE49-F238E27FC236}">
                <a16:creationId xmlns:a16="http://schemas.microsoft.com/office/drawing/2014/main" id="{C59D9062-D538-4E10-A387-AAFC9F1C806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4063" y="218980"/>
            <a:ext cx="730337" cy="556270"/>
          </a:xfrm>
          <a:prstGeom prst="rect">
            <a:avLst/>
          </a:prstGeom>
        </p:spPr>
      </p:pic>
      <p:sp>
        <p:nvSpPr>
          <p:cNvPr id="14" name="灯片编号占位符 8">
            <a:extLst>
              <a:ext uri="{FF2B5EF4-FFF2-40B4-BE49-F238E27FC236}">
                <a16:creationId xmlns:a16="http://schemas.microsoft.com/office/drawing/2014/main" id="{CBDE027A-9753-BE4F-9E92-B646C7AB4689}"/>
              </a:ext>
            </a:extLst>
          </p:cNvPr>
          <p:cNvSpPr>
            <a:spLocks noGrp="1"/>
          </p:cNvSpPr>
          <p:nvPr>
            <p:ph type="sldNum" sz="quarter" idx="12"/>
          </p:nvPr>
        </p:nvSpPr>
        <p:spPr>
          <a:xfrm>
            <a:off x="9847869" y="6405035"/>
            <a:ext cx="809393" cy="545001"/>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152851E7-9224-42D2-A4FF-119762E40804}" type="slidenum">
              <a:rPr kumimoji="0" lang="zh-CN" altLang="en-US" sz="1400" b="1" i="0" u="none" strike="noStrike" kern="1200" cap="none" spc="0" normalizeH="0" baseline="0" noProof="0" smtClean="0">
                <a:ln>
                  <a:noFill/>
                </a:ln>
                <a:solidFill>
                  <a:prstClr val="white"/>
                </a:solidFill>
                <a:effectLst/>
                <a:uLnTx/>
                <a:uFillTx/>
                <a:latin typeface="Constantia" panose="02030602050306030303" pitchFamily="18" charset="0"/>
                <a:ea typeface="等线" panose="02010600030101010101" pitchFamily="2" charset="-122"/>
                <a:cs typeface="Times" panose="02020603050405020304" pitchFamily="18" charset="0"/>
              </a:rPr>
              <a:pPr marL="0" marR="0" lvl="0" indent="0" algn="ctr" defTabSz="914400" rtl="0" eaLnBrk="1" fontAlgn="auto" latinLnBrk="0" hangingPunct="1">
                <a:lnSpc>
                  <a:spcPct val="100000"/>
                </a:lnSpc>
                <a:spcBef>
                  <a:spcPts val="0"/>
                </a:spcBef>
                <a:spcAft>
                  <a:spcPts val="0"/>
                </a:spcAft>
                <a:buClrTx/>
                <a:buSzTx/>
                <a:buFontTx/>
                <a:buNone/>
                <a:tabLst/>
                <a:defRPr/>
              </a:pPr>
              <a:t>49</a:t>
            </a:fld>
            <a:endParaRPr kumimoji="0" lang="zh-CN" altLang="en-US" sz="1400" b="1" i="0" u="none" strike="noStrike" kern="1200" cap="none" spc="0" normalizeH="0" baseline="0" noProof="0" dirty="0">
              <a:ln>
                <a:noFill/>
              </a:ln>
              <a:solidFill>
                <a:prstClr val="white"/>
              </a:solidFill>
              <a:effectLst/>
              <a:uLnTx/>
              <a:uFillTx/>
              <a:latin typeface="Constantia" panose="02030602050306030303" pitchFamily="18" charset="0"/>
              <a:ea typeface="等线" panose="02010600030101010101" pitchFamily="2" charset="-122"/>
              <a:cs typeface="Times" panose="02020603050405020304" pitchFamily="18" charset="0"/>
            </a:endParaRPr>
          </a:p>
        </p:txBody>
      </p:sp>
      <p:pic>
        <p:nvPicPr>
          <p:cNvPr id="44" name="图片 4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90829" y="204228"/>
            <a:ext cx="3323471" cy="570629"/>
          </a:xfrm>
          <a:prstGeom prst="rect">
            <a:avLst/>
          </a:prstGeom>
        </p:spPr>
      </p:pic>
      <p:sp>
        <p:nvSpPr>
          <p:cNvPr id="2" name="文本框 1">
            <a:extLst>
              <a:ext uri="{FF2B5EF4-FFF2-40B4-BE49-F238E27FC236}">
                <a16:creationId xmlns:a16="http://schemas.microsoft.com/office/drawing/2014/main" id="{4637B02A-E733-1EB6-7FA6-3D440AE0E1AC}"/>
              </a:ext>
            </a:extLst>
          </p:cNvPr>
          <p:cNvSpPr txBox="1"/>
          <p:nvPr/>
        </p:nvSpPr>
        <p:spPr>
          <a:xfrm>
            <a:off x="1330974" y="2264263"/>
            <a:ext cx="9159911" cy="2062103"/>
          </a:xfrm>
          <a:prstGeom prst="rect">
            <a:avLst/>
          </a:prstGeom>
          <a:noFill/>
        </p:spPr>
        <p:txBody>
          <a:bodyPr wrap="square">
            <a:spAutoFit/>
          </a:bodyPr>
          <a:lstStyle/>
          <a:p>
            <a:pPr algn="l"/>
            <a:r>
              <a:rPr lang="en-US" altLang="zh-CN" sz="1600" b="1" dirty="0">
                <a:latin typeface="Constantia" panose="02030602050306030303" pitchFamily="18" charset="0"/>
                <a:ea typeface="腾讯体 W3" panose="020C04030202040F0204" pitchFamily="34" charset="-122"/>
                <a:cs typeface="Times" panose="02020603050405020304" pitchFamily="18" charset="0"/>
              </a:rPr>
              <a:t>1. </a:t>
            </a:r>
            <a:r>
              <a:rPr lang="zh-CN" altLang="en-US" sz="1600" b="1" dirty="0">
                <a:latin typeface="Constantia" panose="02030602050306030303" pitchFamily="18" charset="0"/>
                <a:ea typeface="腾讯体 W3" panose="020C04030202040F0204" pitchFamily="34" charset="-122"/>
                <a:cs typeface="Times" panose="02020603050405020304" pitchFamily="18" charset="0"/>
              </a:rPr>
              <a:t>缺少 </a:t>
            </a:r>
            <a:r>
              <a:rPr lang="en-US" altLang="zh-CN" sz="1600" b="1" dirty="0">
                <a:latin typeface="Constantia" panose="02030602050306030303" pitchFamily="18" charset="0"/>
                <a:ea typeface="腾讯体 W3" panose="020C04030202040F0204" pitchFamily="34" charset="-122"/>
                <a:cs typeface="Times" panose="02020603050405020304" pitchFamily="18" charset="0"/>
              </a:rPr>
              <a:t>LRA</a:t>
            </a:r>
            <a:r>
              <a:rPr lang="zh-CN" altLang="en-US" sz="1600" b="1" dirty="0">
                <a:latin typeface="Constantia" panose="02030602050306030303" pitchFamily="18" charset="0"/>
                <a:ea typeface="腾讯体 W3" panose="020C04030202040F0204" pitchFamily="34" charset="-122"/>
                <a:cs typeface="Times" panose="02020603050405020304" pitchFamily="18" charset="0"/>
              </a:rPr>
              <a:t>（</a:t>
            </a:r>
            <a:r>
              <a:rPr lang="en-US" altLang="zh-CN" sz="1600" b="1" dirty="0">
                <a:latin typeface="Constantia" panose="02030602050306030303" pitchFamily="18" charset="0"/>
                <a:ea typeface="腾讯体 W3" panose="020C04030202040F0204" pitchFamily="34" charset="-122"/>
                <a:cs typeface="Times" panose="02020603050405020304" pitchFamily="18" charset="0"/>
              </a:rPr>
              <a:t>Long Range Arena</a:t>
            </a:r>
            <a:r>
              <a:rPr lang="zh-CN" altLang="en-US" sz="1600" b="1" dirty="0">
                <a:latin typeface="Constantia" panose="02030602050306030303" pitchFamily="18" charset="0"/>
                <a:ea typeface="腾讯体 W3" panose="020C04030202040F0204" pitchFamily="34" charset="-122"/>
                <a:cs typeface="Times" panose="02020603050405020304" pitchFamily="18" charset="0"/>
              </a:rPr>
              <a:t>）的结果：审稿人强调缺少 </a:t>
            </a:r>
            <a:r>
              <a:rPr lang="en-US" altLang="zh-CN" sz="1600" b="1" dirty="0">
                <a:latin typeface="Constantia" panose="02030602050306030303" pitchFamily="18" charset="0"/>
                <a:ea typeface="腾讯体 W3" panose="020C04030202040F0204" pitchFamily="34" charset="-122"/>
                <a:cs typeface="Times" panose="02020603050405020304" pitchFamily="18" charset="0"/>
              </a:rPr>
              <a:t>LRA </a:t>
            </a:r>
            <a:r>
              <a:rPr lang="zh-CN" altLang="en-US" sz="1600" b="1" dirty="0">
                <a:latin typeface="Constantia" panose="02030602050306030303" pitchFamily="18" charset="0"/>
                <a:ea typeface="腾讯体 W3" panose="020C04030202040F0204" pitchFamily="34" charset="-122"/>
                <a:cs typeface="Times" panose="02020603050405020304" pitchFamily="18" charset="0"/>
              </a:rPr>
              <a:t>的结果，而 </a:t>
            </a:r>
            <a:r>
              <a:rPr lang="en-US" altLang="zh-CN" sz="1600" b="1" dirty="0">
                <a:latin typeface="Constantia" panose="02030602050306030303" pitchFamily="18" charset="0"/>
                <a:ea typeface="腾讯体 W3" panose="020C04030202040F0204" pitchFamily="34" charset="-122"/>
                <a:cs typeface="Times" panose="02020603050405020304" pitchFamily="18" charset="0"/>
              </a:rPr>
              <a:t>LRA </a:t>
            </a:r>
            <a:r>
              <a:rPr lang="zh-CN" altLang="en-US" sz="1600" b="1" dirty="0">
                <a:latin typeface="Constantia" panose="02030602050306030303" pitchFamily="18" charset="0"/>
                <a:ea typeface="腾讯体 W3" panose="020C04030202040F0204" pitchFamily="34" charset="-122"/>
                <a:cs typeface="Times" panose="02020603050405020304" pitchFamily="18" charset="0"/>
              </a:rPr>
              <a:t>是公认的长序列建模基准。在之前的状态空间模型研究中，</a:t>
            </a:r>
            <a:r>
              <a:rPr lang="en-US" altLang="zh-CN" sz="1600" b="1" dirty="0">
                <a:latin typeface="Constantia" panose="02030602050306030303" pitchFamily="18" charset="0"/>
                <a:ea typeface="腾讯体 W3" panose="020C04030202040F0204" pitchFamily="34" charset="-122"/>
                <a:cs typeface="Times" panose="02020603050405020304" pitchFamily="18" charset="0"/>
              </a:rPr>
              <a:t>LRA </a:t>
            </a:r>
            <a:r>
              <a:rPr lang="zh-CN" altLang="en-US" sz="1600" b="1" dirty="0">
                <a:latin typeface="Constantia" panose="02030602050306030303" pitchFamily="18" charset="0"/>
                <a:ea typeface="腾讯体 W3" panose="020C04030202040F0204" pitchFamily="34" charset="-122"/>
                <a:cs typeface="Times" panose="02020603050405020304" pitchFamily="18" charset="0"/>
              </a:rPr>
              <a:t>已成为惯例，因此必须对其进行全面评估。</a:t>
            </a:r>
          </a:p>
          <a:p>
            <a:pPr algn="l"/>
            <a:r>
              <a:rPr lang="en-US" altLang="zh-CN" sz="1600" b="1" dirty="0">
                <a:latin typeface="Constantia" panose="02030602050306030303" pitchFamily="18" charset="0"/>
                <a:ea typeface="腾讯体 W3" panose="020C04030202040F0204" pitchFamily="34" charset="-122"/>
                <a:cs typeface="Times" panose="02020603050405020304" pitchFamily="18" charset="0"/>
              </a:rPr>
              <a:t>2. </a:t>
            </a:r>
            <a:r>
              <a:rPr lang="zh-CN" altLang="en-US" sz="1600" b="1" dirty="0">
                <a:latin typeface="Constantia" panose="02030602050306030303" pitchFamily="18" charset="0"/>
                <a:ea typeface="腾讯体 W3" panose="020C04030202040F0204" pitchFamily="34" charset="-122"/>
                <a:cs typeface="Times" panose="02020603050405020304" pitchFamily="18" charset="0"/>
              </a:rPr>
              <a:t>使用困惑度进行评估：审稿人质疑将困惑度作为主要评价指标的做法。论文引用了 </a:t>
            </a:r>
            <a:r>
              <a:rPr lang="en-US" altLang="zh-CN" sz="1600" b="1" dirty="0">
                <a:latin typeface="Constantia" panose="02030602050306030303" pitchFamily="18" charset="0"/>
                <a:ea typeface="腾讯体 W3" panose="020C04030202040F0204" pitchFamily="34" charset="-122"/>
                <a:cs typeface="Times" panose="02020603050405020304" pitchFamily="18" charset="0"/>
              </a:rPr>
              <a:t>Sun et al. (2021)</a:t>
            </a:r>
            <a:r>
              <a:rPr lang="zh-CN" altLang="en-US" sz="1600" b="1" dirty="0">
                <a:latin typeface="Constantia" panose="02030602050306030303" pitchFamily="18" charset="0"/>
                <a:ea typeface="腾讯体 W3" panose="020C04030202040F0204" pitchFamily="34" charset="-122"/>
                <a:cs typeface="Times" panose="02020603050405020304" pitchFamily="18" charset="0"/>
              </a:rPr>
              <a:t>（</a:t>
            </a:r>
            <a:r>
              <a:rPr lang="en-US" altLang="zh-CN" sz="1600" b="1" dirty="0">
                <a:latin typeface="Constantia" panose="02030602050306030303" pitchFamily="18" charset="0"/>
                <a:ea typeface="腾讯体 W3" panose="020C04030202040F0204" pitchFamily="34" charset="-122"/>
                <a:cs typeface="Times" panose="02020603050405020304" pitchFamily="18" charset="0"/>
              </a:rPr>
              <a:t>《Do Long-Range Language Models Actually Use Long-Range Context?》</a:t>
            </a:r>
            <a:r>
              <a:rPr lang="zh-CN" altLang="en-US" sz="1600" b="1" dirty="0">
                <a:latin typeface="Constantia" panose="02030602050306030303" pitchFamily="18" charset="0"/>
                <a:ea typeface="腾讯体 W3" panose="020C04030202040F0204" pitchFamily="34" charset="-122"/>
                <a:cs typeface="Times" panose="02020603050405020304" pitchFamily="18" charset="0"/>
              </a:rPr>
              <a:t>）的观点，他们认为较低的困惑度并不一定意味着最终 </a:t>
            </a:r>
            <a:r>
              <a:rPr lang="en-US" altLang="zh-CN" sz="1600" b="1" dirty="0">
                <a:latin typeface="Constantia" panose="02030602050306030303" pitchFamily="18" charset="0"/>
                <a:ea typeface="腾讯体 W3" panose="020C04030202040F0204" pitchFamily="34" charset="-122"/>
                <a:cs typeface="Times" panose="02020603050405020304" pitchFamily="18" charset="0"/>
              </a:rPr>
              <a:t>NLP </a:t>
            </a:r>
            <a:r>
              <a:rPr lang="zh-CN" altLang="en-US" sz="1600" b="1" dirty="0">
                <a:latin typeface="Constantia" panose="02030602050306030303" pitchFamily="18" charset="0"/>
                <a:ea typeface="腾讯体 W3" panose="020C04030202040F0204" pitchFamily="34" charset="-122"/>
                <a:cs typeface="Times" panose="02020603050405020304" pitchFamily="18" charset="0"/>
              </a:rPr>
              <a:t>应用的建模能力有所提高。</a:t>
            </a:r>
            <a:r>
              <a:rPr lang="en-US" altLang="zh-CN" sz="1600" b="1" dirty="0">
                <a:latin typeface="Constantia" panose="02030602050306030303" pitchFamily="18" charset="0"/>
                <a:ea typeface="腾讯体 W3" panose="020C04030202040F0204" pitchFamily="34" charset="-122"/>
                <a:cs typeface="Times" panose="02020603050405020304" pitchFamily="18" charset="0"/>
              </a:rPr>
              <a:t>Zhang et al. (2023)</a:t>
            </a:r>
            <a:r>
              <a:rPr lang="zh-CN" altLang="en-US" sz="1600" b="1" dirty="0">
                <a:latin typeface="Constantia" panose="02030602050306030303" pitchFamily="18" charset="0"/>
                <a:ea typeface="腾讯体 W3" panose="020C04030202040F0204" pitchFamily="34" charset="-122"/>
                <a:cs typeface="Times" panose="02020603050405020304" pitchFamily="18" charset="0"/>
              </a:rPr>
              <a:t>（</a:t>
            </a:r>
            <a:r>
              <a:rPr lang="en-US" altLang="zh-CN" sz="1600" b="1" dirty="0">
                <a:latin typeface="Constantia" panose="02030602050306030303" pitchFamily="18" charset="0"/>
                <a:ea typeface="腾讯体 W3" panose="020C04030202040F0204" pitchFamily="34" charset="-122"/>
                <a:cs typeface="Times" panose="02020603050405020304" pitchFamily="18" charset="0"/>
              </a:rPr>
              <a:t>《Efficient Long-Range Transformers: You Need to Attend More, but Not Necessarily at Every Layer》</a:t>
            </a:r>
            <a:r>
              <a:rPr lang="zh-CN" altLang="en-US" sz="1600" b="1" dirty="0">
                <a:latin typeface="Constantia" panose="02030602050306030303" pitchFamily="18" charset="0"/>
                <a:ea typeface="腾讯体 W3" panose="020C04030202040F0204" pitchFamily="34" charset="-122"/>
                <a:cs typeface="Times" panose="02020603050405020304" pitchFamily="18" charset="0"/>
              </a:rPr>
              <a:t>）进一步加强了他们的观点，他们强调了一些 </a:t>
            </a:r>
            <a:r>
              <a:rPr lang="en-US" altLang="zh-CN" sz="1600" b="1" dirty="0">
                <a:latin typeface="Constantia" panose="02030602050306030303" pitchFamily="18" charset="0"/>
                <a:ea typeface="腾讯体 W3" panose="020C04030202040F0204" pitchFamily="34" charset="-122"/>
                <a:cs typeface="Times" panose="02020603050405020304" pitchFamily="18" charset="0"/>
              </a:rPr>
              <a:t>transformer </a:t>
            </a:r>
            <a:r>
              <a:rPr lang="zh-CN" altLang="en-US" sz="1600" b="1" dirty="0">
                <a:latin typeface="Constantia" panose="02030602050306030303" pitchFamily="18" charset="0"/>
                <a:ea typeface="腾讯体 W3" panose="020C04030202040F0204" pitchFamily="34" charset="-122"/>
                <a:cs typeface="Times" panose="02020603050405020304" pitchFamily="18" charset="0"/>
              </a:rPr>
              <a:t>模型的局限性，这些模型虽然实现了较低的困惑度，但在生成任务（如摘要和问题解答）中却举步维艰。</a:t>
            </a:r>
          </a:p>
        </p:txBody>
      </p:sp>
      <p:sp>
        <p:nvSpPr>
          <p:cNvPr id="3" name="文本框 2">
            <a:extLst>
              <a:ext uri="{FF2B5EF4-FFF2-40B4-BE49-F238E27FC236}">
                <a16:creationId xmlns:a16="http://schemas.microsoft.com/office/drawing/2014/main" id="{96708B0C-1FD1-F44E-863D-3E71DAAA2273}"/>
              </a:ext>
            </a:extLst>
          </p:cNvPr>
          <p:cNvSpPr txBox="1"/>
          <p:nvPr/>
        </p:nvSpPr>
        <p:spPr>
          <a:xfrm>
            <a:off x="1005082" y="1368271"/>
            <a:ext cx="6798981" cy="646331"/>
          </a:xfrm>
          <a:prstGeom prst="rect">
            <a:avLst/>
          </a:prstGeom>
          <a:noFill/>
        </p:spPr>
        <p:txBody>
          <a:bodyPr wrap="square" rtlCol="0">
            <a:spAutoFit/>
          </a:bodyPr>
          <a:lstStyle/>
          <a:p>
            <a:pPr marL="0" marR="0" lvl="0" indent="0" algn="l" defTabSz="914400" rtl="0" eaLnBrk="1" fontAlgn="auto" latinLnBrk="0" hangingPunct="1">
              <a:lnSpc>
                <a:spcPct val="90000"/>
              </a:lnSpc>
              <a:spcBef>
                <a:spcPts val="1000"/>
              </a:spcBef>
              <a:spcAft>
                <a:spcPts val="0"/>
              </a:spcAft>
              <a:buClrTx/>
              <a:buSzTx/>
              <a:buFontTx/>
              <a:buNone/>
              <a:tabLst/>
              <a:defRPr/>
            </a:pPr>
            <a:r>
              <a:rPr kumimoji="0" lang="en-US" altLang="zh-CN" sz="4000" b="1" i="0" u="none" strike="noStrike" kern="1200" cap="none" spc="0" normalizeH="0" baseline="0" noProof="0" dirty="0">
                <a:ln>
                  <a:noFill/>
                </a:ln>
                <a:solidFill>
                  <a:srgbClr val="4747BA"/>
                </a:solidFill>
                <a:effectLst/>
                <a:uLnTx/>
                <a:uFillTx/>
                <a:latin typeface="Constantia" panose="02030602050306030303" pitchFamily="18" charset="0"/>
                <a:ea typeface="腾讯体 W3" panose="020C04030202040F0204" pitchFamily="34" charset="-122"/>
                <a:cs typeface="Times" panose="02020603050405020304" pitchFamily="18" charset="0"/>
              </a:rPr>
              <a:t>Mamba </a:t>
            </a:r>
            <a:r>
              <a:rPr kumimoji="0" lang="zh-CN" altLang="en-US" sz="4000" b="1" i="0" u="none" strike="noStrike" kern="1200" cap="none" spc="0" normalizeH="0" baseline="0" noProof="0" dirty="0">
                <a:ln>
                  <a:noFill/>
                </a:ln>
                <a:solidFill>
                  <a:srgbClr val="4747BA"/>
                </a:solidFill>
                <a:effectLst/>
                <a:uLnTx/>
                <a:uFillTx/>
                <a:latin typeface="Constantia" panose="02030602050306030303" pitchFamily="18" charset="0"/>
                <a:ea typeface="腾讯体 W3" panose="020C04030202040F0204" pitchFamily="34" charset="-122"/>
                <a:cs typeface="Times" panose="02020603050405020304" pitchFamily="18" charset="0"/>
              </a:rPr>
              <a:t>被</a:t>
            </a:r>
            <a:r>
              <a:rPr kumimoji="0" lang="en-US" altLang="zh-CN" sz="4000" b="1" i="0" u="none" strike="noStrike" kern="1200" cap="none" spc="0" normalizeH="0" baseline="0" noProof="0" dirty="0">
                <a:ln>
                  <a:noFill/>
                </a:ln>
                <a:solidFill>
                  <a:srgbClr val="4747BA"/>
                </a:solidFill>
                <a:effectLst/>
                <a:uLnTx/>
                <a:uFillTx/>
                <a:latin typeface="Constantia" panose="02030602050306030303" pitchFamily="18" charset="0"/>
                <a:ea typeface="腾讯体 W3" panose="020C04030202040F0204" pitchFamily="34" charset="-122"/>
                <a:cs typeface="Times" panose="02020603050405020304" pitchFamily="18" charset="0"/>
              </a:rPr>
              <a:t>ICLR</a:t>
            </a:r>
            <a:r>
              <a:rPr kumimoji="0" lang="zh-CN" altLang="en-US" sz="4000" b="1" i="0" u="none" strike="noStrike" kern="1200" cap="none" spc="0" normalizeH="0" baseline="0" noProof="0" dirty="0">
                <a:ln>
                  <a:noFill/>
                </a:ln>
                <a:solidFill>
                  <a:srgbClr val="4747BA"/>
                </a:solidFill>
                <a:effectLst/>
                <a:uLnTx/>
                <a:uFillTx/>
                <a:latin typeface="Constantia" panose="02030602050306030303" pitchFamily="18" charset="0"/>
                <a:ea typeface="腾讯体 W3" panose="020C04030202040F0204" pitchFamily="34" charset="-122"/>
                <a:cs typeface="Times" panose="02020603050405020304" pitchFamily="18" charset="0"/>
              </a:rPr>
              <a:t>拒收</a:t>
            </a:r>
            <a:r>
              <a:rPr kumimoji="0" lang="en-US" altLang="zh-CN" sz="4000" b="1" i="0" u="none" strike="noStrike" kern="1200" cap="none" spc="0" normalizeH="0" baseline="0" noProof="0" dirty="0">
                <a:ln>
                  <a:noFill/>
                </a:ln>
                <a:solidFill>
                  <a:srgbClr val="4747BA"/>
                </a:solidFill>
                <a:effectLst/>
                <a:uLnTx/>
                <a:uFillTx/>
                <a:latin typeface="Constantia" panose="02030602050306030303" pitchFamily="18" charset="0"/>
                <a:ea typeface="腾讯体 W3" panose="020C04030202040F0204" pitchFamily="34" charset="-122"/>
                <a:cs typeface="Times" panose="02020603050405020304" pitchFamily="18" charset="0"/>
              </a:rPr>
              <a:t> </a:t>
            </a:r>
            <a:endParaRPr kumimoji="0" lang="zh-CN" altLang="en-US" sz="4000" b="1" i="0" u="none" strike="noStrike" kern="1200" cap="none" spc="0" normalizeH="0" baseline="0" noProof="0" dirty="0">
              <a:ln>
                <a:noFill/>
              </a:ln>
              <a:solidFill>
                <a:srgbClr val="4747BA"/>
              </a:solidFill>
              <a:effectLst/>
              <a:uLnTx/>
              <a:uFillTx/>
              <a:latin typeface="Constantia" panose="02030602050306030303" pitchFamily="18" charset="0"/>
              <a:ea typeface="腾讯体 W3" panose="020C04030202040F0204" pitchFamily="34" charset="-122"/>
              <a:cs typeface="Times" panose="02020603050405020304" pitchFamily="18" charset="0"/>
            </a:endParaRPr>
          </a:p>
        </p:txBody>
      </p:sp>
    </p:spTree>
    <p:extLst>
      <p:ext uri="{BB962C8B-B14F-4D97-AF65-F5344CB8AC3E}">
        <p14:creationId xmlns:p14="http://schemas.microsoft.com/office/powerpoint/2010/main" val="2918819101"/>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a:extLst>
              <a:ext uri="{FF2B5EF4-FFF2-40B4-BE49-F238E27FC236}">
                <a16:creationId xmlns:a16="http://schemas.microsoft.com/office/drawing/2014/main" id="{B8CED823-FFFD-4AA2-9092-D8FBE51CAEB8}"/>
              </a:ext>
            </a:extLst>
          </p:cNvPr>
          <p:cNvSpPr/>
          <p:nvPr/>
        </p:nvSpPr>
        <p:spPr>
          <a:xfrm>
            <a:off x="0" y="6522720"/>
            <a:ext cx="4267200" cy="335280"/>
          </a:xfrm>
          <a:prstGeom prst="rect">
            <a:avLst/>
          </a:prstGeom>
          <a:solidFill>
            <a:srgbClr val="4747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a:extLst>
              <a:ext uri="{FF2B5EF4-FFF2-40B4-BE49-F238E27FC236}">
                <a16:creationId xmlns:a16="http://schemas.microsoft.com/office/drawing/2014/main" id="{AE30AF1C-CA8E-427B-9DBA-C8AB565AFF38}"/>
              </a:ext>
            </a:extLst>
          </p:cNvPr>
          <p:cNvSpPr/>
          <p:nvPr/>
        </p:nvSpPr>
        <p:spPr>
          <a:xfrm>
            <a:off x="4267200" y="6522720"/>
            <a:ext cx="4267200" cy="335280"/>
          </a:xfrm>
          <a:prstGeom prst="rect">
            <a:avLst/>
          </a:prstGeom>
          <a:solidFill>
            <a:srgbClr val="8484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a:extLst>
              <a:ext uri="{FF2B5EF4-FFF2-40B4-BE49-F238E27FC236}">
                <a16:creationId xmlns:a16="http://schemas.microsoft.com/office/drawing/2014/main" id="{287E9C25-FEFC-4DB2-BBD6-EAB98C4DEA1E}"/>
              </a:ext>
            </a:extLst>
          </p:cNvPr>
          <p:cNvSpPr/>
          <p:nvPr/>
        </p:nvSpPr>
        <p:spPr>
          <a:xfrm>
            <a:off x="8534400" y="6522720"/>
            <a:ext cx="3657600" cy="335280"/>
          </a:xfrm>
          <a:prstGeom prst="rect">
            <a:avLst/>
          </a:prstGeom>
          <a:solidFill>
            <a:srgbClr val="ADADE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600" dirty="0">
              <a:solidFill>
                <a:schemeClr val="bg1"/>
              </a:solidFill>
              <a:latin typeface="Constantia" panose="02030602050306030303" pitchFamily="18" charset="0"/>
            </a:endParaRPr>
          </a:p>
        </p:txBody>
      </p:sp>
      <p:sp>
        <p:nvSpPr>
          <p:cNvPr id="24" name="日期占位符 7">
            <a:extLst>
              <a:ext uri="{FF2B5EF4-FFF2-40B4-BE49-F238E27FC236}">
                <a16:creationId xmlns:a16="http://schemas.microsoft.com/office/drawing/2014/main" id="{A472F3E3-BF27-4214-96FF-F1674F8CACD2}"/>
              </a:ext>
            </a:extLst>
          </p:cNvPr>
          <p:cNvSpPr>
            <a:spLocks noGrp="1"/>
          </p:cNvSpPr>
          <p:nvPr>
            <p:ph type="dt" sz="half" idx="10"/>
          </p:nvPr>
        </p:nvSpPr>
        <p:spPr>
          <a:xfrm>
            <a:off x="1209907" y="6494974"/>
            <a:ext cx="1847385" cy="365125"/>
          </a:xfrm>
        </p:spPr>
        <p:txBody>
          <a:bodyPr/>
          <a:lstStyle/>
          <a:p>
            <a:r>
              <a:rPr lang="en-US" altLang="zh-CN" sz="1400" b="1" dirty="0">
                <a:solidFill>
                  <a:schemeClr val="bg1"/>
                </a:solidFill>
                <a:latin typeface="Constantia" panose="02030602050306030303" pitchFamily="18" charset="0"/>
                <a:cs typeface="Times" panose="02020603050405020304" pitchFamily="18" charset="0"/>
              </a:rPr>
              <a:t>April 24, 2024</a:t>
            </a:r>
            <a:endParaRPr lang="zh-CN" altLang="en-US" sz="1400" b="1" dirty="0">
              <a:solidFill>
                <a:schemeClr val="bg1"/>
              </a:solidFill>
              <a:latin typeface="Constantia" panose="02030602050306030303" pitchFamily="18" charset="0"/>
              <a:cs typeface="Times" panose="02020603050405020304" pitchFamily="18" charset="0"/>
            </a:endParaRPr>
          </a:p>
        </p:txBody>
      </p:sp>
      <p:sp>
        <p:nvSpPr>
          <p:cNvPr id="25" name="Fußzeilenplatzhalter 4">
            <a:extLst>
              <a:ext uri="{FF2B5EF4-FFF2-40B4-BE49-F238E27FC236}">
                <a16:creationId xmlns:a16="http://schemas.microsoft.com/office/drawing/2014/main" id="{74159A29-4F5F-4065-934C-13F30643D46E}"/>
              </a:ext>
            </a:extLst>
          </p:cNvPr>
          <p:cNvSpPr>
            <a:spLocks noGrp="1"/>
          </p:cNvSpPr>
          <p:nvPr>
            <p:ph type="ftr" sz="quarter" idx="11"/>
          </p:nvPr>
        </p:nvSpPr>
        <p:spPr>
          <a:xfrm>
            <a:off x="4095916" y="6553437"/>
            <a:ext cx="4520431" cy="273844"/>
          </a:xfrm>
        </p:spPr>
        <p:txBody>
          <a:bodyPr/>
          <a:lstStyle/>
          <a:p>
            <a:r>
              <a:rPr lang="en-US" altLang="zh-CN" sz="1400" b="1" dirty="0">
                <a:solidFill>
                  <a:schemeClr val="bg1"/>
                </a:solidFill>
                <a:latin typeface="Constantia" panose="02030602050306030303" pitchFamily="18" charset="0"/>
              </a:rPr>
              <a:t>Zero Zhao | HUST </a:t>
            </a:r>
            <a:endParaRPr lang="zh-CN" altLang="en-US" sz="1400" b="1" dirty="0">
              <a:solidFill>
                <a:schemeClr val="bg1"/>
              </a:solidFill>
              <a:latin typeface="Constantia" panose="02030602050306030303" pitchFamily="18" charset="0"/>
            </a:endParaRPr>
          </a:p>
        </p:txBody>
      </p:sp>
      <p:cxnSp>
        <p:nvCxnSpPr>
          <p:cNvPr id="26" name="直接连接符 25">
            <a:extLst>
              <a:ext uri="{FF2B5EF4-FFF2-40B4-BE49-F238E27FC236}">
                <a16:creationId xmlns:a16="http://schemas.microsoft.com/office/drawing/2014/main" id="{2C0A00E8-DC77-4A26-A219-150776549D88}"/>
              </a:ext>
            </a:extLst>
          </p:cNvPr>
          <p:cNvCxnSpPr/>
          <p:nvPr/>
        </p:nvCxnSpPr>
        <p:spPr>
          <a:xfrm>
            <a:off x="385590" y="859531"/>
            <a:ext cx="11479576" cy="0"/>
          </a:xfrm>
          <a:prstGeom prst="line">
            <a:avLst/>
          </a:prstGeom>
          <a:ln w="38100">
            <a:solidFill>
              <a:srgbClr val="4747BA"/>
            </a:solidFill>
          </a:ln>
        </p:spPr>
        <p:style>
          <a:lnRef idx="1">
            <a:schemeClr val="accent1"/>
          </a:lnRef>
          <a:fillRef idx="0">
            <a:schemeClr val="accent1"/>
          </a:fillRef>
          <a:effectRef idx="0">
            <a:schemeClr val="accent1"/>
          </a:effectRef>
          <a:fontRef idx="minor">
            <a:schemeClr val="tx1"/>
          </a:fontRef>
        </p:style>
      </p:cxnSp>
      <p:sp>
        <p:nvSpPr>
          <p:cNvPr id="19" name="文本框 18">
            <a:extLst>
              <a:ext uri="{FF2B5EF4-FFF2-40B4-BE49-F238E27FC236}">
                <a16:creationId xmlns:a16="http://schemas.microsoft.com/office/drawing/2014/main" id="{3B78C344-5CA5-0040-BEE1-94109FE221CD}"/>
              </a:ext>
            </a:extLst>
          </p:cNvPr>
          <p:cNvSpPr txBox="1"/>
          <p:nvPr/>
        </p:nvSpPr>
        <p:spPr>
          <a:xfrm>
            <a:off x="415183" y="166469"/>
            <a:ext cx="6798981" cy="646331"/>
          </a:xfrm>
          <a:prstGeom prst="rect">
            <a:avLst/>
          </a:prstGeom>
          <a:noFill/>
        </p:spPr>
        <p:txBody>
          <a:bodyPr wrap="square" rtlCol="0">
            <a:spAutoFit/>
          </a:bodyPr>
          <a:lstStyle/>
          <a:p>
            <a:pPr lvl="0">
              <a:lnSpc>
                <a:spcPct val="90000"/>
              </a:lnSpc>
              <a:spcBef>
                <a:spcPts val="1000"/>
              </a:spcBef>
              <a:defRPr/>
            </a:pPr>
            <a:r>
              <a:rPr lang="en-US" altLang="zh-CN" sz="3600" b="1" dirty="0">
                <a:solidFill>
                  <a:srgbClr val="4747BA"/>
                </a:solidFill>
                <a:latin typeface="Constantia" panose="02030602050306030303" pitchFamily="18" charset="0"/>
                <a:ea typeface="腾讯体 W3" panose="020C04030202040F0204" pitchFamily="34" charset="-122"/>
                <a:cs typeface="Times" panose="02020603050405020304" pitchFamily="18" charset="0"/>
              </a:rPr>
              <a:t>Transformer Review</a:t>
            </a:r>
            <a:r>
              <a:rPr lang="en-US" altLang="zh-CN" sz="4000" b="1" dirty="0">
                <a:solidFill>
                  <a:srgbClr val="4747BA"/>
                </a:solidFill>
                <a:latin typeface="Constantia" panose="02030602050306030303" pitchFamily="18" charset="0"/>
                <a:ea typeface="腾讯体 W3" panose="020C04030202040F0204" pitchFamily="34" charset="-122"/>
                <a:cs typeface="Times" panose="02020603050405020304" pitchFamily="18" charset="0"/>
              </a:rPr>
              <a:t> </a:t>
            </a:r>
            <a:endParaRPr lang="zh-CN" altLang="en-US" sz="4000" b="1" dirty="0">
              <a:solidFill>
                <a:srgbClr val="4747BA"/>
              </a:solidFill>
              <a:latin typeface="Constantia" panose="02030602050306030303" pitchFamily="18" charset="0"/>
              <a:ea typeface="腾讯体 W3" panose="020C04030202040F0204" pitchFamily="34" charset="-122"/>
              <a:cs typeface="Times" panose="02020603050405020304" pitchFamily="18" charset="0"/>
            </a:endParaRPr>
          </a:p>
        </p:txBody>
      </p:sp>
      <p:pic>
        <p:nvPicPr>
          <p:cNvPr id="23" name="图片 22">
            <a:extLst>
              <a:ext uri="{FF2B5EF4-FFF2-40B4-BE49-F238E27FC236}">
                <a16:creationId xmlns:a16="http://schemas.microsoft.com/office/drawing/2014/main" id="{C59D9062-D538-4E10-A387-AAFC9F1C806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4063" y="218980"/>
            <a:ext cx="730337" cy="556270"/>
          </a:xfrm>
          <a:prstGeom prst="rect">
            <a:avLst/>
          </a:prstGeom>
        </p:spPr>
      </p:pic>
      <p:sp>
        <p:nvSpPr>
          <p:cNvPr id="14" name="灯片编号占位符 8">
            <a:extLst>
              <a:ext uri="{FF2B5EF4-FFF2-40B4-BE49-F238E27FC236}">
                <a16:creationId xmlns:a16="http://schemas.microsoft.com/office/drawing/2014/main" id="{CBDE027A-9753-BE4F-9E92-B646C7AB4689}"/>
              </a:ext>
            </a:extLst>
          </p:cNvPr>
          <p:cNvSpPr>
            <a:spLocks noGrp="1"/>
          </p:cNvSpPr>
          <p:nvPr>
            <p:ph type="sldNum" sz="quarter" idx="12"/>
          </p:nvPr>
        </p:nvSpPr>
        <p:spPr>
          <a:xfrm>
            <a:off x="9847869" y="6405035"/>
            <a:ext cx="809393" cy="545001"/>
          </a:xfrm>
        </p:spPr>
        <p:txBody>
          <a:bodyPr/>
          <a:lstStyle/>
          <a:p>
            <a:pPr algn="ctr"/>
            <a:fld id="{152851E7-9224-42D2-A4FF-119762E40804}" type="slidenum">
              <a:rPr lang="zh-CN" altLang="en-US" sz="1400" b="1" smtClean="0">
                <a:solidFill>
                  <a:schemeClr val="bg1"/>
                </a:solidFill>
                <a:latin typeface="Constantia" panose="02030602050306030303" pitchFamily="18" charset="0"/>
                <a:cs typeface="Times" panose="02020603050405020304" pitchFamily="18" charset="0"/>
              </a:rPr>
              <a:pPr algn="ctr"/>
              <a:t>5</a:t>
            </a:fld>
            <a:endParaRPr lang="zh-CN" altLang="en-US" sz="1400" b="1" dirty="0">
              <a:solidFill>
                <a:schemeClr val="bg1"/>
              </a:solidFill>
              <a:latin typeface="Constantia" panose="02030602050306030303" pitchFamily="18" charset="0"/>
              <a:cs typeface="Times" panose="02020603050405020304" pitchFamily="18" charset="0"/>
            </a:endParaRPr>
          </a:p>
        </p:txBody>
      </p:sp>
      <p:pic>
        <p:nvPicPr>
          <p:cNvPr id="44" name="图片 4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90829" y="204228"/>
            <a:ext cx="3323471" cy="570629"/>
          </a:xfrm>
          <a:prstGeom prst="rect">
            <a:avLst/>
          </a:prstGeom>
        </p:spPr>
      </p:pic>
      <p:sp>
        <p:nvSpPr>
          <p:cNvPr id="2" name="文本框 1">
            <a:extLst>
              <a:ext uri="{FF2B5EF4-FFF2-40B4-BE49-F238E27FC236}">
                <a16:creationId xmlns:a16="http://schemas.microsoft.com/office/drawing/2014/main" id="{6875C5B6-6F2B-E5A2-2C95-0BDB1A72C5BE}"/>
              </a:ext>
            </a:extLst>
          </p:cNvPr>
          <p:cNvSpPr txBox="1"/>
          <p:nvPr/>
        </p:nvSpPr>
        <p:spPr>
          <a:xfrm>
            <a:off x="869139" y="1067899"/>
            <a:ext cx="3132171" cy="424732"/>
          </a:xfrm>
          <a:prstGeom prst="rect">
            <a:avLst/>
          </a:prstGeom>
          <a:noFill/>
        </p:spPr>
        <p:txBody>
          <a:bodyPr wrap="square" rtlCol="0">
            <a:spAutoFit/>
          </a:bodyPr>
          <a:lstStyle/>
          <a:p>
            <a:pPr lvl="0">
              <a:lnSpc>
                <a:spcPct val="90000"/>
              </a:lnSpc>
              <a:spcBef>
                <a:spcPts val="1000"/>
              </a:spcBef>
              <a:defRPr/>
            </a:pPr>
            <a:r>
              <a:rPr lang="en-US" altLang="zh-CN" sz="2400" b="1" dirty="0">
                <a:solidFill>
                  <a:srgbClr val="4747BA"/>
                </a:solidFill>
                <a:latin typeface="Constantia" panose="02030602050306030303" pitchFamily="18" charset="0"/>
                <a:ea typeface="腾讯体 W3" panose="020C04030202040F0204" pitchFamily="34" charset="-122"/>
                <a:cs typeface="Times" panose="02020603050405020304" pitchFamily="18" charset="0"/>
              </a:rPr>
              <a:t>structure</a:t>
            </a:r>
            <a:endParaRPr lang="zh-CN" altLang="en-US" sz="2800" b="1" dirty="0">
              <a:solidFill>
                <a:srgbClr val="4747BA"/>
              </a:solidFill>
              <a:latin typeface="Constantia" panose="02030602050306030303" pitchFamily="18" charset="0"/>
              <a:ea typeface="腾讯体 W3" panose="020C04030202040F0204" pitchFamily="34" charset="-122"/>
              <a:cs typeface="Times" panose="02020603050405020304" pitchFamily="18" charset="0"/>
            </a:endParaRPr>
          </a:p>
        </p:txBody>
      </p:sp>
      <p:pic>
        <p:nvPicPr>
          <p:cNvPr id="6" name="图片 5" descr="图示&#10;&#10;描述已自动生成">
            <a:extLst>
              <a:ext uri="{FF2B5EF4-FFF2-40B4-BE49-F238E27FC236}">
                <a16:creationId xmlns:a16="http://schemas.microsoft.com/office/drawing/2014/main" id="{589ED086-4FB4-83EF-CE04-E1169580D0A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2185" y="1520377"/>
            <a:ext cx="3142488" cy="4563977"/>
          </a:xfrm>
          <a:prstGeom prst="rect">
            <a:avLst/>
          </a:prstGeom>
        </p:spPr>
      </p:pic>
      <p:pic>
        <p:nvPicPr>
          <p:cNvPr id="8" name="图片 7" descr="图示&#10;&#10;描述已自动生成">
            <a:extLst>
              <a:ext uri="{FF2B5EF4-FFF2-40B4-BE49-F238E27FC236}">
                <a16:creationId xmlns:a16="http://schemas.microsoft.com/office/drawing/2014/main" id="{9C71AE28-3DF1-1E49-9B9B-B0D4B6E517B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02281" y="1067899"/>
            <a:ext cx="5423766" cy="3300278"/>
          </a:xfrm>
          <a:prstGeom prst="rect">
            <a:avLst/>
          </a:prstGeom>
        </p:spPr>
      </p:pic>
      <p:sp>
        <p:nvSpPr>
          <p:cNvPr id="3" name="文本框 2">
            <a:extLst>
              <a:ext uri="{FF2B5EF4-FFF2-40B4-BE49-F238E27FC236}">
                <a16:creationId xmlns:a16="http://schemas.microsoft.com/office/drawing/2014/main" id="{B7B82BD7-5BE7-97D7-9199-8F807F6B30A1}"/>
              </a:ext>
            </a:extLst>
          </p:cNvPr>
          <p:cNvSpPr txBox="1"/>
          <p:nvPr/>
        </p:nvSpPr>
        <p:spPr>
          <a:xfrm>
            <a:off x="3985077" y="4462482"/>
            <a:ext cx="6628977" cy="6118598"/>
          </a:xfrm>
          <a:prstGeom prst="rect">
            <a:avLst/>
          </a:prstGeom>
          <a:noFill/>
        </p:spPr>
        <p:txBody>
          <a:bodyPr wrap="square" rtlCol="0">
            <a:spAutoFit/>
          </a:bodyPr>
          <a:lstStyle/>
          <a:p>
            <a:pPr marL="342900" lvl="0" indent="-342900">
              <a:lnSpc>
                <a:spcPct val="90000"/>
              </a:lnSpc>
              <a:spcBef>
                <a:spcPts val="1000"/>
              </a:spcBef>
              <a:buFont typeface="Arial" panose="020B0604020202020204" pitchFamily="34" charset="0"/>
              <a:buChar char="•"/>
              <a:defRPr/>
            </a:pPr>
            <a:r>
              <a:rPr lang="zh-CN" altLang="en-US" b="1" dirty="0">
                <a:solidFill>
                  <a:srgbClr val="4747BA"/>
                </a:solidFill>
                <a:latin typeface="Constantia" panose="02030602050306030303" pitchFamily="18" charset="0"/>
                <a:ea typeface="腾讯体 W3" panose="020C04030202040F0204" pitchFamily="34" charset="-122"/>
                <a:cs typeface="Times" panose="02020603050405020304" pitchFamily="18" charset="0"/>
              </a:rPr>
              <a:t>相比于</a:t>
            </a:r>
            <a:r>
              <a:rPr lang="en-US" altLang="zh-CN" b="1" dirty="0">
                <a:solidFill>
                  <a:srgbClr val="4747BA"/>
                </a:solidFill>
                <a:latin typeface="Constantia" panose="02030602050306030303" pitchFamily="18" charset="0"/>
                <a:ea typeface="腾讯体 W3" panose="020C04030202040F0204" pitchFamily="34" charset="-122"/>
                <a:cs typeface="Times" panose="02020603050405020304" pitchFamily="18" charset="0"/>
              </a:rPr>
              <a:t>CNN</a:t>
            </a:r>
          </a:p>
          <a:p>
            <a:pPr lvl="1">
              <a:lnSpc>
                <a:spcPct val="90000"/>
              </a:lnSpc>
              <a:spcBef>
                <a:spcPts val="1000"/>
              </a:spcBef>
              <a:defRPr/>
            </a:pPr>
            <a:r>
              <a:rPr lang="en-US" altLang="zh-CN" sz="1400" b="1" dirty="0">
                <a:latin typeface="Constantia" panose="02030602050306030303" pitchFamily="18" charset="0"/>
                <a:ea typeface="腾讯体 W3" panose="020C04030202040F0204" pitchFamily="34" charset="-122"/>
                <a:cs typeface="Times" panose="02020603050405020304" pitchFamily="18" charset="0"/>
              </a:rPr>
              <a:t>transformer</a:t>
            </a:r>
            <a:r>
              <a:rPr lang="zh-CN" altLang="en-US" sz="1400" b="1" dirty="0">
                <a:latin typeface="Constantia" panose="02030602050306030303" pitchFamily="18" charset="0"/>
                <a:ea typeface="腾讯体 W3" panose="020C04030202040F0204" pitchFamily="34" charset="-122"/>
                <a:cs typeface="Times" panose="02020603050405020304" pitchFamily="18" charset="0"/>
              </a:rPr>
              <a:t>通过自注意力，可以</a:t>
            </a:r>
            <a:r>
              <a:rPr lang="zh-CN" altLang="en-US" sz="1400" b="1" dirty="0">
                <a:solidFill>
                  <a:srgbClr val="FF0000"/>
                </a:solidFill>
                <a:latin typeface="Constantia" panose="02030602050306030303" pitchFamily="18" charset="0"/>
                <a:ea typeface="腾讯体 W3" panose="020C04030202040F0204" pitchFamily="34" charset="-122"/>
                <a:cs typeface="Times" panose="02020603050405020304" pitchFamily="18" charset="0"/>
              </a:rPr>
              <a:t>实现对长距离文本的记忆性</a:t>
            </a:r>
            <a:r>
              <a:rPr lang="zh-CN" altLang="en-US" sz="1400" b="1" dirty="0">
                <a:latin typeface="Constantia" panose="02030602050306030303" pitchFamily="18" charset="0"/>
                <a:ea typeface="腾讯体 W3" panose="020C04030202040F0204" pitchFamily="34" charset="-122"/>
                <a:cs typeface="Times" panose="02020603050405020304" pitchFamily="18" charset="0"/>
              </a:rPr>
              <a:t>，有效避免了</a:t>
            </a:r>
            <a:r>
              <a:rPr lang="en-US" altLang="zh-CN" sz="1400" b="1" dirty="0">
                <a:latin typeface="Constantia" panose="02030602050306030303" pitchFamily="18" charset="0"/>
                <a:ea typeface="腾讯体 W3" panose="020C04030202040F0204" pitchFamily="34" charset="-122"/>
                <a:cs typeface="Times" panose="02020603050405020304" pitchFamily="18" charset="0"/>
              </a:rPr>
              <a:t>CNN</a:t>
            </a:r>
            <a:r>
              <a:rPr lang="zh-CN" altLang="en-US" sz="1400" b="1" dirty="0">
                <a:latin typeface="Constantia" panose="02030602050306030303" pitchFamily="18" charset="0"/>
                <a:ea typeface="腾讯体 W3" panose="020C04030202040F0204" pitchFamily="34" charset="-122"/>
                <a:cs typeface="Times" panose="02020603050405020304" pitchFamily="18" charset="0"/>
              </a:rPr>
              <a:t>的对长距离信息的捕获问题</a:t>
            </a:r>
            <a:r>
              <a:rPr lang="en-US" altLang="zh-CN" sz="1400" b="1" dirty="0">
                <a:latin typeface="Constantia" panose="02030602050306030303" pitchFamily="18" charset="0"/>
                <a:ea typeface="腾讯体 W3" panose="020C04030202040F0204" pitchFamily="34" charset="-122"/>
                <a:cs typeface="Times" panose="02020603050405020304" pitchFamily="18" charset="0"/>
              </a:rPr>
              <a:t>(</a:t>
            </a:r>
            <a:r>
              <a:rPr lang="zh-CN" altLang="en-US" sz="1400" b="1" dirty="0">
                <a:latin typeface="Constantia" panose="02030602050306030303" pitchFamily="18" charset="0"/>
                <a:ea typeface="腾讯体 W3" panose="020C04030202040F0204" pitchFamily="34" charset="-122"/>
                <a:cs typeface="Times" panose="02020603050405020304" pitchFamily="18" charset="0"/>
              </a:rPr>
              <a:t>缺陷是带来的比较大的内存开销</a:t>
            </a:r>
            <a:r>
              <a:rPr lang="en-US" altLang="zh-CN" sz="1400" b="1" dirty="0">
                <a:latin typeface="Constantia" panose="02030602050306030303" pitchFamily="18" charset="0"/>
                <a:ea typeface="腾讯体 W3" panose="020C04030202040F0204" pitchFamily="34" charset="-122"/>
                <a:cs typeface="Times" panose="02020603050405020304" pitchFamily="18" charset="0"/>
              </a:rPr>
              <a:t>)</a:t>
            </a:r>
          </a:p>
          <a:p>
            <a:pPr marL="342900" lvl="0" indent="-342900">
              <a:lnSpc>
                <a:spcPct val="90000"/>
              </a:lnSpc>
              <a:spcBef>
                <a:spcPts val="1000"/>
              </a:spcBef>
              <a:buFont typeface="Arial" panose="020B0604020202020204" pitchFamily="34" charset="0"/>
              <a:buChar char="•"/>
              <a:defRPr/>
            </a:pPr>
            <a:r>
              <a:rPr lang="zh-CN" altLang="en-US" b="1" dirty="0">
                <a:solidFill>
                  <a:srgbClr val="4747BA"/>
                </a:solidFill>
                <a:latin typeface="Constantia" panose="02030602050306030303" pitchFamily="18" charset="0"/>
                <a:ea typeface="腾讯体 W3" panose="020C04030202040F0204" pitchFamily="34" charset="-122"/>
                <a:cs typeface="Times" panose="02020603050405020304" pitchFamily="18" charset="0"/>
              </a:rPr>
              <a:t>相比于</a:t>
            </a:r>
            <a:r>
              <a:rPr lang="en-US" altLang="zh-CN" b="1" dirty="0">
                <a:solidFill>
                  <a:srgbClr val="4747BA"/>
                </a:solidFill>
                <a:latin typeface="Constantia" panose="02030602050306030303" pitchFamily="18" charset="0"/>
                <a:ea typeface="腾讯体 W3" panose="020C04030202040F0204" pitchFamily="34" charset="-122"/>
                <a:cs typeface="Times" panose="02020603050405020304" pitchFamily="18" charset="0"/>
              </a:rPr>
              <a:t>RNN</a:t>
            </a:r>
          </a:p>
          <a:p>
            <a:pPr lvl="1">
              <a:lnSpc>
                <a:spcPct val="90000"/>
              </a:lnSpc>
              <a:spcBef>
                <a:spcPts val="1000"/>
              </a:spcBef>
              <a:defRPr/>
            </a:pPr>
            <a:r>
              <a:rPr lang="en-US" altLang="zh-CN" sz="1400" b="1" dirty="0">
                <a:latin typeface="Constantia" panose="02030602050306030303" pitchFamily="18" charset="0"/>
                <a:ea typeface="腾讯体 W3" panose="020C04030202040F0204" pitchFamily="34" charset="-122"/>
                <a:cs typeface="Times" panose="02020603050405020304" pitchFamily="18" charset="0"/>
              </a:rPr>
              <a:t>Transformer</a:t>
            </a:r>
            <a:r>
              <a:rPr lang="zh-CN" altLang="en-US" sz="1400" b="1" dirty="0">
                <a:latin typeface="Constantia" panose="02030602050306030303" pitchFamily="18" charset="0"/>
                <a:ea typeface="腾讯体 W3" panose="020C04030202040F0204" pitchFamily="34" charset="-122"/>
                <a:cs typeface="Times" panose="02020603050405020304" pitchFamily="18" charset="0"/>
              </a:rPr>
              <a:t>避免了递归过程，可以完全使用</a:t>
            </a:r>
            <a:r>
              <a:rPr lang="en-US" altLang="zh-CN" sz="1400" b="1" dirty="0">
                <a:latin typeface="Constantia" panose="02030602050306030303" pitchFamily="18" charset="0"/>
                <a:ea typeface="腾讯体 W3" panose="020C04030202040F0204" pitchFamily="34" charset="-122"/>
                <a:cs typeface="Times" panose="02020603050405020304" pitchFamily="18" charset="0"/>
              </a:rPr>
              <a:t>attention</a:t>
            </a:r>
            <a:r>
              <a:rPr lang="zh-CN" altLang="en-US" sz="1400" b="1" dirty="0">
                <a:latin typeface="Constantia" panose="02030602050306030303" pitchFamily="18" charset="0"/>
                <a:ea typeface="腾讯体 W3" panose="020C04030202040F0204" pitchFamily="34" charset="-122"/>
                <a:cs typeface="Times" panose="02020603050405020304" pitchFamily="18" charset="0"/>
              </a:rPr>
              <a:t>的输入输出来建立全局关系，</a:t>
            </a:r>
            <a:r>
              <a:rPr lang="zh-CN" altLang="en-US" sz="1400" b="1" dirty="0">
                <a:solidFill>
                  <a:srgbClr val="FF0000"/>
                </a:solidFill>
                <a:latin typeface="Constantia" panose="02030602050306030303" pitchFamily="18" charset="0"/>
                <a:ea typeface="腾讯体 W3" panose="020C04030202040F0204" pitchFamily="34" charset="-122"/>
                <a:cs typeface="Times" panose="02020603050405020304" pitchFamily="18" charset="0"/>
              </a:rPr>
              <a:t>有效实现并行化</a:t>
            </a:r>
            <a:endParaRPr lang="en-US" altLang="zh-CN" sz="1400" b="1" dirty="0">
              <a:solidFill>
                <a:srgbClr val="FF0000"/>
              </a:solidFill>
              <a:latin typeface="Constantia" panose="02030602050306030303" pitchFamily="18" charset="0"/>
              <a:ea typeface="腾讯体 W3" panose="020C04030202040F0204" pitchFamily="34" charset="-122"/>
              <a:cs typeface="Times" panose="02020603050405020304" pitchFamily="18" charset="0"/>
            </a:endParaRPr>
          </a:p>
          <a:p>
            <a:pPr lvl="1">
              <a:lnSpc>
                <a:spcPct val="90000"/>
              </a:lnSpc>
              <a:spcBef>
                <a:spcPts val="1000"/>
              </a:spcBef>
              <a:defRPr/>
            </a:pPr>
            <a:endParaRPr lang="en-US" altLang="zh-CN" sz="2400" b="1" dirty="0">
              <a:solidFill>
                <a:srgbClr val="4747BA"/>
              </a:solidFill>
              <a:latin typeface="Constantia" panose="02030602050306030303" pitchFamily="18" charset="0"/>
              <a:ea typeface="腾讯体 W3" panose="020C04030202040F0204" pitchFamily="34" charset="-122"/>
              <a:cs typeface="Times" panose="02020603050405020304" pitchFamily="18" charset="0"/>
            </a:endParaRPr>
          </a:p>
          <a:p>
            <a:pPr lvl="1">
              <a:lnSpc>
                <a:spcPct val="90000"/>
              </a:lnSpc>
              <a:spcBef>
                <a:spcPts val="1000"/>
              </a:spcBef>
              <a:defRPr/>
            </a:pPr>
            <a:endParaRPr lang="en-US" altLang="zh-CN" sz="2400" b="1" dirty="0">
              <a:solidFill>
                <a:srgbClr val="4747BA"/>
              </a:solidFill>
              <a:latin typeface="Constantia" panose="02030602050306030303" pitchFamily="18" charset="0"/>
              <a:ea typeface="腾讯体 W3" panose="020C04030202040F0204" pitchFamily="34" charset="-122"/>
              <a:cs typeface="Times" panose="02020603050405020304" pitchFamily="18" charset="0"/>
            </a:endParaRPr>
          </a:p>
          <a:p>
            <a:pPr lvl="0">
              <a:lnSpc>
                <a:spcPct val="90000"/>
              </a:lnSpc>
              <a:spcBef>
                <a:spcPts val="1000"/>
              </a:spcBef>
              <a:defRPr/>
            </a:pPr>
            <a:endParaRPr lang="en-US" altLang="zh-CN" sz="2400" b="1" dirty="0">
              <a:solidFill>
                <a:srgbClr val="4747BA"/>
              </a:solidFill>
              <a:latin typeface="Constantia" panose="02030602050306030303" pitchFamily="18" charset="0"/>
              <a:ea typeface="腾讯体 W3" panose="020C04030202040F0204" pitchFamily="34" charset="-122"/>
              <a:cs typeface="Times" panose="02020603050405020304" pitchFamily="18" charset="0"/>
            </a:endParaRPr>
          </a:p>
          <a:p>
            <a:pPr marL="342900" lvl="0" indent="-342900">
              <a:lnSpc>
                <a:spcPct val="90000"/>
              </a:lnSpc>
              <a:spcBef>
                <a:spcPts val="1000"/>
              </a:spcBef>
              <a:buFont typeface="Arial" panose="020B0604020202020204" pitchFamily="34" charset="0"/>
              <a:buChar char="•"/>
              <a:defRPr/>
            </a:pPr>
            <a:endParaRPr lang="en-US" altLang="zh-CN" sz="2400" b="1" dirty="0">
              <a:solidFill>
                <a:srgbClr val="4747BA"/>
              </a:solidFill>
              <a:latin typeface="Constantia" panose="02030602050306030303" pitchFamily="18" charset="0"/>
              <a:ea typeface="腾讯体 W3" panose="020C04030202040F0204" pitchFamily="34" charset="-122"/>
              <a:cs typeface="Times" panose="02020603050405020304" pitchFamily="18" charset="0"/>
            </a:endParaRPr>
          </a:p>
          <a:p>
            <a:pPr marL="342900" lvl="0" indent="-342900">
              <a:lnSpc>
                <a:spcPct val="90000"/>
              </a:lnSpc>
              <a:spcBef>
                <a:spcPts val="1000"/>
              </a:spcBef>
              <a:buFont typeface="Arial" panose="020B0604020202020204" pitchFamily="34" charset="0"/>
              <a:buChar char="•"/>
              <a:defRPr/>
            </a:pPr>
            <a:endParaRPr lang="en-US" altLang="zh-CN" sz="2400" b="1" dirty="0">
              <a:solidFill>
                <a:srgbClr val="4747BA"/>
              </a:solidFill>
              <a:latin typeface="Constantia" panose="02030602050306030303" pitchFamily="18" charset="0"/>
              <a:ea typeface="腾讯体 W3" panose="020C04030202040F0204" pitchFamily="34" charset="-122"/>
              <a:cs typeface="Times" panose="02020603050405020304" pitchFamily="18" charset="0"/>
            </a:endParaRPr>
          </a:p>
          <a:p>
            <a:pPr marL="342900" lvl="0" indent="-342900">
              <a:lnSpc>
                <a:spcPct val="90000"/>
              </a:lnSpc>
              <a:spcBef>
                <a:spcPts val="1000"/>
              </a:spcBef>
              <a:buFont typeface="Arial" panose="020B0604020202020204" pitchFamily="34" charset="0"/>
              <a:buChar char="•"/>
              <a:defRPr/>
            </a:pPr>
            <a:endParaRPr lang="en-US" altLang="zh-CN" sz="2400" b="1" dirty="0">
              <a:solidFill>
                <a:srgbClr val="4747BA"/>
              </a:solidFill>
              <a:latin typeface="Constantia" panose="02030602050306030303" pitchFamily="18" charset="0"/>
              <a:ea typeface="腾讯体 W3" panose="020C04030202040F0204" pitchFamily="34" charset="-122"/>
              <a:cs typeface="Times" panose="02020603050405020304" pitchFamily="18" charset="0"/>
            </a:endParaRPr>
          </a:p>
          <a:p>
            <a:pPr marL="342900" lvl="0" indent="-342900">
              <a:lnSpc>
                <a:spcPct val="90000"/>
              </a:lnSpc>
              <a:spcBef>
                <a:spcPts val="1000"/>
              </a:spcBef>
              <a:buFont typeface="Arial" panose="020B0604020202020204" pitchFamily="34" charset="0"/>
              <a:buChar char="•"/>
              <a:defRPr/>
            </a:pPr>
            <a:endParaRPr lang="en-US" altLang="zh-CN" sz="2400" b="1" dirty="0">
              <a:solidFill>
                <a:srgbClr val="4747BA"/>
              </a:solidFill>
              <a:latin typeface="Constantia" panose="02030602050306030303" pitchFamily="18" charset="0"/>
              <a:ea typeface="腾讯体 W3" panose="020C04030202040F0204" pitchFamily="34" charset="-122"/>
              <a:cs typeface="Times" panose="02020603050405020304" pitchFamily="18" charset="0"/>
            </a:endParaRPr>
          </a:p>
          <a:p>
            <a:pPr marL="342900" lvl="0" indent="-342900">
              <a:lnSpc>
                <a:spcPct val="90000"/>
              </a:lnSpc>
              <a:spcBef>
                <a:spcPts val="1000"/>
              </a:spcBef>
              <a:buFont typeface="Arial" panose="020B0604020202020204" pitchFamily="34" charset="0"/>
              <a:buChar char="•"/>
              <a:defRPr/>
            </a:pPr>
            <a:endParaRPr lang="en-US" altLang="zh-CN" sz="2400" b="1" dirty="0">
              <a:solidFill>
                <a:srgbClr val="4747BA"/>
              </a:solidFill>
              <a:latin typeface="Constantia" panose="02030602050306030303" pitchFamily="18" charset="0"/>
              <a:ea typeface="腾讯体 W3" panose="020C04030202040F0204" pitchFamily="34" charset="-122"/>
              <a:cs typeface="Times" panose="02020603050405020304" pitchFamily="18" charset="0"/>
            </a:endParaRPr>
          </a:p>
          <a:p>
            <a:pPr marL="342900" lvl="0" indent="-342900">
              <a:lnSpc>
                <a:spcPct val="90000"/>
              </a:lnSpc>
              <a:spcBef>
                <a:spcPts val="1000"/>
              </a:spcBef>
              <a:buFont typeface="Arial" panose="020B0604020202020204" pitchFamily="34" charset="0"/>
              <a:buChar char="•"/>
              <a:defRPr/>
            </a:pPr>
            <a:endParaRPr lang="en-US" altLang="zh-CN" sz="2400" b="1" dirty="0">
              <a:solidFill>
                <a:srgbClr val="4747BA"/>
              </a:solidFill>
              <a:latin typeface="Constantia" panose="02030602050306030303" pitchFamily="18" charset="0"/>
              <a:ea typeface="腾讯体 W3" panose="020C04030202040F0204" pitchFamily="34" charset="-122"/>
              <a:cs typeface="Times" panose="02020603050405020304" pitchFamily="18" charset="0"/>
            </a:endParaRPr>
          </a:p>
        </p:txBody>
      </p:sp>
    </p:spTree>
    <p:extLst>
      <p:ext uri="{BB962C8B-B14F-4D97-AF65-F5344CB8AC3E}">
        <p14:creationId xmlns:p14="http://schemas.microsoft.com/office/powerpoint/2010/main" val="341993121"/>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20"/>
          <p:cNvSpPr txBox="1"/>
          <p:nvPr/>
        </p:nvSpPr>
        <p:spPr>
          <a:xfrm>
            <a:off x="8244849" y="4730406"/>
            <a:ext cx="2099301" cy="1328569"/>
          </a:xfrm>
          <a:prstGeom prst="rect">
            <a:avLst/>
          </a:prstGeom>
          <a:noFill/>
        </p:spPr>
        <p:txBody>
          <a:bodyPr wrap="square" rtlCol="0">
            <a:spAutoFit/>
          </a:bodyPr>
          <a:lstStyle/>
          <a:p>
            <a:pPr algn="ctr">
              <a:lnSpc>
                <a:spcPct val="90000"/>
              </a:lnSpc>
              <a:spcBef>
                <a:spcPts val="1000"/>
              </a:spcBef>
              <a:defRPr/>
            </a:pPr>
            <a:r>
              <a:rPr lang="en-US" altLang="zh-CN" sz="4000" b="1" dirty="0">
                <a:solidFill>
                  <a:srgbClr val="4747BA"/>
                </a:solidFill>
                <a:latin typeface="Constantia" panose="02030602050306030303" pitchFamily="18" charset="0"/>
                <a:ea typeface="腾讯体 W3" panose="020C04030202040F0204" pitchFamily="34" charset="-122"/>
                <a:cs typeface="Times" panose="02020603050405020304" pitchFamily="18" charset="0"/>
              </a:rPr>
              <a:t>Q&amp;A</a:t>
            </a:r>
          </a:p>
          <a:p>
            <a:pPr lvl="0" algn="ctr">
              <a:lnSpc>
                <a:spcPct val="90000"/>
              </a:lnSpc>
              <a:spcBef>
                <a:spcPts val="1000"/>
              </a:spcBef>
              <a:defRPr/>
            </a:pPr>
            <a:r>
              <a:rPr lang="en-US" altLang="zh-CN" sz="4000" b="1" dirty="0">
                <a:solidFill>
                  <a:srgbClr val="4747BA"/>
                </a:solidFill>
                <a:latin typeface="Constantia" panose="02030602050306030303" pitchFamily="18" charset="0"/>
                <a:ea typeface="腾讯体 W3" panose="020C04030202040F0204" pitchFamily="34" charset="-122"/>
                <a:cs typeface="Times" panose="02020603050405020304" pitchFamily="18" charset="0"/>
              </a:rPr>
              <a:t>Thanks</a:t>
            </a:r>
            <a:r>
              <a:rPr lang="zh-CN" altLang="en-US" sz="4000" b="1" dirty="0">
                <a:solidFill>
                  <a:srgbClr val="4747BA"/>
                </a:solidFill>
                <a:latin typeface="Constantia" panose="02030602050306030303" pitchFamily="18" charset="0"/>
                <a:ea typeface="腾讯体 W3" panose="020C04030202040F0204" pitchFamily="34" charset="-122"/>
                <a:cs typeface="Times" panose="02020603050405020304" pitchFamily="18" charset="0"/>
              </a:rPr>
              <a:t>！</a:t>
            </a:r>
          </a:p>
        </p:txBody>
      </p:sp>
      <p:sp>
        <p:nvSpPr>
          <p:cNvPr id="8" name="矩形: 圆角 7"/>
          <p:cNvSpPr/>
          <p:nvPr/>
        </p:nvSpPr>
        <p:spPr>
          <a:xfrm rot="2755966">
            <a:off x="4146517" y="3347706"/>
            <a:ext cx="1613489" cy="1613489"/>
          </a:xfrm>
          <a:prstGeom prst="roundRect">
            <a:avLst/>
          </a:prstGeom>
          <a:solidFill>
            <a:srgbClr val="8484D1"/>
          </a:solidFill>
          <a:ln>
            <a:noFill/>
          </a:ln>
          <a:effectLst>
            <a:outerShdw blurRad="88900" dist="50800" dir="8100000" sx="101000" sy="101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圆角 8"/>
          <p:cNvSpPr/>
          <p:nvPr/>
        </p:nvSpPr>
        <p:spPr>
          <a:xfrm rot="2755966">
            <a:off x="2770276" y="966707"/>
            <a:ext cx="1613489" cy="1613489"/>
          </a:xfrm>
          <a:prstGeom prst="roundRect">
            <a:avLst/>
          </a:prstGeom>
          <a:solidFill>
            <a:srgbClr val="8484D1"/>
          </a:solidFill>
          <a:ln>
            <a:noFill/>
          </a:ln>
          <a:effectLst>
            <a:outerShdw blurRad="88900" dist="50800" dir="8100000" sx="101000" sy="101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圆角 9"/>
          <p:cNvSpPr/>
          <p:nvPr/>
        </p:nvSpPr>
        <p:spPr>
          <a:xfrm rot="2755966">
            <a:off x="4586763" y="2029472"/>
            <a:ext cx="732996" cy="732996"/>
          </a:xfrm>
          <a:prstGeom prst="roundRect">
            <a:avLst/>
          </a:prstGeom>
          <a:solidFill>
            <a:srgbClr val="ADADE0"/>
          </a:solidFill>
          <a:ln>
            <a:noFill/>
          </a:ln>
          <a:effectLst>
            <a:outerShdw blurRad="88900" dist="50800" dir="8100000" sx="101000" sy="101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圆角 11"/>
          <p:cNvSpPr/>
          <p:nvPr/>
        </p:nvSpPr>
        <p:spPr>
          <a:xfrm rot="2755966">
            <a:off x="5633126" y="2433704"/>
            <a:ext cx="1685894" cy="1685894"/>
          </a:xfrm>
          <a:prstGeom prst="roundRect">
            <a:avLst/>
          </a:prstGeom>
          <a:solidFill>
            <a:srgbClr val="4747BA"/>
          </a:solidFill>
          <a:ln>
            <a:noFill/>
          </a:ln>
          <a:effectLst>
            <a:outerShdw blurRad="88900" dist="50800" dir="8100000" sx="101000" sy="101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 name="矩形: 圆角 14"/>
          <p:cNvSpPr/>
          <p:nvPr/>
        </p:nvSpPr>
        <p:spPr>
          <a:xfrm rot="2755966">
            <a:off x="3965400" y="5546431"/>
            <a:ext cx="732996" cy="732996"/>
          </a:xfrm>
          <a:prstGeom prst="roundRect">
            <a:avLst/>
          </a:prstGeom>
          <a:solidFill>
            <a:srgbClr val="ADADE0"/>
          </a:solidFill>
          <a:ln>
            <a:noFill/>
          </a:ln>
          <a:effectLst>
            <a:outerShdw blurRad="88900" dist="50800" dir="8100000" sx="101000" sy="101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圆角 15"/>
          <p:cNvSpPr/>
          <p:nvPr/>
        </p:nvSpPr>
        <p:spPr>
          <a:xfrm rot="2755966">
            <a:off x="5089423" y="716157"/>
            <a:ext cx="1134056" cy="1134056"/>
          </a:xfrm>
          <a:prstGeom prst="roundRect">
            <a:avLst/>
          </a:prstGeom>
          <a:solidFill>
            <a:srgbClr val="4747BA"/>
          </a:solidFill>
          <a:ln>
            <a:noFill/>
          </a:ln>
          <a:effectLst>
            <a:outerShdw blurRad="88900" dist="50800" dir="8100000" sx="101000" sy="101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圆角 18"/>
          <p:cNvSpPr/>
          <p:nvPr/>
        </p:nvSpPr>
        <p:spPr>
          <a:xfrm rot="2755966">
            <a:off x="7189439" y="1365266"/>
            <a:ext cx="396502" cy="396502"/>
          </a:xfrm>
          <a:prstGeom prst="roundRect">
            <a:avLst/>
          </a:prstGeom>
          <a:solidFill>
            <a:srgbClr val="ADADE0"/>
          </a:solidFill>
          <a:ln>
            <a:noFill/>
          </a:ln>
          <a:effectLst>
            <a:outerShdw blurRad="88900" dist="50800" dir="8100000" sx="101000" sy="101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片 16">
            <a:extLst>
              <a:ext uri="{FF2B5EF4-FFF2-40B4-BE49-F238E27FC236}">
                <a16:creationId xmlns:a16="http://schemas.microsoft.com/office/drawing/2014/main" id="{C59D9062-D538-4E10-A387-AAFC9F1C806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4063" y="218980"/>
            <a:ext cx="730337" cy="556270"/>
          </a:xfrm>
          <a:prstGeom prst="rect">
            <a:avLst/>
          </a:prstGeom>
        </p:spPr>
      </p:pic>
      <p:pic>
        <p:nvPicPr>
          <p:cNvPr id="18" name="图片 1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90829" y="204228"/>
            <a:ext cx="3323471" cy="570629"/>
          </a:xfrm>
          <a:prstGeom prst="rect">
            <a:avLst/>
          </a:prstGeom>
        </p:spPr>
      </p:pic>
    </p:spTree>
    <p:extLst>
      <p:ext uri="{BB962C8B-B14F-4D97-AF65-F5344CB8AC3E}">
        <p14:creationId xmlns:p14="http://schemas.microsoft.com/office/powerpoint/2010/main" val="326588581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a:extLst>
              <a:ext uri="{FF2B5EF4-FFF2-40B4-BE49-F238E27FC236}">
                <a16:creationId xmlns:a16="http://schemas.microsoft.com/office/drawing/2014/main" id="{B8CED823-FFFD-4AA2-9092-D8FBE51CAEB8}"/>
              </a:ext>
            </a:extLst>
          </p:cNvPr>
          <p:cNvSpPr/>
          <p:nvPr/>
        </p:nvSpPr>
        <p:spPr>
          <a:xfrm>
            <a:off x="0" y="6522720"/>
            <a:ext cx="4267200" cy="335280"/>
          </a:xfrm>
          <a:prstGeom prst="rect">
            <a:avLst/>
          </a:prstGeom>
          <a:solidFill>
            <a:srgbClr val="4747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a:extLst>
              <a:ext uri="{FF2B5EF4-FFF2-40B4-BE49-F238E27FC236}">
                <a16:creationId xmlns:a16="http://schemas.microsoft.com/office/drawing/2014/main" id="{AE30AF1C-CA8E-427B-9DBA-C8AB565AFF38}"/>
              </a:ext>
            </a:extLst>
          </p:cNvPr>
          <p:cNvSpPr/>
          <p:nvPr/>
        </p:nvSpPr>
        <p:spPr>
          <a:xfrm>
            <a:off x="4267200" y="6522720"/>
            <a:ext cx="4267200" cy="335280"/>
          </a:xfrm>
          <a:prstGeom prst="rect">
            <a:avLst/>
          </a:prstGeom>
          <a:solidFill>
            <a:srgbClr val="8484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a:extLst>
              <a:ext uri="{FF2B5EF4-FFF2-40B4-BE49-F238E27FC236}">
                <a16:creationId xmlns:a16="http://schemas.microsoft.com/office/drawing/2014/main" id="{287E9C25-FEFC-4DB2-BBD6-EAB98C4DEA1E}"/>
              </a:ext>
            </a:extLst>
          </p:cNvPr>
          <p:cNvSpPr/>
          <p:nvPr/>
        </p:nvSpPr>
        <p:spPr>
          <a:xfrm>
            <a:off x="8534400" y="6522720"/>
            <a:ext cx="3657600" cy="335280"/>
          </a:xfrm>
          <a:prstGeom prst="rect">
            <a:avLst/>
          </a:prstGeom>
          <a:solidFill>
            <a:srgbClr val="ADADE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600" dirty="0">
              <a:solidFill>
                <a:schemeClr val="bg1"/>
              </a:solidFill>
              <a:latin typeface="Constantia" panose="02030602050306030303" pitchFamily="18" charset="0"/>
            </a:endParaRPr>
          </a:p>
        </p:txBody>
      </p:sp>
      <p:sp>
        <p:nvSpPr>
          <p:cNvPr id="24" name="日期占位符 7">
            <a:extLst>
              <a:ext uri="{FF2B5EF4-FFF2-40B4-BE49-F238E27FC236}">
                <a16:creationId xmlns:a16="http://schemas.microsoft.com/office/drawing/2014/main" id="{A472F3E3-BF27-4214-96FF-F1674F8CACD2}"/>
              </a:ext>
            </a:extLst>
          </p:cNvPr>
          <p:cNvSpPr>
            <a:spLocks noGrp="1"/>
          </p:cNvSpPr>
          <p:nvPr>
            <p:ph type="dt" sz="half" idx="10"/>
          </p:nvPr>
        </p:nvSpPr>
        <p:spPr>
          <a:xfrm>
            <a:off x="1209907" y="6494974"/>
            <a:ext cx="1847385" cy="365125"/>
          </a:xfrm>
        </p:spPr>
        <p:txBody>
          <a:bodyPr/>
          <a:lstStyle/>
          <a:p>
            <a:r>
              <a:rPr lang="en-US" altLang="zh-CN" sz="1400" b="1" dirty="0">
                <a:solidFill>
                  <a:schemeClr val="bg1"/>
                </a:solidFill>
                <a:latin typeface="Constantia" panose="02030602050306030303" pitchFamily="18" charset="0"/>
                <a:cs typeface="Times" panose="02020603050405020304" pitchFamily="18" charset="0"/>
              </a:rPr>
              <a:t>April 24, 2024</a:t>
            </a:r>
            <a:endParaRPr lang="zh-CN" altLang="en-US" sz="1400" b="1" dirty="0">
              <a:solidFill>
                <a:schemeClr val="bg1"/>
              </a:solidFill>
              <a:latin typeface="Constantia" panose="02030602050306030303" pitchFamily="18" charset="0"/>
              <a:cs typeface="Times" panose="02020603050405020304" pitchFamily="18" charset="0"/>
            </a:endParaRPr>
          </a:p>
        </p:txBody>
      </p:sp>
      <p:sp>
        <p:nvSpPr>
          <p:cNvPr id="25" name="Fußzeilenplatzhalter 4">
            <a:extLst>
              <a:ext uri="{FF2B5EF4-FFF2-40B4-BE49-F238E27FC236}">
                <a16:creationId xmlns:a16="http://schemas.microsoft.com/office/drawing/2014/main" id="{74159A29-4F5F-4065-934C-13F30643D46E}"/>
              </a:ext>
            </a:extLst>
          </p:cNvPr>
          <p:cNvSpPr>
            <a:spLocks noGrp="1"/>
          </p:cNvSpPr>
          <p:nvPr>
            <p:ph type="ftr" sz="quarter" idx="11"/>
          </p:nvPr>
        </p:nvSpPr>
        <p:spPr>
          <a:xfrm>
            <a:off x="4095916" y="6553437"/>
            <a:ext cx="4520431" cy="273844"/>
          </a:xfrm>
        </p:spPr>
        <p:txBody>
          <a:bodyPr/>
          <a:lstStyle/>
          <a:p>
            <a:r>
              <a:rPr lang="en-US" altLang="zh-CN" sz="1400" b="1" dirty="0">
                <a:solidFill>
                  <a:schemeClr val="bg1"/>
                </a:solidFill>
                <a:latin typeface="Constantia" panose="02030602050306030303" pitchFamily="18" charset="0"/>
              </a:rPr>
              <a:t>Zero Zhao | HUST </a:t>
            </a:r>
            <a:endParaRPr lang="zh-CN" altLang="en-US" sz="1400" b="1" dirty="0">
              <a:solidFill>
                <a:schemeClr val="bg1"/>
              </a:solidFill>
              <a:latin typeface="Constantia" panose="02030602050306030303" pitchFamily="18" charset="0"/>
            </a:endParaRPr>
          </a:p>
        </p:txBody>
      </p:sp>
      <p:cxnSp>
        <p:nvCxnSpPr>
          <p:cNvPr id="26" name="直接连接符 25">
            <a:extLst>
              <a:ext uri="{FF2B5EF4-FFF2-40B4-BE49-F238E27FC236}">
                <a16:creationId xmlns:a16="http://schemas.microsoft.com/office/drawing/2014/main" id="{2C0A00E8-DC77-4A26-A219-150776549D88}"/>
              </a:ext>
            </a:extLst>
          </p:cNvPr>
          <p:cNvCxnSpPr/>
          <p:nvPr/>
        </p:nvCxnSpPr>
        <p:spPr>
          <a:xfrm>
            <a:off x="385590" y="859531"/>
            <a:ext cx="11479576" cy="0"/>
          </a:xfrm>
          <a:prstGeom prst="line">
            <a:avLst/>
          </a:prstGeom>
          <a:ln w="38100">
            <a:solidFill>
              <a:srgbClr val="4747BA"/>
            </a:solidFill>
          </a:ln>
        </p:spPr>
        <p:style>
          <a:lnRef idx="1">
            <a:schemeClr val="accent1"/>
          </a:lnRef>
          <a:fillRef idx="0">
            <a:schemeClr val="accent1"/>
          </a:fillRef>
          <a:effectRef idx="0">
            <a:schemeClr val="accent1"/>
          </a:effectRef>
          <a:fontRef idx="minor">
            <a:schemeClr val="tx1"/>
          </a:fontRef>
        </p:style>
      </p:cxnSp>
      <p:sp>
        <p:nvSpPr>
          <p:cNvPr id="19" name="文本框 18">
            <a:extLst>
              <a:ext uri="{FF2B5EF4-FFF2-40B4-BE49-F238E27FC236}">
                <a16:creationId xmlns:a16="http://schemas.microsoft.com/office/drawing/2014/main" id="{3B78C344-5CA5-0040-BEE1-94109FE221CD}"/>
              </a:ext>
            </a:extLst>
          </p:cNvPr>
          <p:cNvSpPr txBox="1"/>
          <p:nvPr/>
        </p:nvSpPr>
        <p:spPr>
          <a:xfrm>
            <a:off x="415183" y="166469"/>
            <a:ext cx="6798981" cy="646331"/>
          </a:xfrm>
          <a:prstGeom prst="rect">
            <a:avLst/>
          </a:prstGeom>
          <a:noFill/>
        </p:spPr>
        <p:txBody>
          <a:bodyPr wrap="square" rtlCol="0">
            <a:spAutoFit/>
          </a:bodyPr>
          <a:lstStyle/>
          <a:p>
            <a:pPr lvl="0">
              <a:lnSpc>
                <a:spcPct val="90000"/>
              </a:lnSpc>
              <a:spcBef>
                <a:spcPts val="1000"/>
              </a:spcBef>
              <a:defRPr/>
            </a:pPr>
            <a:r>
              <a:rPr lang="en-US" altLang="zh-CN" sz="3600" b="1" dirty="0">
                <a:solidFill>
                  <a:srgbClr val="4747BA"/>
                </a:solidFill>
                <a:latin typeface="Constantia" panose="02030602050306030303" pitchFamily="18" charset="0"/>
                <a:ea typeface="腾讯体 W3" panose="020C04030202040F0204" pitchFamily="34" charset="-122"/>
                <a:cs typeface="Times" panose="02020603050405020304" pitchFamily="18" charset="0"/>
              </a:rPr>
              <a:t>Transformer Review</a:t>
            </a:r>
            <a:r>
              <a:rPr lang="en-US" altLang="zh-CN" sz="4000" b="1" dirty="0">
                <a:solidFill>
                  <a:srgbClr val="4747BA"/>
                </a:solidFill>
                <a:latin typeface="Constantia" panose="02030602050306030303" pitchFamily="18" charset="0"/>
                <a:ea typeface="腾讯体 W3" panose="020C04030202040F0204" pitchFamily="34" charset="-122"/>
                <a:cs typeface="Times" panose="02020603050405020304" pitchFamily="18" charset="0"/>
              </a:rPr>
              <a:t> </a:t>
            </a:r>
            <a:endParaRPr lang="zh-CN" altLang="en-US" sz="4000" b="1" dirty="0">
              <a:solidFill>
                <a:srgbClr val="4747BA"/>
              </a:solidFill>
              <a:latin typeface="Constantia" panose="02030602050306030303" pitchFamily="18" charset="0"/>
              <a:ea typeface="腾讯体 W3" panose="020C04030202040F0204" pitchFamily="34" charset="-122"/>
              <a:cs typeface="Times" panose="02020603050405020304" pitchFamily="18" charset="0"/>
            </a:endParaRPr>
          </a:p>
        </p:txBody>
      </p:sp>
      <p:pic>
        <p:nvPicPr>
          <p:cNvPr id="23" name="图片 22">
            <a:extLst>
              <a:ext uri="{FF2B5EF4-FFF2-40B4-BE49-F238E27FC236}">
                <a16:creationId xmlns:a16="http://schemas.microsoft.com/office/drawing/2014/main" id="{C59D9062-D538-4E10-A387-AAFC9F1C806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4063" y="218980"/>
            <a:ext cx="730337" cy="556270"/>
          </a:xfrm>
          <a:prstGeom prst="rect">
            <a:avLst/>
          </a:prstGeom>
        </p:spPr>
      </p:pic>
      <p:sp>
        <p:nvSpPr>
          <p:cNvPr id="14" name="灯片编号占位符 8">
            <a:extLst>
              <a:ext uri="{FF2B5EF4-FFF2-40B4-BE49-F238E27FC236}">
                <a16:creationId xmlns:a16="http://schemas.microsoft.com/office/drawing/2014/main" id="{CBDE027A-9753-BE4F-9E92-B646C7AB4689}"/>
              </a:ext>
            </a:extLst>
          </p:cNvPr>
          <p:cNvSpPr>
            <a:spLocks noGrp="1"/>
          </p:cNvSpPr>
          <p:nvPr>
            <p:ph type="sldNum" sz="quarter" idx="12"/>
          </p:nvPr>
        </p:nvSpPr>
        <p:spPr>
          <a:xfrm>
            <a:off x="9847869" y="6405035"/>
            <a:ext cx="809393" cy="545001"/>
          </a:xfrm>
        </p:spPr>
        <p:txBody>
          <a:bodyPr/>
          <a:lstStyle/>
          <a:p>
            <a:pPr algn="ctr"/>
            <a:fld id="{152851E7-9224-42D2-A4FF-119762E40804}" type="slidenum">
              <a:rPr lang="zh-CN" altLang="en-US" sz="1400" b="1" smtClean="0">
                <a:solidFill>
                  <a:schemeClr val="bg1"/>
                </a:solidFill>
                <a:latin typeface="Constantia" panose="02030602050306030303" pitchFamily="18" charset="0"/>
                <a:cs typeface="Times" panose="02020603050405020304" pitchFamily="18" charset="0"/>
              </a:rPr>
              <a:pPr algn="ctr"/>
              <a:t>6</a:t>
            </a:fld>
            <a:endParaRPr lang="zh-CN" altLang="en-US" sz="1400" b="1" dirty="0">
              <a:solidFill>
                <a:schemeClr val="bg1"/>
              </a:solidFill>
              <a:latin typeface="Constantia" panose="02030602050306030303" pitchFamily="18" charset="0"/>
              <a:cs typeface="Times" panose="02020603050405020304" pitchFamily="18" charset="0"/>
            </a:endParaRPr>
          </a:p>
        </p:txBody>
      </p:sp>
      <p:pic>
        <p:nvPicPr>
          <p:cNvPr id="44" name="图片 4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90829" y="204228"/>
            <a:ext cx="3323471" cy="570629"/>
          </a:xfrm>
          <a:prstGeom prst="rect">
            <a:avLst/>
          </a:prstGeom>
        </p:spPr>
      </p:pic>
      <p:sp>
        <p:nvSpPr>
          <p:cNvPr id="2" name="文本框 1">
            <a:extLst>
              <a:ext uri="{FF2B5EF4-FFF2-40B4-BE49-F238E27FC236}">
                <a16:creationId xmlns:a16="http://schemas.microsoft.com/office/drawing/2014/main" id="{6875C5B6-6F2B-E5A2-2C95-0BDB1A72C5BE}"/>
              </a:ext>
            </a:extLst>
          </p:cNvPr>
          <p:cNvSpPr txBox="1"/>
          <p:nvPr/>
        </p:nvSpPr>
        <p:spPr>
          <a:xfrm>
            <a:off x="472899" y="3429000"/>
            <a:ext cx="3132171" cy="424732"/>
          </a:xfrm>
          <a:prstGeom prst="rect">
            <a:avLst/>
          </a:prstGeom>
          <a:noFill/>
        </p:spPr>
        <p:txBody>
          <a:bodyPr wrap="square" rtlCol="0">
            <a:spAutoFit/>
          </a:bodyPr>
          <a:lstStyle/>
          <a:p>
            <a:pPr lvl="0">
              <a:lnSpc>
                <a:spcPct val="90000"/>
              </a:lnSpc>
              <a:spcBef>
                <a:spcPts val="1000"/>
              </a:spcBef>
              <a:defRPr/>
            </a:pPr>
            <a:r>
              <a:rPr lang="en-US" altLang="zh-CN" sz="2400" b="1" dirty="0">
                <a:solidFill>
                  <a:srgbClr val="4747BA"/>
                </a:solidFill>
                <a:latin typeface="Constantia" panose="02030602050306030303" pitchFamily="18" charset="0"/>
                <a:ea typeface="腾讯体 W3" panose="020C04030202040F0204" pitchFamily="34" charset="-122"/>
                <a:cs typeface="Times" panose="02020603050405020304" pitchFamily="18" charset="0"/>
              </a:rPr>
              <a:t>Complexity</a:t>
            </a:r>
            <a:endParaRPr lang="zh-CN" altLang="en-US" sz="2800" b="1" dirty="0">
              <a:solidFill>
                <a:srgbClr val="4747BA"/>
              </a:solidFill>
              <a:latin typeface="Constantia" panose="02030602050306030303" pitchFamily="18" charset="0"/>
              <a:ea typeface="腾讯体 W3" panose="020C04030202040F0204" pitchFamily="34" charset="-122"/>
              <a:cs typeface="Times" panose="02020603050405020304" pitchFamily="18" charset="0"/>
            </a:endParaRPr>
          </a:p>
        </p:txBody>
      </p:sp>
      <p:pic>
        <p:nvPicPr>
          <p:cNvPr id="4" name="图片 3" descr="表格&#10;&#10;描述已自动生成">
            <a:extLst>
              <a:ext uri="{FF2B5EF4-FFF2-40B4-BE49-F238E27FC236}">
                <a16:creationId xmlns:a16="http://schemas.microsoft.com/office/drawing/2014/main" id="{D398718A-DA3B-D855-52BF-9ADA3706690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17562" y="3855831"/>
            <a:ext cx="6382641" cy="2095792"/>
          </a:xfrm>
          <a:prstGeom prst="rect">
            <a:avLst/>
          </a:prstGeom>
        </p:spPr>
      </p:pic>
      <p:sp>
        <p:nvSpPr>
          <p:cNvPr id="5" name="矩形: 圆角 4">
            <a:extLst>
              <a:ext uri="{FF2B5EF4-FFF2-40B4-BE49-F238E27FC236}">
                <a16:creationId xmlns:a16="http://schemas.microsoft.com/office/drawing/2014/main" id="{6B550F0B-0575-87CB-2EE3-864D184CB54F}"/>
              </a:ext>
            </a:extLst>
          </p:cNvPr>
          <p:cNvSpPr/>
          <p:nvPr/>
        </p:nvSpPr>
        <p:spPr>
          <a:xfrm>
            <a:off x="3467499" y="5019953"/>
            <a:ext cx="777240" cy="198120"/>
          </a:xfrm>
          <a:prstGeom prst="roundRect">
            <a:avLst/>
          </a:prstGeom>
          <a:noFill/>
          <a:ln>
            <a:solidFill>
              <a:srgbClr val="E5193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53D67660-B079-20E0-4CB4-6965706571DC}"/>
              </a:ext>
            </a:extLst>
          </p:cNvPr>
          <p:cNvSpPr txBox="1"/>
          <p:nvPr/>
        </p:nvSpPr>
        <p:spPr>
          <a:xfrm>
            <a:off x="472899" y="1143785"/>
            <a:ext cx="3132171" cy="424732"/>
          </a:xfrm>
          <a:prstGeom prst="rect">
            <a:avLst/>
          </a:prstGeom>
          <a:noFill/>
        </p:spPr>
        <p:txBody>
          <a:bodyPr wrap="square" rtlCol="0">
            <a:spAutoFit/>
          </a:bodyPr>
          <a:lstStyle/>
          <a:p>
            <a:pPr lvl="0">
              <a:lnSpc>
                <a:spcPct val="90000"/>
              </a:lnSpc>
              <a:spcBef>
                <a:spcPts val="1000"/>
              </a:spcBef>
              <a:defRPr/>
            </a:pPr>
            <a:r>
              <a:rPr lang="en-US" altLang="zh-CN" sz="2400" b="1" dirty="0">
                <a:solidFill>
                  <a:srgbClr val="4747BA"/>
                </a:solidFill>
                <a:latin typeface="Constantia" panose="02030602050306030303" pitchFamily="18" charset="0"/>
                <a:ea typeface="腾讯体 W3" panose="020C04030202040F0204" pitchFamily="34" charset="-122"/>
                <a:cs typeface="Times" panose="02020603050405020304" pitchFamily="18" charset="0"/>
              </a:rPr>
              <a:t>Algorithm</a:t>
            </a:r>
            <a:endParaRPr lang="zh-CN" altLang="en-US" sz="2800" b="1" dirty="0">
              <a:solidFill>
                <a:srgbClr val="4747BA"/>
              </a:solidFill>
              <a:latin typeface="Constantia" panose="02030602050306030303" pitchFamily="18" charset="0"/>
              <a:ea typeface="腾讯体 W3" panose="020C04030202040F0204" pitchFamily="34" charset="-122"/>
              <a:cs typeface="Times" panose="02020603050405020304" pitchFamily="18" charset="0"/>
            </a:endParaRPr>
          </a:p>
        </p:txBody>
      </p:sp>
      <p:pic>
        <p:nvPicPr>
          <p:cNvPr id="7" name="图片 6" descr="文本&#10;&#10;描述已自动生成">
            <a:extLst>
              <a:ext uri="{FF2B5EF4-FFF2-40B4-BE49-F238E27FC236}">
                <a16:creationId xmlns:a16="http://schemas.microsoft.com/office/drawing/2014/main" id="{8CA94132-2AAD-BBF3-A138-46A48FCCC5A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60607" y="1507266"/>
            <a:ext cx="4257905" cy="819478"/>
          </a:xfrm>
          <a:prstGeom prst="rect">
            <a:avLst/>
          </a:prstGeom>
        </p:spPr>
      </p:pic>
      <p:pic>
        <p:nvPicPr>
          <p:cNvPr id="9" name="图片 8" descr="图形用户界面, 文本&#10;&#10;中度可信度描述已自动生成">
            <a:extLst>
              <a:ext uri="{FF2B5EF4-FFF2-40B4-BE49-F238E27FC236}">
                <a16:creationId xmlns:a16="http://schemas.microsoft.com/office/drawing/2014/main" id="{1A898093-4E5C-A11A-4845-C93787FC9FF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11904" y="1547312"/>
            <a:ext cx="5135705" cy="836318"/>
          </a:xfrm>
          <a:prstGeom prst="rect">
            <a:avLst/>
          </a:prstGeom>
        </p:spPr>
      </p:pic>
      <p:pic>
        <p:nvPicPr>
          <p:cNvPr id="11" name="图片 10" descr="徽标, 公司名称&#10;&#10;描述已自动生成">
            <a:extLst>
              <a:ext uri="{FF2B5EF4-FFF2-40B4-BE49-F238E27FC236}">
                <a16:creationId xmlns:a16="http://schemas.microsoft.com/office/drawing/2014/main" id="{0F6092A1-3AE8-24E0-A1C3-766AD4697A2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36114" y="2303029"/>
            <a:ext cx="4275790" cy="677869"/>
          </a:xfrm>
          <a:prstGeom prst="rect">
            <a:avLst/>
          </a:prstGeom>
        </p:spPr>
      </p:pic>
      <p:pic>
        <p:nvPicPr>
          <p:cNvPr id="6" name="图片 5">
            <a:extLst>
              <a:ext uri="{FF2B5EF4-FFF2-40B4-BE49-F238E27FC236}">
                <a16:creationId xmlns:a16="http://schemas.microsoft.com/office/drawing/2014/main" id="{F497CD7B-B9DA-2B33-7E14-9CD89F93B4D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070716" y="2761370"/>
            <a:ext cx="3321777" cy="3265924"/>
          </a:xfrm>
          <a:prstGeom prst="rect">
            <a:avLst/>
          </a:prstGeom>
        </p:spPr>
      </p:pic>
    </p:spTree>
    <p:extLst>
      <p:ext uri="{BB962C8B-B14F-4D97-AF65-F5344CB8AC3E}">
        <p14:creationId xmlns:p14="http://schemas.microsoft.com/office/powerpoint/2010/main" val="1073934212"/>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a:extLst>
              <a:ext uri="{FF2B5EF4-FFF2-40B4-BE49-F238E27FC236}">
                <a16:creationId xmlns:a16="http://schemas.microsoft.com/office/drawing/2014/main" id="{B8CED823-FFFD-4AA2-9092-D8FBE51CAEB8}"/>
              </a:ext>
            </a:extLst>
          </p:cNvPr>
          <p:cNvSpPr/>
          <p:nvPr/>
        </p:nvSpPr>
        <p:spPr>
          <a:xfrm>
            <a:off x="0" y="6522720"/>
            <a:ext cx="4267200" cy="335280"/>
          </a:xfrm>
          <a:prstGeom prst="rect">
            <a:avLst/>
          </a:prstGeom>
          <a:solidFill>
            <a:srgbClr val="4747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a:extLst>
              <a:ext uri="{FF2B5EF4-FFF2-40B4-BE49-F238E27FC236}">
                <a16:creationId xmlns:a16="http://schemas.microsoft.com/office/drawing/2014/main" id="{AE30AF1C-CA8E-427B-9DBA-C8AB565AFF38}"/>
              </a:ext>
            </a:extLst>
          </p:cNvPr>
          <p:cNvSpPr/>
          <p:nvPr/>
        </p:nvSpPr>
        <p:spPr>
          <a:xfrm>
            <a:off x="4267200" y="6522720"/>
            <a:ext cx="4267200" cy="335280"/>
          </a:xfrm>
          <a:prstGeom prst="rect">
            <a:avLst/>
          </a:prstGeom>
          <a:solidFill>
            <a:srgbClr val="8484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a:extLst>
              <a:ext uri="{FF2B5EF4-FFF2-40B4-BE49-F238E27FC236}">
                <a16:creationId xmlns:a16="http://schemas.microsoft.com/office/drawing/2014/main" id="{287E9C25-FEFC-4DB2-BBD6-EAB98C4DEA1E}"/>
              </a:ext>
            </a:extLst>
          </p:cNvPr>
          <p:cNvSpPr/>
          <p:nvPr/>
        </p:nvSpPr>
        <p:spPr>
          <a:xfrm>
            <a:off x="8534400" y="6522720"/>
            <a:ext cx="3657600" cy="335280"/>
          </a:xfrm>
          <a:prstGeom prst="rect">
            <a:avLst/>
          </a:prstGeom>
          <a:solidFill>
            <a:srgbClr val="ADADE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600" dirty="0">
              <a:solidFill>
                <a:schemeClr val="bg1"/>
              </a:solidFill>
              <a:latin typeface="Constantia" panose="02030602050306030303" pitchFamily="18" charset="0"/>
            </a:endParaRPr>
          </a:p>
        </p:txBody>
      </p:sp>
      <p:sp>
        <p:nvSpPr>
          <p:cNvPr id="24" name="日期占位符 7">
            <a:extLst>
              <a:ext uri="{FF2B5EF4-FFF2-40B4-BE49-F238E27FC236}">
                <a16:creationId xmlns:a16="http://schemas.microsoft.com/office/drawing/2014/main" id="{A472F3E3-BF27-4214-96FF-F1674F8CACD2}"/>
              </a:ext>
            </a:extLst>
          </p:cNvPr>
          <p:cNvSpPr>
            <a:spLocks noGrp="1"/>
          </p:cNvSpPr>
          <p:nvPr>
            <p:ph type="dt" sz="half" idx="10"/>
          </p:nvPr>
        </p:nvSpPr>
        <p:spPr>
          <a:xfrm>
            <a:off x="1209907" y="6494974"/>
            <a:ext cx="1847385" cy="365125"/>
          </a:xfrm>
        </p:spPr>
        <p:txBody>
          <a:bodyPr/>
          <a:lstStyle/>
          <a:p>
            <a:r>
              <a:rPr lang="en-US" altLang="zh-CN" sz="1400" b="1" dirty="0">
                <a:solidFill>
                  <a:schemeClr val="bg1"/>
                </a:solidFill>
                <a:latin typeface="Constantia" panose="02030602050306030303" pitchFamily="18" charset="0"/>
                <a:cs typeface="Times" panose="02020603050405020304" pitchFamily="18" charset="0"/>
              </a:rPr>
              <a:t>April 24, 2024</a:t>
            </a:r>
            <a:endParaRPr lang="zh-CN" altLang="en-US" sz="1400" b="1" dirty="0">
              <a:solidFill>
                <a:schemeClr val="bg1"/>
              </a:solidFill>
              <a:latin typeface="Constantia" panose="02030602050306030303" pitchFamily="18" charset="0"/>
              <a:cs typeface="Times" panose="02020603050405020304" pitchFamily="18" charset="0"/>
            </a:endParaRPr>
          </a:p>
        </p:txBody>
      </p:sp>
      <p:sp>
        <p:nvSpPr>
          <p:cNvPr id="25" name="Fußzeilenplatzhalter 4">
            <a:extLst>
              <a:ext uri="{FF2B5EF4-FFF2-40B4-BE49-F238E27FC236}">
                <a16:creationId xmlns:a16="http://schemas.microsoft.com/office/drawing/2014/main" id="{74159A29-4F5F-4065-934C-13F30643D46E}"/>
              </a:ext>
            </a:extLst>
          </p:cNvPr>
          <p:cNvSpPr>
            <a:spLocks noGrp="1"/>
          </p:cNvSpPr>
          <p:nvPr>
            <p:ph type="ftr" sz="quarter" idx="11"/>
          </p:nvPr>
        </p:nvSpPr>
        <p:spPr>
          <a:xfrm>
            <a:off x="4095916" y="6553437"/>
            <a:ext cx="4520431" cy="273844"/>
          </a:xfrm>
        </p:spPr>
        <p:txBody>
          <a:bodyPr/>
          <a:lstStyle/>
          <a:p>
            <a:r>
              <a:rPr lang="en-US" altLang="zh-CN" sz="1400" b="1" dirty="0">
                <a:solidFill>
                  <a:schemeClr val="bg1"/>
                </a:solidFill>
                <a:latin typeface="Constantia" panose="02030602050306030303" pitchFamily="18" charset="0"/>
              </a:rPr>
              <a:t>Zero Zhao | HUST </a:t>
            </a:r>
            <a:endParaRPr lang="zh-CN" altLang="en-US" sz="1400" b="1" dirty="0">
              <a:solidFill>
                <a:schemeClr val="bg1"/>
              </a:solidFill>
              <a:latin typeface="Constantia" panose="02030602050306030303" pitchFamily="18" charset="0"/>
            </a:endParaRPr>
          </a:p>
        </p:txBody>
      </p:sp>
      <p:cxnSp>
        <p:nvCxnSpPr>
          <p:cNvPr id="26" name="直接连接符 25">
            <a:extLst>
              <a:ext uri="{FF2B5EF4-FFF2-40B4-BE49-F238E27FC236}">
                <a16:creationId xmlns:a16="http://schemas.microsoft.com/office/drawing/2014/main" id="{2C0A00E8-DC77-4A26-A219-150776549D88}"/>
              </a:ext>
            </a:extLst>
          </p:cNvPr>
          <p:cNvCxnSpPr/>
          <p:nvPr/>
        </p:nvCxnSpPr>
        <p:spPr>
          <a:xfrm>
            <a:off x="385590" y="859531"/>
            <a:ext cx="11479576" cy="0"/>
          </a:xfrm>
          <a:prstGeom prst="line">
            <a:avLst/>
          </a:prstGeom>
          <a:ln w="38100">
            <a:solidFill>
              <a:srgbClr val="4747BA"/>
            </a:solidFill>
          </a:ln>
        </p:spPr>
        <p:style>
          <a:lnRef idx="1">
            <a:schemeClr val="accent1"/>
          </a:lnRef>
          <a:fillRef idx="0">
            <a:schemeClr val="accent1"/>
          </a:fillRef>
          <a:effectRef idx="0">
            <a:schemeClr val="accent1"/>
          </a:effectRef>
          <a:fontRef idx="minor">
            <a:schemeClr val="tx1"/>
          </a:fontRef>
        </p:style>
      </p:cxnSp>
      <p:sp>
        <p:nvSpPr>
          <p:cNvPr id="19" name="文本框 18">
            <a:extLst>
              <a:ext uri="{FF2B5EF4-FFF2-40B4-BE49-F238E27FC236}">
                <a16:creationId xmlns:a16="http://schemas.microsoft.com/office/drawing/2014/main" id="{3B78C344-5CA5-0040-BEE1-94109FE221CD}"/>
              </a:ext>
            </a:extLst>
          </p:cNvPr>
          <p:cNvSpPr txBox="1"/>
          <p:nvPr/>
        </p:nvSpPr>
        <p:spPr>
          <a:xfrm>
            <a:off x="415183" y="166469"/>
            <a:ext cx="6798981" cy="646331"/>
          </a:xfrm>
          <a:prstGeom prst="rect">
            <a:avLst/>
          </a:prstGeom>
          <a:noFill/>
        </p:spPr>
        <p:txBody>
          <a:bodyPr wrap="square" rtlCol="0">
            <a:spAutoFit/>
          </a:bodyPr>
          <a:lstStyle/>
          <a:p>
            <a:pPr lvl="0">
              <a:lnSpc>
                <a:spcPct val="90000"/>
              </a:lnSpc>
              <a:spcBef>
                <a:spcPts val="1000"/>
              </a:spcBef>
              <a:defRPr/>
            </a:pPr>
            <a:r>
              <a:rPr lang="en-US" altLang="zh-CN" sz="3600" b="1" dirty="0">
                <a:solidFill>
                  <a:srgbClr val="4747BA"/>
                </a:solidFill>
                <a:latin typeface="Constantia" panose="02030602050306030303" pitchFamily="18" charset="0"/>
                <a:ea typeface="腾讯体 W3" panose="020C04030202040F0204" pitchFamily="34" charset="-122"/>
                <a:cs typeface="Times" panose="02020603050405020304" pitchFamily="18" charset="0"/>
              </a:rPr>
              <a:t>Transformer </a:t>
            </a:r>
            <a:r>
              <a:rPr lang="zh-CN" altLang="en-US" sz="3600" b="1" dirty="0">
                <a:solidFill>
                  <a:srgbClr val="4747BA"/>
                </a:solidFill>
                <a:latin typeface="Constantia" panose="02030602050306030303" pitchFamily="18" charset="0"/>
                <a:ea typeface="腾讯体 W3" panose="020C04030202040F0204" pitchFamily="34" charset="-122"/>
                <a:cs typeface="Times" panose="02020603050405020304" pitchFamily="18" charset="0"/>
              </a:rPr>
              <a:t>的缺陷</a:t>
            </a:r>
            <a:r>
              <a:rPr lang="en-US" altLang="zh-CN" sz="4000" b="1" dirty="0">
                <a:solidFill>
                  <a:srgbClr val="4747BA"/>
                </a:solidFill>
                <a:latin typeface="Constantia" panose="02030602050306030303" pitchFamily="18" charset="0"/>
                <a:ea typeface="腾讯体 W3" panose="020C04030202040F0204" pitchFamily="34" charset="-122"/>
                <a:cs typeface="Times" panose="02020603050405020304" pitchFamily="18" charset="0"/>
              </a:rPr>
              <a:t> </a:t>
            </a:r>
            <a:endParaRPr lang="zh-CN" altLang="en-US" sz="4000" b="1" dirty="0">
              <a:solidFill>
                <a:srgbClr val="4747BA"/>
              </a:solidFill>
              <a:latin typeface="Constantia" panose="02030602050306030303" pitchFamily="18" charset="0"/>
              <a:ea typeface="腾讯体 W3" panose="020C04030202040F0204" pitchFamily="34" charset="-122"/>
              <a:cs typeface="Times" panose="02020603050405020304" pitchFamily="18" charset="0"/>
            </a:endParaRPr>
          </a:p>
        </p:txBody>
      </p:sp>
      <p:pic>
        <p:nvPicPr>
          <p:cNvPr id="23" name="图片 22">
            <a:extLst>
              <a:ext uri="{FF2B5EF4-FFF2-40B4-BE49-F238E27FC236}">
                <a16:creationId xmlns:a16="http://schemas.microsoft.com/office/drawing/2014/main" id="{C59D9062-D538-4E10-A387-AAFC9F1C806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4063" y="218980"/>
            <a:ext cx="730337" cy="556270"/>
          </a:xfrm>
          <a:prstGeom prst="rect">
            <a:avLst/>
          </a:prstGeom>
        </p:spPr>
      </p:pic>
      <p:sp>
        <p:nvSpPr>
          <p:cNvPr id="14" name="灯片编号占位符 8">
            <a:extLst>
              <a:ext uri="{FF2B5EF4-FFF2-40B4-BE49-F238E27FC236}">
                <a16:creationId xmlns:a16="http://schemas.microsoft.com/office/drawing/2014/main" id="{CBDE027A-9753-BE4F-9E92-B646C7AB4689}"/>
              </a:ext>
            </a:extLst>
          </p:cNvPr>
          <p:cNvSpPr>
            <a:spLocks noGrp="1"/>
          </p:cNvSpPr>
          <p:nvPr>
            <p:ph type="sldNum" sz="quarter" idx="12"/>
          </p:nvPr>
        </p:nvSpPr>
        <p:spPr>
          <a:xfrm>
            <a:off x="9847869" y="6405035"/>
            <a:ext cx="809393" cy="545001"/>
          </a:xfrm>
        </p:spPr>
        <p:txBody>
          <a:bodyPr/>
          <a:lstStyle/>
          <a:p>
            <a:pPr algn="ctr"/>
            <a:fld id="{152851E7-9224-42D2-A4FF-119762E40804}" type="slidenum">
              <a:rPr lang="zh-CN" altLang="en-US" sz="1400" b="1" smtClean="0">
                <a:solidFill>
                  <a:schemeClr val="bg1"/>
                </a:solidFill>
                <a:latin typeface="Constantia" panose="02030602050306030303" pitchFamily="18" charset="0"/>
                <a:cs typeface="Times" panose="02020603050405020304" pitchFamily="18" charset="0"/>
              </a:rPr>
              <a:pPr algn="ctr"/>
              <a:t>7</a:t>
            </a:fld>
            <a:endParaRPr lang="zh-CN" altLang="en-US" sz="1400" b="1" dirty="0">
              <a:solidFill>
                <a:schemeClr val="bg1"/>
              </a:solidFill>
              <a:latin typeface="Constantia" panose="02030602050306030303" pitchFamily="18" charset="0"/>
              <a:cs typeface="Times" panose="02020603050405020304" pitchFamily="18" charset="0"/>
            </a:endParaRPr>
          </a:p>
        </p:txBody>
      </p:sp>
      <p:pic>
        <p:nvPicPr>
          <p:cNvPr id="44" name="图片 4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90829" y="204228"/>
            <a:ext cx="3323471" cy="570629"/>
          </a:xfrm>
          <a:prstGeom prst="rect">
            <a:avLst/>
          </a:prstGeom>
        </p:spPr>
      </p:pic>
      <p:sp>
        <p:nvSpPr>
          <p:cNvPr id="10" name="文本框 9">
            <a:extLst>
              <a:ext uri="{FF2B5EF4-FFF2-40B4-BE49-F238E27FC236}">
                <a16:creationId xmlns:a16="http://schemas.microsoft.com/office/drawing/2014/main" id="{E1328359-489F-6283-12AE-3D3BBA3ACBB6}"/>
              </a:ext>
            </a:extLst>
          </p:cNvPr>
          <p:cNvSpPr txBox="1"/>
          <p:nvPr/>
        </p:nvSpPr>
        <p:spPr>
          <a:xfrm>
            <a:off x="415183" y="4024328"/>
            <a:ext cx="10767761" cy="7455374"/>
          </a:xfrm>
          <a:prstGeom prst="rect">
            <a:avLst/>
          </a:prstGeom>
          <a:noFill/>
        </p:spPr>
        <p:txBody>
          <a:bodyPr wrap="square" rtlCol="0">
            <a:spAutoFit/>
          </a:bodyPr>
          <a:lstStyle/>
          <a:p>
            <a:pPr marL="342900" lvl="0" indent="-342900">
              <a:lnSpc>
                <a:spcPct val="90000"/>
              </a:lnSpc>
              <a:spcBef>
                <a:spcPts val="1000"/>
              </a:spcBef>
              <a:buFont typeface="Arial" panose="020B0604020202020204" pitchFamily="34" charset="0"/>
              <a:buChar char="•"/>
              <a:defRPr/>
            </a:pPr>
            <a:r>
              <a:rPr lang="zh-CN" altLang="en-US" sz="2400" b="1" dirty="0">
                <a:solidFill>
                  <a:srgbClr val="4747BA"/>
                </a:solidFill>
                <a:latin typeface="Constantia" panose="02030602050306030303" pitchFamily="18" charset="0"/>
                <a:ea typeface="腾讯体 W3" panose="020C04030202040F0204" pitchFamily="34" charset="-122"/>
                <a:cs typeface="Times" panose="02020603050405020304" pitchFamily="18" charset="0"/>
              </a:rPr>
              <a:t>长序列上非常消耗显存</a:t>
            </a:r>
            <a:endParaRPr lang="en-US" altLang="zh-CN" sz="2400" b="1" dirty="0">
              <a:solidFill>
                <a:srgbClr val="4747BA"/>
              </a:solidFill>
              <a:latin typeface="Constantia" panose="02030602050306030303" pitchFamily="18" charset="0"/>
              <a:ea typeface="腾讯体 W3" panose="020C04030202040F0204" pitchFamily="34" charset="-122"/>
              <a:cs typeface="Times" panose="02020603050405020304" pitchFamily="18" charset="0"/>
            </a:endParaRPr>
          </a:p>
          <a:p>
            <a:pPr marL="800100" lvl="1" indent="-342900">
              <a:lnSpc>
                <a:spcPct val="90000"/>
              </a:lnSpc>
              <a:spcBef>
                <a:spcPts val="1000"/>
              </a:spcBef>
              <a:buFont typeface="Arial" panose="020B0604020202020204" pitchFamily="34" charset="0"/>
              <a:buChar char="•"/>
              <a:defRPr/>
            </a:pPr>
            <a:r>
              <a:rPr lang="zh-CN" altLang="en-US" b="1" dirty="0">
                <a:latin typeface="Constantia" panose="02030602050306030303" pitchFamily="18" charset="0"/>
                <a:ea typeface="腾讯体 W3" panose="020C04030202040F0204" pitchFamily="34" charset="-122"/>
                <a:cs typeface="Times" panose="02020603050405020304" pitchFamily="18" charset="0"/>
              </a:rPr>
              <a:t>前文可见，</a:t>
            </a:r>
            <a:r>
              <a:rPr lang="en-US" altLang="zh-CN" b="1" dirty="0">
                <a:latin typeface="Constantia" panose="02030602050306030303" pitchFamily="18" charset="0"/>
                <a:ea typeface="腾讯体 W3" panose="020C04030202040F0204" pitchFamily="34" charset="-122"/>
                <a:cs typeface="Times" panose="02020603050405020304" pitchFamily="18" charset="0"/>
              </a:rPr>
              <a:t>Transformer</a:t>
            </a:r>
            <a:r>
              <a:rPr lang="zh-CN" altLang="en-US" b="1" dirty="0">
                <a:latin typeface="Constantia" panose="02030602050306030303" pitchFamily="18" charset="0"/>
                <a:ea typeface="腾讯体 W3" panose="020C04030202040F0204" pitchFamily="34" charset="-122"/>
                <a:cs typeface="Times" panose="02020603050405020304" pitchFamily="18" charset="0"/>
              </a:rPr>
              <a:t>的</a:t>
            </a:r>
            <a:r>
              <a:rPr lang="zh-CN" altLang="en-US" b="1" dirty="0">
                <a:solidFill>
                  <a:srgbClr val="FF0000"/>
                </a:solidFill>
                <a:latin typeface="Constantia" panose="02030602050306030303" pitchFamily="18" charset="0"/>
                <a:ea typeface="腾讯体 W3" panose="020C04030202040F0204" pitchFamily="34" charset="-122"/>
                <a:cs typeface="Times" panose="02020603050405020304" pitchFamily="18" charset="0"/>
              </a:rPr>
              <a:t>计算复杂度与序列长度呈平方关系</a:t>
            </a:r>
            <a:r>
              <a:rPr lang="zh-CN" altLang="en-US" b="1" dirty="0">
                <a:latin typeface="Constantia" panose="02030602050306030303" pitchFamily="18" charset="0"/>
                <a:ea typeface="腾讯体 W3" panose="020C04030202040F0204" pitchFamily="34" charset="-122"/>
                <a:cs typeface="Times" panose="02020603050405020304" pitchFamily="18" charset="0"/>
              </a:rPr>
              <a:t>，这意味着在处理具有较大回顾窗口的长程序列时，</a:t>
            </a:r>
            <a:r>
              <a:rPr lang="en-US" altLang="zh-CN" b="1" dirty="0">
                <a:latin typeface="Constantia" panose="02030602050306030303" pitchFamily="18" charset="0"/>
                <a:ea typeface="腾讯体 W3" panose="020C04030202040F0204" pitchFamily="34" charset="-122"/>
                <a:cs typeface="Times" panose="02020603050405020304" pitchFamily="18" charset="0"/>
              </a:rPr>
              <a:t>transformer</a:t>
            </a:r>
            <a:r>
              <a:rPr lang="zh-CN" altLang="en-US" b="1" dirty="0">
                <a:latin typeface="Constantia" panose="02030602050306030303" pitchFamily="18" charset="0"/>
                <a:ea typeface="腾讯体 W3" panose="020C04030202040F0204" pitchFamily="34" charset="-122"/>
                <a:cs typeface="Times" panose="02020603050405020304" pitchFamily="18" charset="0"/>
              </a:rPr>
              <a:t>会出现</a:t>
            </a:r>
            <a:r>
              <a:rPr lang="zh-CN" altLang="en-US" b="1" dirty="0">
                <a:solidFill>
                  <a:srgbClr val="FF0000"/>
                </a:solidFill>
                <a:latin typeface="Constantia" panose="02030602050306030303" pitchFamily="18" charset="0"/>
                <a:ea typeface="腾讯体 W3" panose="020C04030202040F0204" pitchFamily="34" charset="-122"/>
                <a:cs typeface="Times" panose="02020603050405020304" pitchFamily="18" charset="0"/>
              </a:rPr>
              <a:t>性能下降和计算量激增</a:t>
            </a:r>
            <a:r>
              <a:rPr lang="zh-CN" altLang="en-US" b="1" dirty="0">
                <a:latin typeface="Constantia" panose="02030602050306030303" pitchFamily="18" charset="0"/>
                <a:ea typeface="腾讯体 W3" panose="020C04030202040F0204" pitchFamily="34" charset="-122"/>
                <a:cs typeface="Times" panose="02020603050405020304" pitchFamily="18" charset="0"/>
              </a:rPr>
              <a:t>的问题</a:t>
            </a:r>
            <a:endParaRPr lang="en-US" altLang="zh-CN" sz="2400" b="1" dirty="0">
              <a:solidFill>
                <a:srgbClr val="4747BA"/>
              </a:solidFill>
              <a:latin typeface="Constantia" panose="02030602050306030303" pitchFamily="18" charset="0"/>
              <a:ea typeface="腾讯体 W3" panose="020C04030202040F0204" pitchFamily="34" charset="-122"/>
              <a:cs typeface="Times" panose="02020603050405020304" pitchFamily="18" charset="0"/>
            </a:endParaRPr>
          </a:p>
          <a:p>
            <a:pPr marL="342900" lvl="0" indent="-342900">
              <a:lnSpc>
                <a:spcPct val="90000"/>
              </a:lnSpc>
              <a:spcBef>
                <a:spcPts val="1000"/>
              </a:spcBef>
              <a:buFont typeface="Arial" panose="020B0604020202020204" pitchFamily="34" charset="0"/>
              <a:buChar char="•"/>
              <a:defRPr/>
            </a:pPr>
            <a:r>
              <a:rPr lang="zh-CN" altLang="en-US" sz="2400" b="1" dirty="0">
                <a:solidFill>
                  <a:srgbClr val="4747BA"/>
                </a:solidFill>
                <a:latin typeface="Constantia" panose="02030602050306030303" pitchFamily="18" charset="0"/>
                <a:ea typeface="腾讯体 W3" panose="020C04030202040F0204" pitchFamily="34" charset="-122"/>
                <a:cs typeface="Times" panose="02020603050405020304" pitchFamily="18" charset="0"/>
              </a:rPr>
              <a:t>时序预测领域效果不突出</a:t>
            </a:r>
            <a:endParaRPr lang="en-US" altLang="zh-CN" sz="2400" b="1" dirty="0">
              <a:solidFill>
                <a:srgbClr val="4747BA"/>
              </a:solidFill>
              <a:latin typeface="Constantia" panose="02030602050306030303" pitchFamily="18" charset="0"/>
              <a:ea typeface="腾讯体 W3" panose="020C04030202040F0204" pitchFamily="34" charset="-122"/>
              <a:cs typeface="Times" panose="02020603050405020304" pitchFamily="18" charset="0"/>
            </a:endParaRPr>
          </a:p>
          <a:p>
            <a:pPr marL="800100" lvl="1" indent="-342900">
              <a:lnSpc>
                <a:spcPct val="90000"/>
              </a:lnSpc>
              <a:spcBef>
                <a:spcPts val="1000"/>
              </a:spcBef>
              <a:buFont typeface="Arial" panose="020B0604020202020204" pitchFamily="34" charset="0"/>
              <a:buChar char="•"/>
              <a:defRPr/>
            </a:pPr>
            <a:r>
              <a:rPr lang="zh-CN" altLang="en-US" b="1" dirty="0">
                <a:latin typeface="Constantia" panose="02030602050306030303" pitchFamily="18" charset="0"/>
                <a:ea typeface="腾讯体 W3" panose="020C04030202040F0204" pitchFamily="34" charset="-122"/>
                <a:cs typeface="Times" panose="02020603050405020304" pitchFamily="18" charset="0"/>
              </a:rPr>
              <a:t>基于</a:t>
            </a:r>
            <a:r>
              <a:rPr lang="en-US" altLang="zh-CN" b="1" dirty="0">
                <a:latin typeface="Constantia" panose="02030602050306030303" pitchFamily="18" charset="0"/>
                <a:ea typeface="腾讯体 W3" panose="020C04030202040F0204" pitchFamily="34" charset="-122"/>
                <a:cs typeface="Times" panose="02020603050405020304" pitchFamily="18" charset="0"/>
              </a:rPr>
              <a:t>transformer</a:t>
            </a:r>
            <a:r>
              <a:rPr lang="zh-CN" altLang="en-US" b="1" dirty="0">
                <a:latin typeface="Constantia" panose="02030602050306030303" pitchFamily="18" charset="0"/>
                <a:ea typeface="腾讯体 W3" panose="020C04030202040F0204" pitchFamily="34" charset="-122"/>
                <a:cs typeface="Times" panose="02020603050405020304" pitchFamily="18" charset="0"/>
              </a:rPr>
              <a:t>模型的时序预测架构通常会引入时间步，将时间</a:t>
            </a:r>
            <a:r>
              <a:rPr lang="en-US" altLang="zh-CN" b="1" dirty="0">
                <a:latin typeface="Constantia" panose="02030602050306030303" pitchFamily="18" charset="0"/>
                <a:ea typeface="腾讯体 W3" panose="020C04030202040F0204" pitchFamily="34" charset="-122"/>
                <a:cs typeface="Times" panose="02020603050405020304" pitchFamily="18" charset="0"/>
              </a:rPr>
              <a:t>/</a:t>
            </a:r>
            <a:r>
              <a:rPr lang="zh-CN" altLang="en-US" b="1" dirty="0">
                <a:latin typeface="Constantia" panose="02030602050306030303" pitchFamily="18" charset="0"/>
                <a:ea typeface="腾讯体 W3" panose="020C04030202040F0204" pitchFamily="34" charset="-122"/>
                <a:cs typeface="Times" panose="02020603050405020304" pitchFamily="18" charset="0"/>
              </a:rPr>
              <a:t>词序连同变量编码成统一的</a:t>
            </a:r>
            <a:r>
              <a:rPr lang="en-US" altLang="zh-CN" b="1" dirty="0">
                <a:latin typeface="Constantia" panose="02030602050306030303" pitchFamily="18" charset="0"/>
                <a:ea typeface="腾讯体 W3" panose="020C04030202040F0204" pitchFamily="34" charset="-122"/>
                <a:cs typeface="Times" panose="02020603050405020304" pitchFamily="18" charset="0"/>
              </a:rPr>
              <a:t>temporal token</a:t>
            </a:r>
            <a:r>
              <a:rPr lang="zh-CN" altLang="en-US" b="1" dirty="0">
                <a:latin typeface="Constantia" panose="02030602050306030303" pitchFamily="18" charset="0"/>
                <a:ea typeface="腾讯体 W3" panose="020C04030202040F0204" pitchFamily="34" charset="-122"/>
                <a:cs typeface="Times" panose="02020603050405020304" pitchFamily="18" charset="0"/>
              </a:rPr>
              <a:t>，利用自注意力机制去捕捉不同时刻变量之间的时序相关性，这实际上</a:t>
            </a:r>
            <a:r>
              <a:rPr lang="zh-CN" altLang="en-US" b="1" dirty="0">
                <a:solidFill>
                  <a:srgbClr val="FF0000"/>
                </a:solidFill>
                <a:latin typeface="Constantia" panose="02030602050306030303" pitchFamily="18" charset="0"/>
                <a:ea typeface="腾讯体 W3" panose="020C04030202040F0204" pitchFamily="34" charset="-122"/>
                <a:cs typeface="Times" panose="02020603050405020304" pitchFamily="18" charset="0"/>
              </a:rPr>
              <a:t>破坏了变量之间由于不同物理意义带来的相关性</a:t>
            </a:r>
            <a:r>
              <a:rPr lang="zh-CN" altLang="en-US" b="1" dirty="0">
                <a:latin typeface="Constantia" panose="02030602050306030303" pitchFamily="18" charset="0"/>
                <a:ea typeface="腾讯体 W3" panose="020C04030202040F0204" pitchFamily="34" charset="-122"/>
                <a:cs typeface="Times" panose="02020603050405020304" pitchFamily="18" charset="0"/>
              </a:rPr>
              <a:t>，所以效果并不优异</a:t>
            </a:r>
            <a:endParaRPr lang="en-US" altLang="zh-CN" b="1" dirty="0">
              <a:latin typeface="Constantia" panose="02030602050306030303" pitchFamily="18" charset="0"/>
              <a:ea typeface="腾讯体 W3" panose="020C04030202040F0204" pitchFamily="34" charset="-122"/>
              <a:cs typeface="Times" panose="02020603050405020304" pitchFamily="18" charset="0"/>
            </a:endParaRPr>
          </a:p>
          <a:p>
            <a:pPr marL="342900" lvl="0" indent="-342900">
              <a:lnSpc>
                <a:spcPct val="90000"/>
              </a:lnSpc>
              <a:spcBef>
                <a:spcPts val="1000"/>
              </a:spcBef>
              <a:buFont typeface="Arial" panose="020B0604020202020204" pitchFamily="34" charset="0"/>
              <a:buChar char="•"/>
              <a:defRPr/>
            </a:pPr>
            <a:endParaRPr lang="en-US" altLang="zh-CN" sz="2400" b="1" dirty="0">
              <a:solidFill>
                <a:srgbClr val="4747BA"/>
              </a:solidFill>
              <a:latin typeface="Constantia" panose="02030602050306030303" pitchFamily="18" charset="0"/>
              <a:ea typeface="腾讯体 W3" panose="020C04030202040F0204" pitchFamily="34" charset="-122"/>
              <a:cs typeface="Times" panose="02020603050405020304" pitchFamily="18" charset="0"/>
            </a:endParaRPr>
          </a:p>
          <a:p>
            <a:pPr marL="342900" lvl="0" indent="-342900">
              <a:lnSpc>
                <a:spcPct val="90000"/>
              </a:lnSpc>
              <a:spcBef>
                <a:spcPts val="1000"/>
              </a:spcBef>
              <a:buFont typeface="Arial" panose="020B0604020202020204" pitchFamily="34" charset="0"/>
              <a:buChar char="•"/>
              <a:defRPr/>
            </a:pPr>
            <a:endParaRPr lang="en-US" altLang="zh-CN" sz="2400" b="1" dirty="0">
              <a:solidFill>
                <a:srgbClr val="4747BA"/>
              </a:solidFill>
              <a:latin typeface="Constantia" panose="02030602050306030303" pitchFamily="18" charset="0"/>
              <a:ea typeface="腾讯体 W3" panose="020C04030202040F0204" pitchFamily="34" charset="-122"/>
              <a:cs typeface="Times" panose="02020603050405020304" pitchFamily="18" charset="0"/>
            </a:endParaRPr>
          </a:p>
          <a:p>
            <a:pPr lvl="1">
              <a:lnSpc>
                <a:spcPct val="90000"/>
              </a:lnSpc>
              <a:spcBef>
                <a:spcPts val="1000"/>
              </a:spcBef>
              <a:defRPr/>
            </a:pPr>
            <a:endParaRPr lang="en-US" altLang="zh-CN" sz="2400" b="1" dirty="0">
              <a:solidFill>
                <a:srgbClr val="4747BA"/>
              </a:solidFill>
              <a:latin typeface="Constantia" panose="02030602050306030303" pitchFamily="18" charset="0"/>
              <a:ea typeface="腾讯体 W3" panose="020C04030202040F0204" pitchFamily="34" charset="-122"/>
              <a:cs typeface="Times" panose="02020603050405020304" pitchFamily="18" charset="0"/>
            </a:endParaRPr>
          </a:p>
          <a:p>
            <a:pPr lvl="1">
              <a:lnSpc>
                <a:spcPct val="90000"/>
              </a:lnSpc>
              <a:spcBef>
                <a:spcPts val="1000"/>
              </a:spcBef>
              <a:defRPr/>
            </a:pPr>
            <a:endParaRPr lang="en-US" altLang="zh-CN" sz="2400" b="1" dirty="0">
              <a:solidFill>
                <a:srgbClr val="4747BA"/>
              </a:solidFill>
              <a:latin typeface="Constantia" panose="02030602050306030303" pitchFamily="18" charset="0"/>
              <a:ea typeface="腾讯体 W3" panose="020C04030202040F0204" pitchFamily="34" charset="-122"/>
              <a:cs typeface="Times" panose="02020603050405020304" pitchFamily="18" charset="0"/>
            </a:endParaRPr>
          </a:p>
          <a:p>
            <a:pPr lvl="0">
              <a:lnSpc>
                <a:spcPct val="90000"/>
              </a:lnSpc>
              <a:spcBef>
                <a:spcPts val="1000"/>
              </a:spcBef>
              <a:defRPr/>
            </a:pPr>
            <a:endParaRPr lang="en-US" altLang="zh-CN" sz="2400" b="1" dirty="0">
              <a:solidFill>
                <a:srgbClr val="4747BA"/>
              </a:solidFill>
              <a:latin typeface="Constantia" panose="02030602050306030303" pitchFamily="18" charset="0"/>
              <a:ea typeface="腾讯体 W3" panose="020C04030202040F0204" pitchFamily="34" charset="-122"/>
              <a:cs typeface="Times" panose="02020603050405020304" pitchFamily="18" charset="0"/>
            </a:endParaRPr>
          </a:p>
          <a:p>
            <a:pPr marL="342900" lvl="0" indent="-342900">
              <a:lnSpc>
                <a:spcPct val="90000"/>
              </a:lnSpc>
              <a:spcBef>
                <a:spcPts val="1000"/>
              </a:spcBef>
              <a:buFont typeface="Arial" panose="020B0604020202020204" pitchFamily="34" charset="0"/>
              <a:buChar char="•"/>
              <a:defRPr/>
            </a:pPr>
            <a:endParaRPr lang="en-US" altLang="zh-CN" sz="2400" b="1" dirty="0">
              <a:solidFill>
                <a:srgbClr val="4747BA"/>
              </a:solidFill>
              <a:latin typeface="Constantia" panose="02030602050306030303" pitchFamily="18" charset="0"/>
              <a:ea typeface="腾讯体 W3" panose="020C04030202040F0204" pitchFamily="34" charset="-122"/>
              <a:cs typeface="Times" panose="02020603050405020304" pitchFamily="18" charset="0"/>
            </a:endParaRPr>
          </a:p>
          <a:p>
            <a:pPr marL="342900" lvl="0" indent="-342900">
              <a:lnSpc>
                <a:spcPct val="90000"/>
              </a:lnSpc>
              <a:spcBef>
                <a:spcPts val="1000"/>
              </a:spcBef>
              <a:buFont typeface="Arial" panose="020B0604020202020204" pitchFamily="34" charset="0"/>
              <a:buChar char="•"/>
              <a:defRPr/>
            </a:pPr>
            <a:endParaRPr lang="en-US" altLang="zh-CN" sz="2400" b="1" dirty="0">
              <a:solidFill>
                <a:srgbClr val="4747BA"/>
              </a:solidFill>
              <a:latin typeface="Constantia" panose="02030602050306030303" pitchFamily="18" charset="0"/>
              <a:ea typeface="腾讯体 W3" panose="020C04030202040F0204" pitchFamily="34" charset="-122"/>
              <a:cs typeface="Times" panose="02020603050405020304" pitchFamily="18" charset="0"/>
            </a:endParaRPr>
          </a:p>
          <a:p>
            <a:pPr marL="342900" lvl="0" indent="-342900">
              <a:lnSpc>
                <a:spcPct val="90000"/>
              </a:lnSpc>
              <a:spcBef>
                <a:spcPts val="1000"/>
              </a:spcBef>
              <a:buFont typeface="Arial" panose="020B0604020202020204" pitchFamily="34" charset="0"/>
              <a:buChar char="•"/>
              <a:defRPr/>
            </a:pPr>
            <a:endParaRPr lang="en-US" altLang="zh-CN" sz="2400" b="1" dirty="0">
              <a:solidFill>
                <a:srgbClr val="4747BA"/>
              </a:solidFill>
              <a:latin typeface="Constantia" panose="02030602050306030303" pitchFamily="18" charset="0"/>
              <a:ea typeface="腾讯体 W3" panose="020C04030202040F0204" pitchFamily="34" charset="-122"/>
              <a:cs typeface="Times" panose="02020603050405020304" pitchFamily="18" charset="0"/>
            </a:endParaRPr>
          </a:p>
          <a:p>
            <a:pPr marL="342900" lvl="0" indent="-342900">
              <a:lnSpc>
                <a:spcPct val="90000"/>
              </a:lnSpc>
              <a:spcBef>
                <a:spcPts val="1000"/>
              </a:spcBef>
              <a:buFont typeface="Arial" panose="020B0604020202020204" pitchFamily="34" charset="0"/>
              <a:buChar char="•"/>
              <a:defRPr/>
            </a:pPr>
            <a:endParaRPr lang="en-US" altLang="zh-CN" sz="2400" b="1" dirty="0">
              <a:solidFill>
                <a:srgbClr val="4747BA"/>
              </a:solidFill>
              <a:latin typeface="Constantia" panose="02030602050306030303" pitchFamily="18" charset="0"/>
              <a:ea typeface="腾讯体 W3" panose="020C04030202040F0204" pitchFamily="34" charset="-122"/>
              <a:cs typeface="Times" panose="02020603050405020304" pitchFamily="18" charset="0"/>
            </a:endParaRPr>
          </a:p>
          <a:p>
            <a:pPr marL="342900" lvl="0" indent="-342900">
              <a:lnSpc>
                <a:spcPct val="90000"/>
              </a:lnSpc>
              <a:spcBef>
                <a:spcPts val="1000"/>
              </a:spcBef>
              <a:buFont typeface="Arial" panose="020B0604020202020204" pitchFamily="34" charset="0"/>
              <a:buChar char="•"/>
              <a:defRPr/>
            </a:pPr>
            <a:endParaRPr lang="en-US" altLang="zh-CN" sz="2400" b="1" dirty="0">
              <a:solidFill>
                <a:srgbClr val="4747BA"/>
              </a:solidFill>
              <a:latin typeface="Constantia" panose="02030602050306030303" pitchFamily="18" charset="0"/>
              <a:ea typeface="腾讯体 W3" panose="020C04030202040F0204" pitchFamily="34" charset="-122"/>
              <a:cs typeface="Times" panose="02020603050405020304" pitchFamily="18" charset="0"/>
            </a:endParaRPr>
          </a:p>
          <a:p>
            <a:pPr marL="342900" lvl="0" indent="-342900">
              <a:lnSpc>
                <a:spcPct val="90000"/>
              </a:lnSpc>
              <a:spcBef>
                <a:spcPts val="1000"/>
              </a:spcBef>
              <a:buFont typeface="Arial" panose="020B0604020202020204" pitchFamily="34" charset="0"/>
              <a:buChar char="•"/>
              <a:defRPr/>
            </a:pPr>
            <a:endParaRPr lang="en-US" altLang="zh-CN" sz="2400" b="1" dirty="0">
              <a:solidFill>
                <a:srgbClr val="4747BA"/>
              </a:solidFill>
              <a:latin typeface="Constantia" panose="02030602050306030303" pitchFamily="18" charset="0"/>
              <a:ea typeface="腾讯体 W3" panose="020C04030202040F0204" pitchFamily="34" charset="-122"/>
              <a:cs typeface="Times" panose="02020603050405020304" pitchFamily="18" charset="0"/>
            </a:endParaRPr>
          </a:p>
        </p:txBody>
      </p:sp>
      <p:pic>
        <p:nvPicPr>
          <p:cNvPr id="3" name="图片 2" descr="图表, 散点图&#10;&#10;描述已自动生成">
            <a:extLst>
              <a:ext uri="{FF2B5EF4-FFF2-40B4-BE49-F238E27FC236}">
                <a16:creationId xmlns:a16="http://schemas.microsoft.com/office/drawing/2014/main" id="{497A92E3-F87B-0D11-DECA-238D2EA8543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85026" y="1175303"/>
            <a:ext cx="8276188" cy="2756989"/>
          </a:xfrm>
          <a:prstGeom prst="rect">
            <a:avLst/>
          </a:prstGeom>
        </p:spPr>
      </p:pic>
    </p:spTree>
    <p:extLst>
      <p:ext uri="{BB962C8B-B14F-4D97-AF65-F5344CB8AC3E}">
        <p14:creationId xmlns:p14="http://schemas.microsoft.com/office/powerpoint/2010/main" val="3471837513"/>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a:extLst>
              <a:ext uri="{FF2B5EF4-FFF2-40B4-BE49-F238E27FC236}">
                <a16:creationId xmlns:a16="http://schemas.microsoft.com/office/drawing/2014/main" id="{B8CED823-FFFD-4AA2-9092-D8FBE51CAEB8}"/>
              </a:ext>
            </a:extLst>
          </p:cNvPr>
          <p:cNvSpPr/>
          <p:nvPr/>
        </p:nvSpPr>
        <p:spPr>
          <a:xfrm>
            <a:off x="0" y="6522720"/>
            <a:ext cx="4267200" cy="335280"/>
          </a:xfrm>
          <a:prstGeom prst="rect">
            <a:avLst/>
          </a:prstGeom>
          <a:solidFill>
            <a:srgbClr val="4747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a:extLst>
              <a:ext uri="{FF2B5EF4-FFF2-40B4-BE49-F238E27FC236}">
                <a16:creationId xmlns:a16="http://schemas.microsoft.com/office/drawing/2014/main" id="{AE30AF1C-CA8E-427B-9DBA-C8AB565AFF38}"/>
              </a:ext>
            </a:extLst>
          </p:cNvPr>
          <p:cNvSpPr/>
          <p:nvPr/>
        </p:nvSpPr>
        <p:spPr>
          <a:xfrm>
            <a:off x="4267200" y="6522720"/>
            <a:ext cx="4267200" cy="335280"/>
          </a:xfrm>
          <a:prstGeom prst="rect">
            <a:avLst/>
          </a:prstGeom>
          <a:solidFill>
            <a:srgbClr val="8484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a:extLst>
              <a:ext uri="{FF2B5EF4-FFF2-40B4-BE49-F238E27FC236}">
                <a16:creationId xmlns:a16="http://schemas.microsoft.com/office/drawing/2014/main" id="{287E9C25-FEFC-4DB2-BBD6-EAB98C4DEA1E}"/>
              </a:ext>
            </a:extLst>
          </p:cNvPr>
          <p:cNvSpPr/>
          <p:nvPr/>
        </p:nvSpPr>
        <p:spPr>
          <a:xfrm>
            <a:off x="8534400" y="6522720"/>
            <a:ext cx="3657600" cy="335280"/>
          </a:xfrm>
          <a:prstGeom prst="rect">
            <a:avLst/>
          </a:prstGeom>
          <a:solidFill>
            <a:srgbClr val="ADADE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600" dirty="0">
              <a:solidFill>
                <a:schemeClr val="bg1"/>
              </a:solidFill>
              <a:latin typeface="Constantia" panose="02030602050306030303" pitchFamily="18" charset="0"/>
            </a:endParaRPr>
          </a:p>
        </p:txBody>
      </p:sp>
      <p:sp>
        <p:nvSpPr>
          <p:cNvPr id="24" name="日期占位符 7">
            <a:extLst>
              <a:ext uri="{FF2B5EF4-FFF2-40B4-BE49-F238E27FC236}">
                <a16:creationId xmlns:a16="http://schemas.microsoft.com/office/drawing/2014/main" id="{A472F3E3-BF27-4214-96FF-F1674F8CACD2}"/>
              </a:ext>
            </a:extLst>
          </p:cNvPr>
          <p:cNvSpPr>
            <a:spLocks noGrp="1"/>
          </p:cNvSpPr>
          <p:nvPr>
            <p:ph type="dt" sz="half" idx="10"/>
          </p:nvPr>
        </p:nvSpPr>
        <p:spPr>
          <a:xfrm>
            <a:off x="1209907" y="6494974"/>
            <a:ext cx="1847385" cy="365125"/>
          </a:xfrm>
        </p:spPr>
        <p:txBody>
          <a:bodyPr/>
          <a:lstStyle/>
          <a:p>
            <a:r>
              <a:rPr lang="en-US" altLang="zh-CN" sz="1400" b="1" dirty="0">
                <a:solidFill>
                  <a:schemeClr val="bg1"/>
                </a:solidFill>
                <a:latin typeface="Constantia" panose="02030602050306030303" pitchFamily="18" charset="0"/>
                <a:cs typeface="Times" panose="02020603050405020304" pitchFamily="18" charset="0"/>
              </a:rPr>
              <a:t>April 24, 2024</a:t>
            </a:r>
            <a:endParaRPr lang="zh-CN" altLang="en-US" sz="1400" b="1" dirty="0">
              <a:solidFill>
                <a:schemeClr val="bg1"/>
              </a:solidFill>
              <a:latin typeface="Constantia" panose="02030602050306030303" pitchFamily="18" charset="0"/>
              <a:cs typeface="Times" panose="02020603050405020304" pitchFamily="18" charset="0"/>
            </a:endParaRPr>
          </a:p>
        </p:txBody>
      </p:sp>
      <p:sp>
        <p:nvSpPr>
          <p:cNvPr id="25" name="Fußzeilenplatzhalter 4">
            <a:extLst>
              <a:ext uri="{FF2B5EF4-FFF2-40B4-BE49-F238E27FC236}">
                <a16:creationId xmlns:a16="http://schemas.microsoft.com/office/drawing/2014/main" id="{74159A29-4F5F-4065-934C-13F30643D46E}"/>
              </a:ext>
            </a:extLst>
          </p:cNvPr>
          <p:cNvSpPr>
            <a:spLocks noGrp="1"/>
          </p:cNvSpPr>
          <p:nvPr>
            <p:ph type="ftr" sz="quarter" idx="11"/>
          </p:nvPr>
        </p:nvSpPr>
        <p:spPr>
          <a:xfrm>
            <a:off x="4095916" y="6553437"/>
            <a:ext cx="4520431" cy="273844"/>
          </a:xfrm>
        </p:spPr>
        <p:txBody>
          <a:bodyPr/>
          <a:lstStyle/>
          <a:p>
            <a:r>
              <a:rPr lang="en-US" altLang="zh-CN" sz="1400" b="1" dirty="0">
                <a:solidFill>
                  <a:schemeClr val="bg1"/>
                </a:solidFill>
                <a:latin typeface="Constantia" panose="02030602050306030303" pitchFamily="18" charset="0"/>
              </a:rPr>
              <a:t>Zero Zhao | HUST </a:t>
            </a:r>
            <a:endParaRPr lang="zh-CN" altLang="en-US" sz="1400" b="1" dirty="0">
              <a:solidFill>
                <a:schemeClr val="bg1"/>
              </a:solidFill>
              <a:latin typeface="Constantia" panose="02030602050306030303" pitchFamily="18" charset="0"/>
            </a:endParaRPr>
          </a:p>
        </p:txBody>
      </p:sp>
      <p:cxnSp>
        <p:nvCxnSpPr>
          <p:cNvPr id="26" name="直接连接符 25">
            <a:extLst>
              <a:ext uri="{FF2B5EF4-FFF2-40B4-BE49-F238E27FC236}">
                <a16:creationId xmlns:a16="http://schemas.microsoft.com/office/drawing/2014/main" id="{2C0A00E8-DC77-4A26-A219-150776549D88}"/>
              </a:ext>
            </a:extLst>
          </p:cNvPr>
          <p:cNvCxnSpPr/>
          <p:nvPr/>
        </p:nvCxnSpPr>
        <p:spPr>
          <a:xfrm>
            <a:off x="385590" y="859531"/>
            <a:ext cx="11479576" cy="0"/>
          </a:xfrm>
          <a:prstGeom prst="line">
            <a:avLst/>
          </a:prstGeom>
          <a:ln w="38100">
            <a:solidFill>
              <a:srgbClr val="4747BA"/>
            </a:solidFill>
          </a:ln>
        </p:spPr>
        <p:style>
          <a:lnRef idx="1">
            <a:schemeClr val="accent1"/>
          </a:lnRef>
          <a:fillRef idx="0">
            <a:schemeClr val="accent1"/>
          </a:fillRef>
          <a:effectRef idx="0">
            <a:schemeClr val="accent1"/>
          </a:effectRef>
          <a:fontRef idx="minor">
            <a:schemeClr val="tx1"/>
          </a:fontRef>
        </p:style>
      </p:cxnSp>
      <p:sp>
        <p:nvSpPr>
          <p:cNvPr id="19" name="文本框 18">
            <a:extLst>
              <a:ext uri="{FF2B5EF4-FFF2-40B4-BE49-F238E27FC236}">
                <a16:creationId xmlns:a16="http://schemas.microsoft.com/office/drawing/2014/main" id="{3B78C344-5CA5-0040-BEE1-94109FE221CD}"/>
              </a:ext>
            </a:extLst>
          </p:cNvPr>
          <p:cNvSpPr txBox="1"/>
          <p:nvPr/>
        </p:nvSpPr>
        <p:spPr>
          <a:xfrm>
            <a:off x="415183" y="166469"/>
            <a:ext cx="6798981" cy="646331"/>
          </a:xfrm>
          <a:prstGeom prst="rect">
            <a:avLst/>
          </a:prstGeom>
          <a:noFill/>
        </p:spPr>
        <p:txBody>
          <a:bodyPr wrap="square" rtlCol="0">
            <a:spAutoFit/>
          </a:bodyPr>
          <a:lstStyle/>
          <a:p>
            <a:pPr lvl="0">
              <a:lnSpc>
                <a:spcPct val="90000"/>
              </a:lnSpc>
              <a:spcBef>
                <a:spcPts val="1000"/>
              </a:spcBef>
              <a:defRPr/>
            </a:pPr>
            <a:r>
              <a:rPr lang="en-US" altLang="zh-CN" sz="4000" b="1" dirty="0">
                <a:solidFill>
                  <a:srgbClr val="4747BA"/>
                </a:solidFill>
                <a:latin typeface="Constantia" panose="02030602050306030303" pitchFamily="18" charset="0"/>
                <a:ea typeface="腾讯体 W3" panose="020C04030202040F0204" pitchFamily="34" charset="-122"/>
                <a:cs typeface="Times" panose="02020603050405020304" pitchFamily="18" charset="0"/>
              </a:rPr>
              <a:t>Transformer</a:t>
            </a:r>
            <a:r>
              <a:rPr lang="zh-CN" altLang="en-US" sz="4000" b="1" dirty="0">
                <a:solidFill>
                  <a:srgbClr val="4747BA"/>
                </a:solidFill>
                <a:latin typeface="Constantia" panose="02030602050306030303" pitchFamily="18" charset="0"/>
                <a:ea typeface="腾讯体 W3" panose="020C04030202040F0204" pitchFamily="34" charset="-122"/>
                <a:cs typeface="Times" panose="02020603050405020304" pitchFamily="18" charset="0"/>
              </a:rPr>
              <a:t>的改进↓</a:t>
            </a:r>
            <a:r>
              <a:rPr lang="en-US" altLang="zh-CN" sz="4000" b="1" dirty="0">
                <a:solidFill>
                  <a:srgbClr val="4747BA"/>
                </a:solidFill>
                <a:latin typeface="Constantia" panose="02030602050306030303" pitchFamily="18" charset="0"/>
                <a:ea typeface="腾讯体 W3" panose="020C04030202040F0204" pitchFamily="34" charset="-122"/>
                <a:cs typeface="Times" panose="02020603050405020304" pitchFamily="18" charset="0"/>
              </a:rPr>
              <a:t> </a:t>
            </a:r>
            <a:endParaRPr lang="zh-CN" altLang="en-US" sz="4000" b="1" dirty="0">
              <a:solidFill>
                <a:srgbClr val="4747BA"/>
              </a:solidFill>
              <a:latin typeface="Constantia" panose="02030602050306030303" pitchFamily="18" charset="0"/>
              <a:ea typeface="腾讯体 W3" panose="020C04030202040F0204" pitchFamily="34" charset="-122"/>
              <a:cs typeface="Times" panose="02020603050405020304" pitchFamily="18" charset="0"/>
            </a:endParaRPr>
          </a:p>
        </p:txBody>
      </p:sp>
      <p:pic>
        <p:nvPicPr>
          <p:cNvPr id="23" name="图片 22">
            <a:extLst>
              <a:ext uri="{FF2B5EF4-FFF2-40B4-BE49-F238E27FC236}">
                <a16:creationId xmlns:a16="http://schemas.microsoft.com/office/drawing/2014/main" id="{C59D9062-D538-4E10-A387-AAFC9F1C806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4063" y="218980"/>
            <a:ext cx="730337" cy="556270"/>
          </a:xfrm>
          <a:prstGeom prst="rect">
            <a:avLst/>
          </a:prstGeom>
        </p:spPr>
      </p:pic>
      <p:sp>
        <p:nvSpPr>
          <p:cNvPr id="14" name="灯片编号占位符 8">
            <a:extLst>
              <a:ext uri="{FF2B5EF4-FFF2-40B4-BE49-F238E27FC236}">
                <a16:creationId xmlns:a16="http://schemas.microsoft.com/office/drawing/2014/main" id="{CBDE027A-9753-BE4F-9E92-B646C7AB4689}"/>
              </a:ext>
            </a:extLst>
          </p:cNvPr>
          <p:cNvSpPr>
            <a:spLocks noGrp="1"/>
          </p:cNvSpPr>
          <p:nvPr>
            <p:ph type="sldNum" sz="quarter" idx="12"/>
          </p:nvPr>
        </p:nvSpPr>
        <p:spPr>
          <a:xfrm>
            <a:off x="9847869" y="6405035"/>
            <a:ext cx="809393" cy="545001"/>
          </a:xfrm>
        </p:spPr>
        <p:txBody>
          <a:bodyPr/>
          <a:lstStyle/>
          <a:p>
            <a:pPr algn="ctr"/>
            <a:fld id="{152851E7-9224-42D2-A4FF-119762E40804}" type="slidenum">
              <a:rPr lang="zh-CN" altLang="en-US" sz="1400" b="1" smtClean="0">
                <a:solidFill>
                  <a:schemeClr val="bg1"/>
                </a:solidFill>
                <a:latin typeface="Constantia" panose="02030602050306030303" pitchFamily="18" charset="0"/>
                <a:cs typeface="Times" panose="02020603050405020304" pitchFamily="18" charset="0"/>
              </a:rPr>
              <a:pPr algn="ctr"/>
              <a:t>8</a:t>
            </a:fld>
            <a:endParaRPr lang="zh-CN" altLang="en-US" sz="1400" b="1" dirty="0">
              <a:solidFill>
                <a:schemeClr val="bg1"/>
              </a:solidFill>
              <a:latin typeface="Constantia" panose="02030602050306030303" pitchFamily="18" charset="0"/>
              <a:cs typeface="Times" panose="02020603050405020304" pitchFamily="18" charset="0"/>
            </a:endParaRPr>
          </a:p>
        </p:txBody>
      </p:sp>
      <p:pic>
        <p:nvPicPr>
          <p:cNvPr id="44" name="图片 4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90829" y="204228"/>
            <a:ext cx="3323471" cy="570629"/>
          </a:xfrm>
          <a:prstGeom prst="rect">
            <a:avLst/>
          </a:prstGeom>
        </p:spPr>
      </p:pic>
      <p:sp>
        <p:nvSpPr>
          <p:cNvPr id="5" name="文本框 4">
            <a:extLst>
              <a:ext uri="{FF2B5EF4-FFF2-40B4-BE49-F238E27FC236}">
                <a16:creationId xmlns:a16="http://schemas.microsoft.com/office/drawing/2014/main" id="{09F35628-FF5B-06C6-6939-65EEBE2763A4}"/>
              </a:ext>
            </a:extLst>
          </p:cNvPr>
          <p:cNvSpPr txBox="1"/>
          <p:nvPr/>
        </p:nvSpPr>
        <p:spPr>
          <a:xfrm>
            <a:off x="484438" y="1098248"/>
            <a:ext cx="10767761" cy="7251216"/>
          </a:xfrm>
          <a:prstGeom prst="rect">
            <a:avLst/>
          </a:prstGeom>
          <a:noFill/>
        </p:spPr>
        <p:txBody>
          <a:bodyPr wrap="square" rtlCol="0">
            <a:spAutoFit/>
          </a:bodyPr>
          <a:lstStyle/>
          <a:p>
            <a:pPr marL="342900" lvl="0" indent="-342900">
              <a:lnSpc>
                <a:spcPct val="90000"/>
              </a:lnSpc>
              <a:spcBef>
                <a:spcPts val="1000"/>
              </a:spcBef>
              <a:buFont typeface="Arial" panose="020B0604020202020204" pitchFamily="34" charset="0"/>
              <a:buChar char="•"/>
              <a:defRPr/>
            </a:pPr>
            <a:r>
              <a:rPr lang="en-US" altLang="zh-CN" sz="2400" b="1" dirty="0" err="1">
                <a:solidFill>
                  <a:srgbClr val="4747BA"/>
                </a:solidFill>
                <a:latin typeface="Constantia" panose="02030602050306030303" pitchFamily="18" charset="0"/>
                <a:ea typeface="腾讯体 W3" panose="020C04030202040F0204" pitchFamily="34" charset="-122"/>
                <a:cs typeface="Times" panose="02020603050405020304" pitchFamily="18" charset="0"/>
              </a:rPr>
              <a:t>iTransformer</a:t>
            </a:r>
            <a:endParaRPr lang="en-US" altLang="zh-CN" sz="2400" b="1" dirty="0">
              <a:solidFill>
                <a:srgbClr val="4747BA"/>
              </a:solidFill>
              <a:latin typeface="Constantia" panose="02030602050306030303" pitchFamily="18" charset="0"/>
              <a:ea typeface="腾讯体 W3" panose="020C04030202040F0204" pitchFamily="34" charset="-122"/>
              <a:cs typeface="Times" panose="02020603050405020304" pitchFamily="18" charset="0"/>
            </a:endParaRPr>
          </a:p>
          <a:p>
            <a:pPr marL="800100" lvl="1" indent="-342900">
              <a:lnSpc>
                <a:spcPct val="90000"/>
              </a:lnSpc>
              <a:spcBef>
                <a:spcPts val="1000"/>
              </a:spcBef>
              <a:buFont typeface="Arial" panose="020B0604020202020204" pitchFamily="34" charset="0"/>
              <a:buChar char="•"/>
              <a:defRPr/>
            </a:pPr>
            <a:r>
              <a:rPr lang="en-US" altLang="zh-CN" b="1" dirty="0">
                <a:latin typeface="Constantia" panose="02030602050306030303" pitchFamily="18" charset="0"/>
                <a:ea typeface="腾讯体 W3" panose="020C04030202040F0204" pitchFamily="34" charset="-122"/>
                <a:cs typeface="Times" panose="02020603050405020304" pitchFamily="18" charset="0"/>
              </a:rPr>
              <a:t>【</a:t>
            </a:r>
            <a:r>
              <a:rPr lang="zh-CN" altLang="en-US" b="1" dirty="0">
                <a:latin typeface="Constantia" panose="02030602050306030303" pitchFamily="18" charset="0"/>
                <a:ea typeface="腾讯体 W3" panose="020C04030202040F0204" pitchFamily="34" charset="-122"/>
                <a:cs typeface="Times" panose="02020603050405020304" pitchFamily="18" charset="0"/>
              </a:rPr>
              <a:t>较为温和</a:t>
            </a:r>
            <a:r>
              <a:rPr lang="en-US" altLang="zh-CN" b="1" dirty="0">
                <a:latin typeface="Constantia" panose="02030602050306030303" pitchFamily="18" charset="0"/>
                <a:ea typeface="腾讯体 W3" panose="020C04030202040F0204" pitchFamily="34" charset="-122"/>
                <a:cs typeface="Times" panose="02020603050405020304" pitchFamily="18" charset="0"/>
              </a:rPr>
              <a:t>】</a:t>
            </a:r>
          </a:p>
          <a:p>
            <a:pPr marL="800100" lvl="1" indent="-342900">
              <a:lnSpc>
                <a:spcPct val="90000"/>
              </a:lnSpc>
              <a:spcBef>
                <a:spcPts val="1000"/>
              </a:spcBef>
              <a:buFont typeface="Arial" panose="020B0604020202020204" pitchFamily="34" charset="0"/>
              <a:buChar char="•"/>
              <a:defRPr/>
            </a:pPr>
            <a:r>
              <a:rPr lang="zh-CN" altLang="en-US" b="1" dirty="0">
                <a:latin typeface="Constantia" panose="02030602050306030303" pitchFamily="18" charset="0"/>
                <a:ea typeface="腾讯体 W3" panose="020C04030202040F0204" pitchFamily="34" charset="-122"/>
                <a:cs typeface="Times" panose="02020603050405020304" pitchFamily="18" charset="0"/>
              </a:rPr>
              <a:t>不改变</a:t>
            </a:r>
            <a:r>
              <a:rPr lang="en-US" altLang="zh-CN" b="1" dirty="0">
                <a:latin typeface="Constantia" panose="02030602050306030303" pitchFamily="18" charset="0"/>
                <a:ea typeface="腾讯体 W3" panose="020C04030202040F0204" pitchFamily="34" charset="-122"/>
                <a:cs typeface="Times" panose="02020603050405020304" pitchFamily="18" charset="0"/>
              </a:rPr>
              <a:t>transformer</a:t>
            </a:r>
            <a:r>
              <a:rPr lang="zh-CN" altLang="en-US" b="1" dirty="0">
                <a:latin typeface="Constantia" panose="02030602050306030303" pitchFamily="18" charset="0"/>
                <a:ea typeface="腾讯体 W3" panose="020C04030202040F0204" pitchFamily="34" charset="-122"/>
                <a:cs typeface="Times" panose="02020603050405020304" pitchFamily="18" charset="0"/>
              </a:rPr>
              <a:t>原有组件，也不添加新的结构，而通过重新设计</a:t>
            </a:r>
            <a:r>
              <a:rPr lang="en-US" altLang="zh-CN" b="1" dirty="0">
                <a:latin typeface="Constantia" panose="02030602050306030303" pitchFamily="18" charset="0"/>
                <a:ea typeface="腾讯体 W3" panose="020C04030202040F0204" pitchFamily="34" charset="-122"/>
                <a:cs typeface="Times" panose="02020603050405020304" pitchFamily="18" charset="0"/>
              </a:rPr>
              <a:t>transformer</a:t>
            </a:r>
            <a:r>
              <a:rPr lang="zh-CN" altLang="en-US" b="1" dirty="0">
                <a:latin typeface="Constantia" panose="02030602050306030303" pitchFamily="18" charset="0"/>
                <a:ea typeface="腾讯体 W3" panose="020C04030202040F0204" pitchFamily="34" charset="-122"/>
                <a:cs typeface="Times" panose="02020603050405020304" pitchFamily="18" charset="0"/>
              </a:rPr>
              <a:t>的结构，从而使</a:t>
            </a:r>
            <a:r>
              <a:rPr lang="en-US" altLang="zh-CN" b="1" dirty="0">
                <a:latin typeface="Constantia" panose="02030602050306030303" pitchFamily="18" charset="0"/>
                <a:ea typeface="腾讯体 W3" panose="020C04030202040F0204" pitchFamily="34" charset="-122"/>
                <a:cs typeface="Times" panose="02020603050405020304" pitchFamily="18" charset="0"/>
              </a:rPr>
              <a:t>transformer</a:t>
            </a:r>
            <a:r>
              <a:rPr lang="zh-CN" altLang="en-US" b="1" dirty="0">
                <a:latin typeface="Constantia" panose="02030602050306030303" pitchFamily="18" charset="0"/>
                <a:ea typeface="腾讯体 W3" panose="020C04030202040F0204" pitchFamily="34" charset="-122"/>
                <a:cs typeface="Times" panose="02020603050405020304" pitchFamily="18" charset="0"/>
              </a:rPr>
              <a:t>在时序预测领域取得更优秀的性能</a:t>
            </a:r>
            <a:endParaRPr lang="en-US" altLang="zh-CN" b="1" dirty="0">
              <a:latin typeface="Constantia" panose="02030602050306030303" pitchFamily="18" charset="0"/>
              <a:ea typeface="腾讯体 W3" panose="020C04030202040F0204" pitchFamily="34" charset="-122"/>
              <a:cs typeface="Times" panose="02020603050405020304" pitchFamily="18" charset="0"/>
            </a:endParaRPr>
          </a:p>
          <a:p>
            <a:pPr marL="800100" lvl="1" indent="-342900">
              <a:lnSpc>
                <a:spcPct val="90000"/>
              </a:lnSpc>
              <a:spcBef>
                <a:spcPts val="1000"/>
              </a:spcBef>
              <a:buFont typeface="Arial" panose="020B0604020202020204" pitchFamily="34" charset="0"/>
              <a:buChar char="•"/>
              <a:defRPr/>
            </a:pPr>
            <a:r>
              <a:rPr lang="zh-CN" altLang="en-US" b="1" dirty="0">
                <a:latin typeface="Constantia" panose="02030602050306030303" pitchFamily="18" charset="0"/>
                <a:ea typeface="腾讯体 W3" panose="020C04030202040F0204" pitchFamily="34" charset="-122"/>
                <a:cs typeface="Times" panose="02020603050405020304" pitchFamily="18" charset="0"/>
              </a:rPr>
              <a:t>应用领域主要在</a:t>
            </a:r>
            <a:r>
              <a:rPr lang="en-US" altLang="zh-CN" b="1" dirty="0">
                <a:latin typeface="Constantia" panose="02030602050306030303" pitchFamily="18" charset="0"/>
                <a:ea typeface="腾讯体 W3" panose="020C04030202040F0204" pitchFamily="34" charset="-122"/>
                <a:cs typeface="Times" panose="02020603050405020304" pitchFamily="18" charset="0"/>
              </a:rPr>
              <a:t>transformer</a:t>
            </a:r>
            <a:r>
              <a:rPr lang="zh-CN" altLang="en-US" b="1" dirty="0">
                <a:latin typeface="Constantia" panose="02030602050306030303" pitchFamily="18" charset="0"/>
                <a:ea typeface="腾讯体 W3" panose="020C04030202040F0204" pitchFamily="34" charset="-122"/>
                <a:cs typeface="Times" panose="02020603050405020304" pitchFamily="18" charset="0"/>
              </a:rPr>
              <a:t>的时序预测方向</a:t>
            </a:r>
            <a:endParaRPr lang="en-US" altLang="zh-CN" b="1" dirty="0">
              <a:latin typeface="Constantia" panose="02030602050306030303" pitchFamily="18" charset="0"/>
              <a:ea typeface="腾讯体 W3" panose="020C04030202040F0204" pitchFamily="34" charset="-122"/>
              <a:cs typeface="Times" panose="02020603050405020304" pitchFamily="18" charset="0"/>
            </a:endParaRPr>
          </a:p>
          <a:p>
            <a:pPr marL="800100" lvl="1" indent="-342900">
              <a:lnSpc>
                <a:spcPct val="90000"/>
              </a:lnSpc>
              <a:spcBef>
                <a:spcPts val="1000"/>
              </a:spcBef>
              <a:buFont typeface="Arial" panose="020B0604020202020204" pitchFamily="34" charset="0"/>
              <a:buChar char="•"/>
              <a:defRPr/>
            </a:pPr>
            <a:endParaRPr lang="en-US" altLang="zh-CN" sz="2400" b="1" dirty="0">
              <a:solidFill>
                <a:srgbClr val="4747BA"/>
              </a:solidFill>
              <a:latin typeface="Constantia" panose="02030602050306030303" pitchFamily="18" charset="0"/>
              <a:ea typeface="腾讯体 W3" panose="020C04030202040F0204" pitchFamily="34" charset="-122"/>
              <a:cs typeface="Times" panose="02020603050405020304" pitchFamily="18" charset="0"/>
            </a:endParaRPr>
          </a:p>
          <a:p>
            <a:pPr marL="342900" lvl="0" indent="-342900">
              <a:lnSpc>
                <a:spcPct val="90000"/>
              </a:lnSpc>
              <a:spcBef>
                <a:spcPts val="1000"/>
              </a:spcBef>
              <a:buFont typeface="Arial" panose="020B0604020202020204" pitchFamily="34" charset="0"/>
              <a:buChar char="•"/>
              <a:defRPr/>
            </a:pPr>
            <a:r>
              <a:rPr lang="en-US" altLang="zh-CN" sz="2400" b="1" dirty="0">
                <a:solidFill>
                  <a:srgbClr val="4747BA"/>
                </a:solidFill>
                <a:latin typeface="Constantia" panose="02030602050306030303" pitchFamily="18" charset="0"/>
                <a:ea typeface="腾讯体 W3" panose="020C04030202040F0204" pitchFamily="34" charset="-122"/>
                <a:cs typeface="Times" panose="02020603050405020304" pitchFamily="18" charset="0"/>
              </a:rPr>
              <a:t>Mamba</a:t>
            </a:r>
          </a:p>
          <a:p>
            <a:pPr marL="800100" lvl="1" indent="-342900">
              <a:lnSpc>
                <a:spcPct val="90000"/>
              </a:lnSpc>
              <a:spcBef>
                <a:spcPts val="1000"/>
              </a:spcBef>
              <a:buFont typeface="Arial" panose="020B0604020202020204" pitchFamily="34" charset="0"/>
              <a:buChar char="•"/>
              <a:defRPr/>
            </a:pPr>
            <a:r>
              <a:rPr lang="en-US" altLang="zh-CN" b="1" dirty="0">
                <a:solidFill>
                  <a:srgbClr val="FF0000"/>
                </a:solidFill>
                <a:latin typeface="Constantia" panose="02030602050306030303" pitchFamily="18" charset="0"/>
                <a:ea typeface="腾讯体 W3" panose="020C04030202040F0204" pitchFamily="34" charset="-122"/>
                <a:cs typeface="Times" panose="02020603050405020304" pitchFamily="18" charset="0"/>
              </a:rPr>
              <a:t>【</a:t>
            </a:r>
            <a:r>
              <a:rPr lang="zh-CN" altLang="en-US" b="1" dirty="0">
                <a:solidFill>
                  <a:srgbClr val="FF0000"/>
                </a:solidFill>
                <a:latin typeface="Constantia" panose="02030602050306030303" pitchFamily="18" charset="0"/>
                <a:ea typeface="腾讯体 W3" panose="020C04030202040F0204" pitchFamily="34" charset="-122"/>
                <a:cs typeface="Times" panose="02020603050405020304" pitchFamily="18" charset="0"/>
              </a:rPr>
              <a:t>崭新模型框架</a:t>
            </a:r>
            <a:r>
              <a:rPr lang="en-US" altLang="zh-CN" b="1" dirty="0">
                <a:solidFill>
                  <a:srgbClr val="FF0000"/>
                </a:solidFill>
                <a:latin typeface="Constantia" panose="02030602050306030303" pitchFamily="18" charset="0"/>
                <a:ea typeface="腾讯体 W3" panose="020C04030202040F0204" pitchFamily="34" charset="-122"/>
                <a:cs typeface="Times" panose="02020603050405020304" pitchFamily="18" charset="0"/>
              </a:rPr>
              <a:t>】</a:t>
            </a:r>
          </a:p>
          <a:p>
            <a:pPr marL="800100" lvl="1" indent="-342900">
              <a:lnSpc>
                <a:spcPct val="90000"/>
              </a:lnSpc>
              <a:spcBef>
                <a:spcPts val="1000"/>
              </a:spcBef>
              <a:buFont typeface="Arial" panose="020B0604020202020204" pitchFamily="34" charset="0"/>
              <a:buChar char="•"/>
              <a:defRPr/>
            </a:pPr>
            <a:r>
              <a:rPr lang="zh-CN" altLang="en-US" b="1" dirty="0">
                <a:latin typeface="Constantia" panose="02030602050306030303" pitchFamily="18" charset="0"/>
                <a:ea typeface="腾讯体 W3" panose="020C04030202040F0204" pitchFamily="34" charset="-122"/>
                <a:cs typeface="Times" panose="02020603050405020304" pitchFamily="18" charset="0"/>
              </a:rPr>
              <a:t>基于状态空间理论构建一种新的模型框架，致力于实现比</a:t>
            </a:r>
            <a:r>
              <a:rPr lang="en-US" altLang="zh-CN" b="1" dirty="0">
                <a:latin typeface="Constantia" panose="02030602050306030303" pitchFamily="18" charset="0"/>
                <a:ea typeface="腾讯体 W3" panose="020C04030202040F0204" pitchFamily="34" charset="-122"/>
                <a:cs typeface="Times" panose="02020603050405020304" pitchFamily="18" charset="0"/>
              </a:rPr>
              <a:t>Transformer</a:t>
            </a:r>
            <a:r>
              <a:rPr lang="zh-CN" altLang="en-US" b="1" dirty="0">
                <a:latin typeface="Constantia" panose="02030602050306030303" pitchFamily="18" charset="0"/>
                <a:ea typeface="腾讯体 W3" panose="020C04030202040F0204" pitchFamily="34" charset="-122"/>
                <a:cs typeface="Times" panose="02020603050405020304" pitchFamily="18" charset="0"/>
              </a:rPr>
              <a:t>更快的训练与推理速度</a:t>
            </a:r>
            <a:endParaRPr lang="en-US" altLang="zh-CN" b="1" dirty="0">
              <a:latin typeface="Constantia" panose="02030602050306030303" pitchFamily="18" charset="0"/>
              <a:ea typeface="腾讯体 W3" panose="020C04030202040F0204" pitchFamily="34" charset="-122"/>
              <a:cs typeface="Times" panose="02020603050405020304" pitchFamily="18" charset="0"/>
            </a:endParaRPr>
          </a:p>
          <a:p>
            <a:pPr marL="800100" lvl="1" indent="-342900">
              <a:lnSpc>
                <a:spcPct val="90000"/>
              </a:lnSpc>
              <a:spcBef>
                <a:spcPts val="1000"/>
              </a:spcBef>
              <a:buFont typeface="Arial" panose="020B0604020202020204" pitchFamily="34" charset="0"/>
              <a:buChar char="•"/>
              <a:defRPr/>
            </a:pPr>
            <a:r>
              <a:rPr lang="zh-CN" altLang="en-US" b="1" dirty="0">
                <a:latin typeface="Constantia" panose="02030602050306030303" pitchFamily="18" charset="0"/>
                <a:ea typeface="腾讯体 W3" panose="020C04030202040F0204" pitchFamily="34" charset="-122"/>
                <a:cs typeface="Times" panose="02020603050405020304" pitchFamily="18" charset="0"/>
              </a:rPr>
              <a:t>同时，针对</a:t>
            </a:r>
            <a:r>
              <a:rPr lang="en-US" altLang="zh-CN" b="1" dirty="0">
                <a:latin typeface="Constantia" panose="02030602050306030303" pitchFamily="18" charset="0"/>
                <a:ea typeface="腾讯体 W3" panose="020C04030202040F0204" pitchFamily="34" charset="-122"/>
                <a:cs typeface="Times" panose="02020603050405020304" pitchFamily="18" charset="0"/>
              </a:rPr>
              <a:t>Transformer</a:t>
            </a:r>
            <a:r>
              <a:rPr lang="zh-CN" altLang="en-US" b="1" dirty="0">
                <a:latin typeface="Constantia" panose="02030602050306030303" pitchFamily="18" charset="0"/>
                <a:ea typeface="腾讯体 W3" panose="020C04030202040F0204" pitchFamily="34" charset="-122"/>
                <a:cs typeface="Times" panose="02020603050405020304" pitchFamily="18" charset="0"/>
              </a:rPr>
              <a:t>模型所面对的高存储与运行开销问题，</a:t>
            </a:r>
            <a:r>
              <a:rPr lang="en-US" altLang="zh-CN" b="1" dirty="0">
                <a:latin typeface="Constantia" panose="02030602050306030303" pitchFamily="18" charset="0"/>
                <a:ea typeface="腾讯体 W3" panose="020C04030202040F0204" pitchFamily="34" charset="-122"/>
                <a:cs typeface="Times" panose="02020603050405020304" pitchFamily="18" charset="0"/>
              </a:rPr>
              <a:t>Mamba</a:t>
            </a:r>
            <a:r>
              <a:rPr lang="zh-CN" altLang="en-US" b="1" dirty="0">
                <a:latin typeface="Constantia" panose="02030602050306030303" pitchFamily="18" charset="0"/>
                <a:ea typeface="腾讯体 W3" panose="020C04030202040F0204" pitchFamily="34" charset="-122"/>
                <a:cs typeface="Times" panose="02020603050405020304" pitchFamily="18" charset="0"/>
              </a:rPr>
              <a:t>也尝试通过硬件扫描方法，以一种更符合硬件动作的方式来优化内存管理</a:t>
            </a:r>
            <a:endParaRPr lang="en-US" altLang="zh-CN" b="1" dirty="0">
              <a:latin typeface="Constantia" panose="02030602050306030303" pitchFamily="18" charset="0"/>
              <a:ea typeface="腾讯体 W3" panose="020C04030202040F0204" pitchFamily="34" charset="-122"/>
              <a:cs typeface="Times" panose="02020603050405020304" pitchFamily="18" charset="0"/>
            </a:endParaRPr>
          </a:p>
          <a:p>
            <a:pPr marL="800100" lvl="1" indent="-342900">
              <a:lnSpc>
                <a:spcPct val="90000"/>
              </a:lnSpc>
              <a:spcBef>
                <a:spcPts val="1000"/>
              </a:spcBef>
              <a:buFont typeface="Arial" panose="020B0604020202020204" pitchFamily="34" charset="0"/>
              <a:buChar char="•"/>
              <a:defRPr/>
            </a:pPr>
            <a:r>
              <a:rPr lang="zh-CN" altLang="en-US" b="1" dirty="0">
                <a:latin typeface="Constantia" panose="02030602050306030303" pitchFamily="18" charset="0"/>
                <a:ea typeface="腾讯体 W3" panose="020C04030202040F0204" pitchFamily="34" charset="-122"/>
                <a:cs typeface="Times" panose="02020603050405020304" pitchFamily="18" charset="0"/>
              </a:rPr>
              <a:t>全新的大模型框架</a:t>
            </a:r>
            <a:endParaRPr lang="en-US" altLang="zh-CN" b="1" dirty="0">
              <a:latin typeface="Constantia" panose="02030602050306030303" pitchFamily="18" charset="0"/>
              <a:ea typeface="腾讯体 W3" panose="020C04030202040F0204" pitchFamily="34" charset="-122"/>
              <a:cs typeface="Times" panose="02020603050405020304" pitchFamily="18" charset="0"/>
            </a:endParaRPr>
          </a:p>
          <a:p>
            <a:pPr marL="342900" lvl="0" indent="-342900">
              <a:lnSpc>
                <a:spcPct val="90000"/>
              </a:lnSpc>
              <a:spcBef>
                <a:spcPts val="1000"/>
              </a:spcBef>
              <a:buFont typeface="Arial" panose="020B0604020202020204" pitchFamily="34" charset="0"/>
              <a:buChar char="•"/>
              <a:defRPr/>
            </a:pPr>
            <a:endParaRPr lang="en-US" altLang="zh-CN" sz="2400" b="1" dirty="0">
              <a:solidFill>
                <a:srgbClr val="4747BA"/>
              </a:solidFill>
              <a:latin typeface="Constantia" panose="02030602050306030303" pitchFamily="18" charset="0"/>
              <a:ea typeface="腾讯体 W3" panose="020C04030202040F0204" pitchFamily="34" charset="-122"/>
              <a:cs typeface="Times" panose="02020603050405020304" pitchFamily="18" charset="0"/>
            </a:endParaRPr>
          </a:p>
          <a:p>
            <a:pPr marL="342900" lvl="0" indent="-342900">
              <a:lnSpc>
                <a:spcPct val="90000"/>
              </a:lnSpc>
              <a:spcBef>
                <a:spcPts val="1000"/>
              </a:spcBef>
              <a:buFont typeface="Arial" panose="020B0604020202020204" pitchFamily="34" charset="0"/>
              <a:buChar char="•"/>
              <a:defRPr/>
            </a:pPr>
            <a:endParaRPr lang="en-US" altLang="zh-CN" sz="2400" b="1" dirty="0">
              <a:solidFill>
                <a:srgbClr val="4747BA"/>
              </a:solidFill>
              <a:latin typeface="Constantia" panose="02030602050306030303" pitchFamily="18" charset="0"/>
              <a:ea typeface="腾讯体 W3" panose="020C04030202040F0204" pitchFamily="34" charset="-122"/>
              <a:cs typeface="Times" panose="02020603050405020304" pitchFamily="18" charset="0"/>
            </a:endParaRPr>
          </a:p>
          <a:p>
            <a:pPr marL="342900" lvl="0" indent="-342900">
              <a:lnSpc>
                <a:spcPct val="90000"/>
              </a:lnSpc>
              <a:spcBef>
                <a:spcPts val="1000"/>
              </a:spcBef>
              <a:buFont typeface="Arial" panose="020B0604020202020204" pitchFamily="34" charset="0"/>
              <a:buChar char="•"/>
              <a:defRPr/>
            </a:pPr>
            <a:endParaRPr lang="en-US" altLang="zh-CN" sz="2400" b="1" dirty="0">
              <a:solidFill>
                <a:srgbClr val="4747BA"/>
              </a:solidFill>
              <a:latin typeface="Constantia" panose="02030602050306030303" pitchFamily="18" charset="0"/>
              <a:ea typeface="腾讯体 W3" panose="020C04030202040F0204" pitchFamily="34" charset="-122"/>
              <a:cs typeface="Times" panose="02020603050405020304" pitchFamily="18" charset="0"/>
            </a:endParaRPr>
          </a:p>
          <a:p>
            <a:pPr marL="342900" lvl="0" indent="-342900">
              <a:lnSpc>
                <a:spcPct val="90000"/>
              </a:lnSpc>
              <a:spcBef>
                <a:spcPts val="1000"/>
              </a:spcBef>
              <a:buFont typeface="Arial" panose="020B0604020202020204" pitchFamily="34" charset="0"/>
              <a:buChar char="•"/>
              <a:defRPr/>
            </a:pPr>
            <a:endParaRPr lang="en-US" altLang="zh-CN" sz="2400" b="1" dirty="0">
              <a:solidFill>
                <a:srgbClr val="4747BA"/>
              </a:solidFill>
              <a:latin typeface="Constantia" panose="02030602050306030303" pitchFamily="18" charset="0"/>
              <a:ea typeface="腾讯体 W3" panose="020C04030202040F0204" pitchFamily="34" charset="-122"/>
              <a:cs typeface="Times" panose="02020603050405020304" pitchFamily="18" charset="0"/>
            </a:endParaRPr>
          </a:p>
          <a:p>
            <a:pPr marL="342900" lvl="0" indent="-342900">
              <a:lnSpc>
                <a:spcPct val="90000"/>
              </a:lnSpc>
              <a:spcBef>
                <a:spcPts val="1000"/>
              </a:spcBef>
              <a:buFont typeface="Arial" panose="020B0604020202020204" pitchFamily="34" charset="0"/>
              <a:buChar char="•"/>
              <a:defRPr/>
            </a:pPr>
            <a:endParaRPr lang="en-US" altLang="zh-CN" sz="2400" b="1" dirty="0">
              <a:solidFill>
                <a:srgbClr val="4747BA"/>
              </a:solidFill>
              <a:latin typeface="Constantia" panose="02030602050306030303" pitchFamily="18" charset="0"/>
              <a:ea typeface="腾讯体 W3" panose="020C04030202040F0204" pitchFamily="34" charset="-122"/>
              <a:cs typeface="Times" panose="02020603050405020304" pitchFamily="18" charset="0"/>
            </a:endParaRPr>
          </a:p>
          <a:p>
            <a:pPr marL="342900" lvl="0" indent="-342900">
              <a:lnSpc>
                <a:spcPct val="90000"/>
              </a:lnSpc>
              <a:spcBef>
                <a:spcPts val="1000"/>
              </a:spcBef>
              <a:buFont typeface="Arial" panose="020B0604020202020204" pitchFamily="34" charset="0"/>
              <a:buChar char="•"/>
              <a:defRPr/>
            </a:pPr>
            <a:endParaRPr lang="en-US" altLang="zh-CN" sz="2400" b="1" dirty="0">
              <a:solidFill>
                <a:srgbClr val="4747BA"/>
              </a:solidFill>
              <a:latin typeface="Constantia" panose="02030602050306030303" pitchFamily="18" charset="0"/>
              <a:ea typeface="腾讯体 W3" panose="020C04030202040F0204" pitchFamily="34" charset="-122"/>
              <a:cs typeface="Times" panose="02020603050405020304" pitchFamily="18" charset="0"/>
            </a:endParaRPr>
          </a:p>
        </p:txBody>
      </p:sp>
    </p:spTree>
    <p:extLst>
      <p:ext uri="{BB962C8B-B14F-4D97-AF65-F5344CB8AC3E}">
        <p14:creationId xmlns:p14="http://schemas.microsoft.com/office/powerpoint/2010/main" val="3891932773"/>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a:extLst>
              <a:ext uri="{FF2B5EF4-FFF2-40B4-BE49-F238E27FC236}">
                <a16:creationId xmlns:a16="http://schemas.microsoft.com/office/drawing/2014/main" id="{B8CED823-FFFD-4AA2-9092-D8FBE51CAEB8}"/>
              </a:ext>
            </a:extLst>
          </p:cNvPr>
          <p:cNvSpPr/>
          <p:nvPr/>
        </p:nvSpPr>
        <p:spPr>
          <a:xfrm>
            <a:off x="0" y="6522720"/>
            <a:ext cx="4267200" cy="335280"/>
          </a:xfrm>
          <a:prstGeom prst="rect">
            <a:avLst/>
          </a:prstGeom>
          <a:solidFill>
            <a:srgbClr val="4747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8" name="矩形 17">
            <a:extLst>
              <a:ext uri="{FF2B5EF4-FFF2-40B4-BE49-F238E27FC236}">
                <a16:creationId xmlns:a16="http://schemas.microsoft.com/office/drawing/2014/main" id="{AE30AF1C-CA8E-427B-9DBA-C8AB565AFF38}"/>
              </a:ext>
            </a:extLst>
          </p:cNvPr>
          <p:cNvSpPr/>
          <p:nvPr/>
        </p:nvSpPr>
        <p:spPr>
          <a:xfrm>
            <a:off x="4267200" y="6522720"/>
            <a:ext cx="4267200" cy="335280"/>
          </a:xfrm>
          <a:prstGeom prst="rect">
            <a:avLst/>
          </a:prstGeom>
          <a:solidFill>
            <a:srgbClr val="8484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20" name="矩形 19">
            <a:extLst>
              <a:ext uri="{FF2B5EF4-FFF2-40B4-BE49-F238E27FC236}">
                <a16:creationId xmlns:a16="http://schemas.microsoft.com/office/drawing/2014/main" id="{287E9C25-FEFC-4DB2-BBD6-EAB98C4DEA1E}"/>
              </a:ext>
            </a:extLst>
          </p:cNvPr>
          <p:cNvSpPr/>
          <p:nvPr/>
        </p:nvSpPr>
        <p:spPr>
          <a:xfrm>
            <a:off x="8534400" y="6522720"/>
            <a:ext cx="3657600" cy="335280"/>
          </a:xfrm>
          <a:prstGeom prst="rect">
            <a:avLst/>
          </a:prstGeom>
          <a:solidFill>
            <a:srgbClr val="ADADE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dirty="0">
              <a:ln>
                <a:noFill/>
              </a:ln>
              <a:solidFill>
                <a:prstClr val="white"/>
              </a:solidFill>
              <a:effectLst/>
              <a:uLnTx/>
              <a:uFillTx/>
              <a:latin typeface="Constantia" panose="02030602050306030303" pitchFamily="18" charset="0"/>
              <a:ea typeface="等线" panose="02010600030101010101" pitchFamily="2" charset="-122"/>
              <a:cs typeface="+mn-cs"/>
            </a:endParaRPr>
          </a:p>
        </p:txBody>
      </p:sp>
      <p:sp>
        <p:nvSpPr>
          <p:cNvPr id="24" name="日期占位符 7">
            <a:extLst>
              <a:ext uri="{FF2B5EF4-FFF2-40B4-BE49-F238E27FC236}">
                <a16:creationId xmlns:a16="http://schemas.microsoft.com/office/drawing/2014/main" id="{A472F3E3-BF27-4214-96FF-F1674F8CACD2}"/>
              </a:ext>
            </a:extLst>
          </p:cNvPr>
          <p:cNvSpPr>
            <a:spLocks noGrp="1"/>
          </p:cNvSpPr>
          <p:nvPr>
            <p:ph type="dt" sz="half" idx="10"/>
          </p:nvPr>
        </p:nvSpPr>
        <p:spPr>
          <a:xfrm>
            <a:off x="1209907" y="6494974"/>
            <a:ext cx="1847385"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dirty="0">
                <a:ln>
                  <a:noFill/>
                </a:ln>
                <a:solidFill>
                  <a:prstClr val="white"/>
                </a:solidFill>
                <a:effectLst/>
                <a:uLnTx/>
                <a:uFillTx/>
                <a:latin typeface="Constantia" panose="02030602050306030303" pitchFamily="18" charset="0"/>
                <a:ea typeface="等线" panose="02010600030101010101" pitchFamily="2" charset="-122"/>
                <a:cs typeface="Times" panose="02020603050405020304" pitchFamily="18" charset="0"/>
              </a:rPr>
              <a:t>April 24, 2024</a:t>
            </a:r>
            <a:endParaRPr kumimoji="0" lang="zh-CN" altLang="en-US" sz="1400" b="1" i="0" u="none" strike="noStrike" kern="1200" cap="none" spc="0" normalizeH="0" baseline="0" noProof="0" dirty="0">
              <a:ln>
                <a:noFill/>
              </a:ln>
              <a:solidFill>
                <a:prstClr val="white"/>
              </a:solidFill>
              <a:effectLst/>
              <a:uLnTx/>
              <a:uFillTx/>
              <a:latin typeface="Constantia" panose="02030602050306030303" pitchFamily="18" charset="0"/>
              <a:ea typeface="等线" panose="02010600030101010101" pitchFamily="2" charset="-122"/>
              <a:cs typeface="Times" panose="02020603050405020304" pitchFamily="18" charset="0"/>
            </a:endParaRPr>
          </a:p>
        </p:txBody>
      </p:sp>
      <p:sp>
        <p:nvSpPr>
          <p:cNvPr id="25" name="Fußzeilenplatzhalter 4">
            <a:extLst>
              <a:ext uri="{FF2B5EF4-FFF2-40B4-BE49-F238E27FC236}">
                <a16:creationId xmlns:a16="http://schemas.microsoft.com/office/drawing/2014/main" id="{74159A29-4F5F-4065-934C-13F30643D46E}"/>
              </a:ext>
            </a:extLst>
          </p:cNvPr>
          <p:cNvSpPr>
            <a:spLocks noGrp="1"/>
          </p:cNvSpPr>
          <p:nvPr>
            <p:ph type="ftr" sz="quarter" idx="11"/>
          </p:nvPr>
        </p:nvSpPr>
        <p:spPr>
          <a:xfrm>
            <a:off x="4095916" y="6553437"/>
            <a:ext cx="4520431" cy="273844"/>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dirty="0">
                <a:ln>
                  <a:noFill/>
                </a:ln>
                <a:solidFill>
                  <a:prstClr val="white"/>
                </a:solidFill>
                <a:effectLst/>
                <a:uLnTx/>
                <a:uFillTx/>
                <a:latin typeface="Constantia" panose="02030602050306030303" pitchFamily="18" charset="0"/>
                <a:ea typeface="等线" panose="02010600030101010101" pitchFamily="2" charset="-122"/>
                <a:cs typeface="+mn-cs"/>
              </a:rPr>
              <a:t>Zero Zhao | HUST </a:t>
            </a:r>
            <a:endParaRPr kumimoji="0" lang="zh-CN" altLang="en-US" sz="1400" b="1" i="0" u="none" strike="noStrike" kern="1200" cap="none" spc="0" normalizeH="0" baseline="0" noProof="0" dirty="0">
              <a:ln>
                <a:noFill/>
              </a:ln>
              <a:solidFill>
                <a:prstClr val="white"/>
              </a:solidFill>
              <a:effectLst/>
              <a:uLnTx/>
              <a:uFillTx/>
              <a:latin typeface="Constantia" panose="02030602050306030303" pitchFamily="18" charset="0"/>
              <a:ea typeface="等线" panose="02010600030101010101" pitchFamily="2" charset="-122"/>
              <a:cs typeface="+mn-cs"/>
            </a:endParaRPr>
          </a:p>
        </p:txBody>
      </p:sp>
      <p:cxnSp>
        <p:nvCxnSpPr>
          <p:cNvPr id="26" name="直接连接符 25">
            <a:extLst>
              <a:ext uri="{FF2B5EF4-FFF2-40B4-BE49-F238E27FC236}">
                <a16:creationId xmlns:a16="http://schemas.microsoft.com/office/drawing/2014/main" id="{2C0A00E8-DC77-4A26-A219-150776549D88}"/>
              </a:ext>
            </a:extLst>
          </p:cNvPr>
          <p:cNvCxnSpPr/>
          <p:nvPr/>
        </p:nvCxnSpPr>
        <p:spPr>
          <a:xfrm>
            <a:off x="385590" y="859531"/>
            <a:ext cx="11479576" cy="0"/>
          </a:xfrm>
          <a:prstGeom prst="line">
            <a:avLst/>
          </a:prstGeom>
          <a:ln w="38100">
            <a:solidFill>
              <a:srgbClr val="4747BA"/>
            </a:solidFill>
          </a:ln>
        </p:spPr>
        <p:style>
          <a:lnRef idx="1">
            <a:schemeClr val="accent1"/>
          </a:lnRef>
          <a:fillRef idx="0">
            <a:schemeClr val="accent1"/>
          </a:fillRef>
          <a:effectRef idx="0">
            <a:schemeClr val="accent1"/>
          </a:effectRef>
          <a:fontRef idx="minor">
            <a:schemeClr val="tx1"/>
          </a:fontRef>
        </p:style>
      </p:cxnSp>
      <p:sp>
        <p:nvSpPr>
          <p:cNvPr id="19" name="文本框 18">
            <a:extLst>
              <a:ext uri="{FF2B5EF4-FFF2-40B4-BE49-F238E27FC236}">
                <a16:creationId xmlns:a16="http://schemas.microsoft.com/office/drawing/2014/main" id="{3B78C344-5CA5-0040-BEE1-94109FE221CD}"/>
              </a:ext>
            </a:extLst>
          </p:cNvPr>
          <p:cNvSpPr txBox="1"/>
          <p:nvPr/>
        </p:nvSpPr>
        <p:spPr>
          <a:xfrm>
            <a:off x="415183" y="166469"/>
            <a:ext cx="6798981" cy="646331"/>
          </a:xfrm>
          <a:prstGeom prst="rect">
            <a:avLst/>
          </a:prstGeom>
          <a:noFill/>
        </p:spPr>
        <p:txBody>
          <a:bodyPr wrap="square" rtlCol="0">
            <a:spAutoFit/>
          </a:bodyPr>
          <a:lstStyle/>
          <a:p>
            <a:pPr marL="0" marR="0" lvl="0" indent="0" algn="l" defTabSz="914400" rtl="0" eaLnBrk="1" fontAlgn="auto" latinLnBrk="0" hangingPunct="1">
              <a:lnSpc>
                <a:spcPct val="90000"/>
              </a:lnSpc>
              <a:spcBef>
                <a:spcPts val="1000"/>
              </a:spcBef>
              <a:spcAft>
                <a:spcPts val="0"/>
              </a:spcAft>
              <a:buClrTx/>
              <a:buSzTx/>
              <a:buFontTx/>
              <a:buNone/>
              <a:tabLst/>
              <a:defRPr/>
            </a:pPr>
            <a:r>
              <a:rPr kumimoji="0" lang="en-US" altLang="zh-CN" sz="3600" b="1" i="0" u="none" strike="noStrike" kern="1200" cap="none" spc="0" normalizeH="0" baseline="0" noProof="0" dirty="0" err="1">
                <a:ln>
                  <a:noFill/>
                </a:ln>
                <a:solidFill>
                  <a:srgbClr val="4747BA"/>
                </a:solidFill>
                <a:effectLst/>
                <a:uLnTx/>
                <a:uFillTx/>
                <a:latin typeface="Constantia" panose="02030602050306030303" pitchFamily="18" charset="0"/>
                <a:ea typeface="腾讯体 W3" panose="020C04030202040F0204" pitchFamily="34" charset="-122"/>
                <a:cs typeface="Times" panose="02020603050405020304" pitchFamily="18" charset="0"/>
              </a:rPr>
              <a:t>iTransformer</a:t>
            </a:r>
            <a:r>
              <a:rPr kumimoji="0" lang="en-US" altLang="zh-CN" sz="4000" b="1" i="0" u="none" strike="noStrike" kern="1200" cap="none" spc="0" normalizeH="0" baseline="0" noProof="0" dirty="0">
                <a:ln>
                  <a:noFill/>
                </a:ln>
                <a:solidFill>
                  <a:srgbClr val="4747BA"/>
                </a:solidFill>
                <a:effectLst/>
                <a:uLnTx/>
                <a:uFillTx/>
                <a:latin typeface="Constantia" panose="02030602050306030303" pitchFamily="18" charset="0"/>
                <a:ea typeface="腾讯体 W3" panose="020C04030202040F0204" pitchFamily="34" charset="-122"/>
                <a:cs typeface="Times" panose="02020603050405020304" pitchFamily="18" charset="0"/>
              </a:rPr>
              <a:t> </a:t>
            </a:r>
            <a:endParaRPr kumimoji="0" lang="zh-CN" altLang="en-US" sz="4000" b="1" i="0" u="none" strike="noStrike" kern="1200" cap="none" spc="0" normalizeH="0" baseline="0" noProof="0" dirty="0">
              <a:ln>
                <a:noFill/>
              </a:ln>
              <a:solidFill>
                <a:srgbClr val="4747BA"/>
              </a:solidFill>
              <a:effectLst/>
              <a:uLnTx/>
              <a:uFillTx/>
              <a:latin typeface="Constantia" panose="02030602050306030303" pitchFamily="18" charset="0"/>
              <a:ea typeface="腾讯体 W3" panose="020C04030202040F0204" pitchFamily="34" charset="-122"/>
              <a:cs typeface="Times" panose="02020603050405020304" pitchFamily="18" charset="0"/>
            </a:endParaRPr>
          </a:p>
        </p:txBody>
      </p:sp>
      <p:pic>
        <p:nvPicPr>
          <p:cNvPr id="23" name="图片 22">
            <a:extLst>
              <a:ext uri="{FF2B5EF4-FFF2-40B4-BE49-F238E27FC236}">
                <a16:creationId xmlns:a16="http://schemas.microsoft.com/office/drawing/2014/main" id="{C59D9062-D538-4E10-A387-AAFC9F1C806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4063" y="218980"/>
            <a:ext cx="730337" cy="556270"/>
          </a:xfrm>
          <a:prstGeom prst="rect">
            <a:avLst/>
          </a:prstGeom>
        </p:spPr>
      </p:pic>
      <p:sp>
        <p:nvSpPr>
          <p:cNvPr id="14" name="灯片编号占位符 8">
            <a:extLst>
              <a:ext uri="{FF2B5EF4-FFF2-40B4-BE49-F238E27FC236}">
                <a16:creationId xmlns:a16="http://schemas.microsoft.com/office/drawing/2014/main" id="{CBDE027A-9753-BE4F-9E92-B646C7AB4689}"/>
              </a:ext>
            </a:extLst>
          </p:cNvPr>
          <p:cNvSpPr>
            <a:spLocks noGrp="1"/>
          </p:cNvSpPr>
          <p:nvPr>
            <p:ph type="sldNum" sz="quarter" idx="12"/>
          </p:nvPr>
        </p:nvSpPr>
        <p:spPr>
          <a:xfrm>
            <a:off x="9847869" y="6405035"/>
            <a:ext cx="809393" cy="545001"/>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152851E7-9224-42D2-A4FF-119762E40804}" type="slidenum">
              <a:rPr kumimoji="0" lang="zh-CN" altLang="en-US" sz="1400" b="1" i="0" u="none" strike="noStrike" kern="1200" cap="none" spc="0" normalizeH="0" baseline="0" noProof="0" smtClean="0">
                <a:ln>
                  <a:noFill/>
                </a:ln>
                <a:solidFill>
                  <a:prstClr val="white"/>
                </a:solidFill>
                <a:effectLst/>
                <a:uLnTx/>
                <a:uFillTx/>
                <a:latin typeface="Constantia" panose="02030602050306030303" pitchFamily="18" charset="0"/>
                <a:ea typeface="等线" panose="02010600030101010101" pitchFamily="2" charset="-122"/>
                <a:cs typeface="Times" panose="02020603050405020304" pitchFamily="18" charset="0"/>
              </a:rPr>
              <a:pPr marL="0" marR="0" lvl="0" indent="0" algn="ctr" defTabSz="914400" rtl="0" eaLnBrk="1" fontAlgn="auto" latinLnBrk="0" hangingPunct="1">
                <a:lnSpc>
                  <a:spcPct val="100000"/>
                </a:lnSpc>
                <a:spcBef>
                  <a:spcPts val="0"/>
                </a:spcBef>
                <a:spcAft>
                  <a:spcPts val="0"/>
                </a:spcAft>
                <a:buClrTx/>
                <a:buSzTx/>
                <a:buFontTx/>
                <a:buNone/>
                <a:tabLst/>
                <a:defRPr/>
              </a:pPr>
              <a:t>9</a:t>
            </a:fld>
            <a:endParaRPr kumimoji="0" lang="zh-CN" altLang="en-US" sz="1400" b="1" i="0" u="none" strike="noStrike" kern="1200" cap="none" spc="0" normalizeH="0" baseline="0" noProof="0" dirty="0">
              <a:ln>
                <a:noFill/>
              </a:ln>
              <a:solidFill>
                <a:prstClr val="white"/>
              </a:solidFill>
              <a:effectLst/>
              <a:uLnTx/>
              <a:uFillTx/>
              <a:latin typeface="Constantia" panose="02030602050306030303" pitchFamily="18" charset="0"/>
              <a:ea typeface="等线" panose="02010600030101010101" pitchFamily="2" charset="-122"/>
              <a:cs typeface="Times" panose="02020603050405020304" pitchFamily="18" charset="0"/>
            </a:endParaRPr>
          </a:p>
        </p:txBody>
      </p:sp>
      <p:pic>
        <p:nvPicPr>
          <p:cNvPr id="44" name="图片 4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90829" y="204228"/>
            <a:ext cx="3323471" cy="570629"/>
          </a:xfrm>
          <a:prstGeom prst="rect">
            <a:avLst/>
          </a:prstGeom>
        </p:spPr>
      </p:pic>
      <p:pic>
        <p:nvPicPr>
          <p:cNvPr id="6" name="图片 5">
            <a:extLst>
              <a:ext uri="{FF2B5EF4-FFF2-40B4-BE49-F238E27FC236}">
                <a16:creationId xmlns:a16="http://schemas.microsoft.com/office/drawing/2014/main" id="{B8F25B91-A791-AD98-2867-A001FE9949B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95423" y="1339851"/>
            <a:ext cx="4600354" cy="4523003"/>
          </a:xfrm>
          <a:prstGeom prst="rect">
            <a:avLst/>
          </a:prstGeom>
        </p:spPr>
      </p:pic>
      <p:sp>
        <p:nvSpPr>
          <p:cNvPr id="2" name="文本框 1">
            <a:extLst>
              <a:ext uri="{FF2B5EF4-FFF2-40B4-BE49-F238E27FC236}">
                <a16:creationId xmlns:a16="http://schemas.microsoft.com/office/drawing/2014/main" id="{5D563708-AD99-2BA5-8B22-61F0D4F764B2}"/>
              </a:ext>
            </a:extLst>
          </p:cNvPr>
          <p:cNvSpPr txBox="1"/>
          <p:nvPr/>
        </p:nvSpPr>
        <p:spPr>
          <a:xfrm>
            <a:off x="4967600" y="1567855"/>
            <a:ext cx="6628977" cy="7697492"/>
          </a:xfrm>
          <a:prstGeom prst="rect">
            <a:avLst/>
          </a:prstGeom>
          <a:noFill/>
        </p:spPr>
        <p:txBody>
          <a:bodyPr wrap="square" rtlCol="0">
            <a:spAutoFit/>
          </a:bodyPr>
          <a:lstStyle/>
          <a:p>
            <a:pPr marL="342900" lvl="0" indent="-342900">
              <a:lnSpc>
                <a:spcPct val="90000"/>
              </a:lnSpc>
              <a:spcBef>
                <a:spcPts val="1000"/>
              </a:spcBef>
              <a:buFont typeface="Arial" panose="020B0604020202020204" pitchFamily="34" charset="0"/>
              <a:buChar char="•"/>
              <a:defRPr/>
            </a:pPr>
            <a:r>
              <a:rPr lang="zh-CN" altLang="en-US" b="1" dirty="0">
                <a:latin typeface="Constantia" panose="02030602050306030303" pitchFamily="18" charset="0"/>
                <a:ea typeface="腾讯体 W3" panose="020C04030202040F0204" pitchFamily="34" charset="-122"/>
                <a:cs typeface="Times" panose="02020603050405020304" pitchFamily="18" charset="0"/>
              </a:rPr>
              <a:t>基于</a:t>
            </a:r>
            <a:r>
              <a:rPr lang="en-US" altLang="zh-CN" b="1" dirty="0">
                <a:latin typeface="Constantia" panose="02030602050306030303" pitchFamily="18" charset="0"/>
                <a:ea typeface="腾讯体 W3" panose="020C04030202040F0204" pitchFamily="34" charset="-122"/>
                <a:cs typeface="Times" panose="02020603050405020304" pitchFamily="18" charset="0"/>
              </a:rPr>
              <a:t>Transformer</a:t>
            </a:r>
            <a:r>
              <a:rPr lang="zh-CN" altLang="en-US" b="1" dirty="0">
                <a:latin typeface="Constantia" panose="02030602050306030303" pitchFamily="18" charset="0"/>
                <a:ea typeface="腾讯体 W3" panose="020C04030202040F0204" pitchFamily="34" charset="-122"/>
                <a:cs typeface="Times" panose="02020603050405020304" pitchFamily="18" charset="0"/>
              </a:rPr>
              <a:t>模型设计的预测器，通常会将同一时间步的多个变量嵌入到不可区分的通道中，编码成一个统一的多维</a:t>
            </a:r>
            <a:r>
              <a:rPr lang="en-US" altLang="zh-CN" b="1" dirty="0">
                <a:solidFill>
                  <a:srgbClr val="FF0000"/>
                </a:solidFill>
                <a:latin typeface="Constantia" panose="02030602050306030303" pitchFamily="18" charset="0"/>
                <a:ea typeface="腾讯体 W3" panose="020C04030202040F0204" pitchFamily="34" charset="-122"/>
                <a:cs typeface="Times" panose="02020603050405020304" pitchFamily="18" charset="0"/>
              </a:rPr>
              <a:t>Temporal token</a:t>
            </a:r>
            <a:r>
              <a:rPr lang="zh-CN" altLang="en-US" b="1" dirty="0">
                <a:latin typeface="Constantia" panose="02030602050306030303" pitchFamily="18" charset="0"/>
                <a:ea typeface="腾讯体 W3" panose="020C04030202040F0204" pitchFamily="34" charset="-122"/>
                <a:cs typeface="Times" panose="02020603050405020304" pitchFamily="18" charset="0"/>
              </a:rPr>
              <a:t>，并将注意力集中在这些</a:t>
            </a:r>
            <a:r>
              <a:rPr lang="en-US" altLang="zh-CN" b="1" dirty="0">
                <a:latin typeface="Constantia" panose="02030602050306030303" pitchFamily="18" charset="0"/>
                <a:ea typeface="腾讯体 W3" panose="020C04030202040F0204" pitchFamily="34" charset="-122"/>
                <a:cs typeface="Times" panose="02020603050405020304" pitchFamily="18" charset="0"/>
              </a:rPr>
              <a:t>token</a:t>
            </a:r>
            <a:r>
              <a:rPr lang="zh-CN" altLang="en-US" b="1" dirty="0">
                <a:latin typeface="Constantia" panose="02030602050306030303" pitchFamily="18" charset="0"/>
                <a:ea typeface="腾讯体 W3" panose="020C04030202040F0204" pitchFamily="34" charset="-122"/>
                <a:cs typeface="Times" panose="02020603050405020304" pitchFamily="18" charset="0"/>
              </a:rPr>
              <a:t>上来捕获时间相关性。</a:t>
            </a:r>
            <a:endParaRPr lang="en-US" altLang="zh-CN" b="1" dirty="0">
              <a:latin typeface="Constantia" panose="02030602050306030303" pitchFamily="18" charset="0"/>
              <a:ea typeface="腾讯体 W3" panose="020C04030202040F0204" pitchFamily="34" charset="-122"/>
              <a:cs typeface="Times" panose="02020603050405020304" pitchFamily="18" charset="0"/>
            </a:endParaRPr>
          </a:p>
          <a:p>
            <a:pPr marL="342900" lvl="0" indent="-342900">
              <a:lnSpc>
                <a:spcPct val="90000"/>
              </a:lnSpc>
              <a:spcBef>
                <a:spcPts val="1000"/>
              </a:spcBef>
              <a:buFont typeface="Arial" panose="020B0604020202020204" pitchFamily="34" charset="0"/>
              <a:buChar char="•"/>
              <a:defRPr/>
            </a:pPr>
            <a:endParaRPr lang="en-US" altLang="zh-CN" b="1" dirty="0">
              <a:latin typeface="Constantia" panose="02030602050306030303" pitchFamily="18" charset="0"/>
              <a:ea typeface="腾讯体 W3" panose="020C04030202040F0204" pitchFamily="34" charset="-122"/>
              <a:cs typeface="Times" panose="02020603050405020304" pitchFamily="18" charset="0"/>
            </a:endParaRPr>
          </a:p>
          <a:p>
            <a:pPr marL="342900" lvl="0" indent="-342900">
              <a:lnSpc>
                <a:spcPct val="90000"/>
              </a:lnSpc>
              <a:spcBef>
                <a:spcPts val="1000"/>
              </a:spcBef>
              <a:buFont typeface="Arial" panose="020B0604020202020204" pitchFamily="34" charset="0"/>
              <a:buChar char="•"/>
              <a:defRPr/>
            </a:pPr>
            <a:r>
              <a:rPr lang="zh-CN" altLang="en-US" b="1" dirty="0">
                <a:solidFill>
                  <a:srgbClr val="0152D9"/>
                </a:solidFill>
                <a:latin typeface="Constantia" panose="02030602050306030303" pitchFamily="18" charset="0"/>
                <a:ea typeface="腾讯体 W3" panose="020C04030202040F0204" pitchFamily="34" charset="-122"/>
                <a:cs typeface="Times" panose="02020603050405020304" pitchFamily="18" charset="0"/>
              </a:rPr>
              <a:t>一些局限性：</a:t>
            </a:r>
            <a:endParaRPr lang="en-US" altLang="zh-CN" b="1" dirty="0">
              <a:solidFill>
                <a:srgbClr val="0152D9"/>
              </a:solidFill>
              <a:latin typeface="Constantia" panose="02030602050306030303" pitchFamily="18" charset="0"/>
              <a:ea typeface="腾讯体 W3" panose="020C04030202040F0204" pitchFamily="34" charset="-122"/>
              <a:cs typeface="Times" panose="02020603050405020304" pitchFamily="18" charset="0"/>
            </a:endParaRPr>
          </a:p>
          <a:p>
            <a:pPr marL="800100" lvl="1" indent="-342900">
              <a:lnSpc>
                <a:spcPct val="90000"/>
              </a:lnSpc>
              <a:spcBef>
                <a:spcPts val="1000"/>
              </a:spcBef>
              <a:buAutoNum type="arabicPeriod"/>
              <a:defRPr/>
            </a:pPr>
            <a:r>
              <a:rPr lang="zh-CN" altLang="en-US" b="1" dirty="0">
                <a:latin typeface="Constantia" panose="02030602050306030303" pitchFamily="18" charset="0"/>
                <a:ea typeface="腾讯体 W3" panose="020C04030202040F0204" pitchFamily="34" charset="-122"/>
                <a:cs typeface="Times" panose="02020603050405020304" pitchFamily="18" charset="0"/>
              </a:rPr>
              <a:t>对于同一时间步的数据点，他们具有不同的物理意义，</a:t>
            </a:r>
            <a:r>
              <a:rPr lang="zh-CN" altLang="en-US" b="1" dirty="0">
                <a:solidFill>
                  <a:srgbClr val="FF0000"/>
                </a:solidFill>
                <a:latin typeface="Constantia" panose="02030602050306030303" pitchFamily="18" charset="0"/>
                <a:ea typeface="腾讯体 W3" panose="020C04030202040F0204" pitchFamily="34" charset="-122"/>
                <a:cs typeface="Times" panose="02020603050405020304" pitchFamily="18" charset="0"/>
              </a:rPr>
              <a:t>采集时间可能不对齐并且尺度差异大</a:t>
            </a:r>
            <a:r>
              <a:rPr lang="zh-CN" altLang="en-US" b="1" dirty="0">
                <a:latin typeface="Constantia" panose="02030602050306030303" pitchFamily="18" charset="0"/>
                <a:ea typeface="腾讯体 W3" panose="020C04030202040F0204" pitchFamily="34" charset="-122"/>
                <a:cs typeface="Times" panose="02020603050405020304" pitchFamily="18" charset="0"/>
              </a:rPr>
              <a:t>，如果强行将它们编码为统一的</a:t>
            </a:r>
            <a:r>
              <a:rPr lang="en-US" altLang="zh-CN" b="1" dirty="0">
                <a:latin typeface="Constantia" panose="02030602050306030303" pitchFamily="18" charset="0"/>
                <a:ea typeface="腾讯体 W3" panose="020C04030202040F0204" pitchFamily="34" charset="-122"/>
                <a:cs typeface="Times" panose="02020603050405020304" pitchFamily="18" charset="0"/>
              </a:rPr>
              <a:t>temporal token</a:t>
            </a:r>
            <a:r>
              <a:rPr lang="zh-CN" altLang="en-US" b="1" dirty="0">
                <a:latin typeface="Constantia" panose="02030602050306030303" pitchFamily="18" charset="0"/>
                <a:ea typeface="腾讯体 W3" panose="020C04030202040F0204" pitchFamily="34" charset="-122"/>
                <a:cs typeface="Times" panose="02020603050405020304" pitchFamily="18" charset="0"/>
              </a:rPr>
              <a:t>也不再区分</a:t>
            </a:r>
            <a:r>
              <a:rPr lang="en-US" altLang="zh-CN" b="1" dirty="0">
                <a:latin typeface="Constantia" panose="02030602050306030303" pitchFamily="18" charset="0"/>
                <a:ea typeface="腾讯体 W3" panose="020C04030202040F0204" pitchFamily="34" charset="-122"/>
                <a:cs typeface="Times" panose="02020603050405020304" pitchFamily="18" charset="0"/>
              </a:rPr>
              <a:t>channels</a:t>
            </a:r>
            <a:r>
              <a:rPr lang="zh-CN" altLang="en-US" b="1" dirty="0">
                <a:latin typeface="Constantia" panose="02030602050306030303" pitchFamily="18" charset="0"/>
                <a:ea typeface="腾讯体 W3" panose="020C04030202040F0204" pitchFamily="34" charset="-122"/>
                <a:cs typeface="Times" panose="02020603050405020304" pitchFamily="18" charset="0"/>
              </a:rPr>
              <a:t>时，</a:t>
            </a:r>
            <a:r>
              <a:rPr lang="zh-CN" altLang="en-US" b="1" dirty="0">
                <a:solidFill>
                  <a:srgbClr val="FF0000"/>
                </a:solidFill>
                <a:latin typeface="Constantia" panose="02030602050306030303" pitchFamily="18" charset="0"/>
                <a:ea typeface="腾讯体 W3" panose="020C04030202040F0204" pitchFamily="34" charset="-122"/>
                <a:cs typeface="Times" panose="02020603050405020304" pitchFamily="18" charset="0"/>
              </a:rPr>
              <a:t>多变量间的相关性会被消除，</a:t>
            </a:r>
            <a:r>
              <a:rPr lang="zh-CN" altLang="en-US" b="1" dirty="0">
                <a:latin typeface="Constantia" panose="02030602050306030303" pitchFamily="18" charset="0"/>
                <a:ea typeface="腾讯体 W3" panose="020C04030202040F0204" pitchFamily="34" charset="-122"/>
                <a:cs typeface="Times" panose="02020603050405020304" pitchFamily="18" charset="0"/>
              </a:rPr>
              <a:t>无法学习以变量为基础的高效表征</a:t>
            </a:r>
            <a:endParaRPr lang="en-US" altLang="zh-CN" b="1" dirty="0">
              <a:latin typeface="Constantia" panose="02030602050306030303" pitchFamily="18" charset="0"/>
              <a:ea typeface="腾讯体 W3" panose="020C04030202040F0204" pitchFamily="34" charset="-122"/>
              <a:cs typeface="Times" panose="02020603050405020304" pitchFamily="18" charset="0"/>
            </a:endParaRPr>
          </a:p>
          <a:p>
            <a:pPr marL="800100" lvl="1" indent="-342900">
              <a:lnSpc>
                <a:spcPct val="90000"/>
              </a:lnSpc>
              <a:spcBef>
                <a:spcPts val="1000"/>
              </a:spcBef>
              <a:buAutoNum type="arabicPeriod"/>
              <a:defRPr/>
            </a:pPr>
            <a:r>
              <a:rPr lang="zh-CN" altLang="en-US" b="1" dirty="0">
                <a:latin typeface="Constantia" panose="02030602050306030303" pitchFamily="18" charset="0"/>
                <a:ea typeface="腾讯体 W3" panose="020C04030202040F0204" pitchFamily="34" charset="-122"/>
                <a:cs typeface="Times" panose="02020603050405020304" pitchFamily="18" charset="0"/>
              </a:rPr>
              <a:t>变量存在</a:t>
            </a:r>
            <a:r>
              <a:rPr lang="zh-CN" altLang="en-US" b="1" dirty="0">
                <a:solidFill>
                  <a:srgbClr val="FF0000"/>
                </a:solidFill>
                <a:latin typeface="Constantia" panose="02030602050306030303" pitchFamily="18" charset="0"/>
                <a:ea typeface="腾讯体 W3" panose="020C04030202040F0204" pitchFamily="34" charset="-122"/>
                <a:cs typeface="Times" panose="02020603050405020304" pitchFamily="18" charset="0"/>
              </a:rPr>
              <a:t>时滞性</a:t>
            </a:r>
            <a:r>
              <a:rPr lang="zh-CN" altLang="en-US" b="1" dirty="0">
                <a:latin typeface="Constantia" panose="02030602050306030303" pitchFamily="18" charset="0"/>
                <a:ea typeface="腾讯体 W3" panose="020C04030202040F0204" pitchFamily="34" charset="-122"/>
                <a:cs typeface="Times" panose="02020603050405020304" pitchFamily="18" charset="0"/>
              </a:rPr>
              <a:t>，一个时间点所包含的信息量比较局限，从每个时刻出发，可能并</a:t>
            </a:r>
            <a:r>
              <a:rPr lang="zh-CN" altLang="en-US" b="1" dirty="0">
                <a:solidFill>
                  <a:srgbClr val="FF0000"/>
                </a:solidFill>
                <a:latin typeface="Constantia" panose="02030602050306030303" pitchFamily="18" charset="0"/>
                <a:ea typeface="腾讯体 W3" panose="020C04030202040F0204" pitchFamily="34" charset="-122"/>
                <a:cs typeface="Times" panose="02020603050405020304" pitchFamily="18" charset="0"/>
              </a:rPr>
              <a:t>不利于建模全局的时序相关性</a:t>
            </a:r>
            <a:endParaRPr lang="en-US" altLang="zh-CN" b="1" dirty="0">
              <a:solidFill>
                <a:srgbClr val="FF0000"/>
              </a:solidFill>
              <a:latin typeface="Constantia" panose="02030602050306030303" pitchFamily="18" charset="0"/>
              <a:ea typeface="腾讯体 W3" panose="020C04030202040F0204" pitchFamily="34" charset="-122"/>
              <a:cs typeface="Times" panose="02020603050405020304" pitchFamily="18" charset="0"/>
            </a:endParaRPr>
          </a:p>
          <a:p>
            <a:pPr marL="800100" lvl="1" indent="-342900">
              <a:lnSpc>
                <a:spcPct val="90000"/>
              </a:lnSpc>
              <a:spcBef>
                <a:spcPts val="1000"/>
              </a:spcBef>
              <a:buAutoNum type="arabicPeriod"/>
              <a:defRPr/>
            </a:pPr>
            <a:r>
              <a:rPr lang="zh-CN" altLang="en-US" b="1" dirty="0">
                <a:latin typeface="Constantia" panose="02030602050306030303" pitchFamily="18" charset="0"/>
                <a:ea typeface="腾讯体 W3" panose="020C04030202040F0204" pitchFamily="34" charset="-122"/>
                <a:cs typeface="Times" panose="02020603050405020304" pitchFamily="18" charset="0"/>
              </a:rPr>
              <a:t>在建模数据沿时间方向的长期相关性时，需要考虑历史窗口长度不断增加所带来的</a:t>
            </a:r>
            <a:r>
              <a:rPr lang="zh-CN" altLang="en-US" b="1" dirty="0">
                <a:solidFill>
                  <a:srgbClr val="FF0000"/>
                </a:solidFill>
                <a:latin typeface="Constantia" panose="02030602050306030303" pitchFamily="18" charset="0"/>
                <a:ea typeface="腾讯体 W3" panose="020C04030202040F0204" pitchFamily="34" charset="-122"/>
                <a:cs typeface="Times" panose="02020603050405020304" pitchFamily="18" charset="0"/>
              </a:rPr>
              <a:t>性能下降和计算量爆炸</a:t>
            </a:r>
            <a:r>
              <a:rPr lang="zh-CN" altLang="en-US" b="1" dirty="0">
                <a:latin typeface="Constantia" panose="02030602050306030303" pitchFamily="18" charset="0"/>
                <a:ea typeface="腾讯体 W3" panose="020C04030202040F0204" pitchFamily="34" charset="-122"/>
                <a:cs typeface="Times" panose="02020603050405020304" pitchFamily="18" charset="0"/>
              </a:rPr>
              <a:t>问题</a:t>
            </a:r>
            <a:endParaRPr lang="en-US" altLang="zh-CN" b="1" dirty="0">
              <a:latin typeface="Constantia" panose="02030602050306030303" pitchFamily="18" charset="0"/>
              <a:ea typeface="腾讯体 W3" panose="020C04030202040F0204" pitchFamily="34" charset="-122"/>
              <a:cs typeface="Times" panose="02020603050405020304" pitchFamily="18" charset="0"/>
            </a:endParaRPr>
          </a:p>
          <a:p>
            <a:pPr lvl="0">
              <a:lnSpc>
                <a:spcPct val="90000"/>
              </a:lnSpc>
              <a:spcBef>
                <a:spcPts val="1000"/>
              </a:spcBef>
              <a:defRPr/>
            </a:pPr>
            <a:endParaRPr lang="en-US" altLang="zh-CN" sz="2400" b="1" dirty="0">
              <a:solidFill>
                <a:srgbClr val="4747BA"/>
              </a:solidFill>
              <a:latin typeface="Constantia" panose="02030602050306030303" pitchFamily="18" charset="0"/>
              <a:ea typeface="腾讯体 W3" panose="020C04030202040F0204" pitchFamily="34" charset="-122"/>
              <a:cs typeface="Times" panose="02020603050405020304" pitchFamily="18" charset="0"/>
            </a:endParaRPr>
          </a:p>
          <a:p>
            <a:pPr marL="342900" lvl="0" indent="-342900">
              <a:lnSpc>
                <a:spcPct val="90000"/>
              </a:lnSpc>
              <a:spcBef>
                <a:spcPts val="1000"/>
              </a:spcBef>
              <a:buFont typeface="Arial" panose="020B0604020202020204" pitchFamily="34" charset="0"/>
              <a:buChar char="•"/>
              <a:defRPr/>
            </a:pPr>
            <a:endParaRPr lang="en-US" altLang="zh-CN" sz="2400" b="1" dirty="0">
              <a:solidFill>
                <a:srgbClr val="4747BA"/>
              </a:solidFill>
              <a:latin typeface="Constantia" panose="02030602050306030303" pitchFamily="18" charset="0"/>
              <a:ea typeface="腾讯体 W3" panose="020C04030202040F0204" pitchFamily="34" charset="-122"/>
              <a:cs typeface="Times" panose="02020603050405020304" pitchFamily="18" charset="0"/>
            </a:endParaRPr>
          </a:p>
          <a:p>
            <a:pPr marL="342900" lvl="0" indent="-342900">
              <a:lnSpc>
                <a:spcPct val="90000"/>
              </a:lnSpc>
              <a:spcBef>
                <a:spcPts val="1000"/>
              </a:spcBef>
              <a:buFont typeface="Arial" panose="020B0604020202020204" pitchFamily="34" charset="0"/>
              <a:buChar char="•"/>
              <a:defRPr/>
            </a:pPr>
            <a:endParaRPr lang="en-US" altLang="zh-CN" sz="2400" b="1" dirty="0">
              <a:solidFill>
                <a:srgbClr val="4747BA"/>
              </a:solidFill>
              <a:latin typeface="Constantia" panose="02030602050306030303" pitchFamily="18" charset="0"/>
              <a:ea typeface="腾讯体 W3" panose="020C04030202040F0204" pitchFamily="34" charset="-122"/>
              <a:cs typeface="Times" panose="02020603050405020304" pitchFamily="18" charset="0"/>
            </a:endParaRPr>
          </a:p>
          <a:p>
            <a:pPr marL="342900" lvl="0" indent="-342900">
              <a:lnSpc>
                <a:spcPct val="90000"/>
              </a:lnSpc>
              <a:spcBef>
                <a:spcPts val="1000"/>
              </a:spcBef>
              <a:buFont typeface="Arial" panose="020B0604020202020204" pitchFamily="34" charset="0"/>
              <a:buChar char="•"/>
              <a:defRPr/>
            </a:pPr>
            <a:endParaRPr lang="en-US" altLang="zh-CN" sz="2400" b="1" dirty="0">
              <a:solidFill>
                <a:srgbClr val="4747BA"/>
              </a:solidFill>
              <a:latin typeface="Constantia" panose="02030602050306030303" pitchFamily="18" charset="0"/>
              <a:ea typeface="腾讯体 W3" panose="020C04030202040F0204" pitchFamily="34" charset="-122"/>
              <a:cs typeface="Times" panose="02020603050405020304" pitchFamily="18" charset="0"/>
            </a:endParaRPr>
          </a:p>
          <a:p>
            <a:pPr marL="342900" lvl="0" indent="-342900">
              <a:lnSpc>
                <a:spcPct val="90000"/>
              </a:lnSpc>
              <a:spcBef>
                <a:spcPts val="1000"/>
              </a:spcBef>
              <a:buFont typeface="Arial" panose="020B0604020202020204" pitchFamily="34" charset="0"/>
              <a:buChar char="•"/>
              <a:defRPr/>
            </a:pPr>
            <a:endParaRPr lang="en-US" altLang="zh-CN" sz="2400" b="1" dirty="0">
              <a:solidFill>
                <a:srgbClr val="4747BA"/>
              </a:solidFill>
              <a:latin typeface="Constantia" panose="02030602050306030303" pitchFamily="18" charset="0"/>
              <a:ea typeface="腾讯体 W3" panose="020C04030202040F0204" pitchFamily="34" charset="-122"/>
              <a:cs typeface="Times" panose="02020603050405020304" pitchFamily="18" charset="0"/>
            </a:endParaRPr>
          </a:p>
          <a:p>
            <a:pPr marL="342900" lvl="0" indent="-342900">
              <a:lnSpc>
                <a:spcPct val="90000"/>
              </a:lnSpc>
              <a:spcBef>
                <a:spcPts val="1000"/>
              </a:spcBef>
              <a:buFont typeface="Arial" panose="020B0604020202020204" pitchFamily="34" charset="0"/>
              <a:buChar char="•"/>
              <a:defRPr/>
            </a:pPr>
            <a:endParaRPr lang="en-US" altLang="zh-CN" sz="2400" b="1" dirty="0">
              <a:solidFill>
                <a:srgbClr val="4747BA"/>
              </a:solidFill>
              <a:latin typeface="Constantia" panose="02030602050306030303" pitchFamily="18" charset="0"/>
              <a:ea typeface="腾讯体 W3" panose="020C04030202040F0204" pitchFamily="34" charset="-122"/>
              <a:cs typeface="Times" panose="02020603050405020304" pitchFamily="18" charset="0"/>
            </a:endParaRPr>
          </a:p>
          <a:p>
            <a:pPr marL="342900" lvl="0" indent="-342900">
              <a:lnSpc>
                <a:spcPct val="90000"/>
              </a:lnSpc>
              <a:spcBef>
                <a:spcPts val="1000"/>
              </a:spcBef>
              <a:buFont typeface="Arial" panose="020B0604020202020204" pitchFamily="34" charset="0"/>
              <a:buChar char="•"/>
              <a:defRPr/>
            </a:pPr>
            <a:endParaRPr lang="en-US" altLang="zh-CN" sz="2400" b="1" dirty="0">
              <a:solidFill>
                <a:srgbClr val="4747BA"/>
              </a:solidFill>
              <a:latin typeface="Constantia" panose="02030602050306030303" pitchFamily="18" charset="0"/>
              <a:ea typeface="腾讯体 W3" panose="020C04030202040F0204" pitchFamily="34" charset="-122"/>
              <a:cs typeface="Times" panose="02020603050405020304" pitchFamily="18" charset="0"/>
            </a:endParaRPr>
          </a:p>
        </p:txBody>
      </p:sp>
    </p:spTree>
    <p:extLst>
      <p:ext uri="{BB962C8B-B14F-4D97-AF65-F5344CB8AC3E}">
        <p14:creationId xmlns:p14="http://schemas.microsoft.com/office/powerpoint/2010/main" val="2732612719"/>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51013</TotalTime>
  <Words>4941</Words>
  <Application>Microsoft Office PowerPoint</Application>
  <PresentationFormat>宽屏</PresentationFormat>
  <Paragraphs>538</Paragraphs>
  <Slides>50</Slides>
  <Notes>50</Notes>
  <HiddenSlides>0</HiddenSlides>
  <MMClips>0</MMClips>
  <ScaleCrop>false</ScaleCrop>
  <HeadingPairs>
    <vt:vector size="8" baseType="variant">
      <vt:variant>
        <vt:lpstr>已用的字体</vt:lpstr>
      </vt:variant>
      <vt:variant>
        <vt:i4>7</vt:i4>
      </vt:variant>
      <vt:variant>
        <vt:lpstr>主题</vt:lpstr>
      </vt:variant>
      <vt:variant>
        <vt:i4>1</vt:i4>
      </vt:variant>
      <vt:variant>
        <vt:lpstr>嵌入 OLE 服务器</vt:lpstr>
      </vt:variant>
      <vt:variant>
        <vt:i4>1</vt:i4>
      </vt:variant>
      <vt:variant>
        <vt:lpstr>幻灯片标题</vt:lpstr>
      </vt:variant>
      <vt:variant>
        <vt:i4>50</vt:i4>
      </vt:variant>
    </vt:vector>
  </HeadingPairs>
  <TitlesOfParts>
    <vt:vector size="59" baseType="lpstr">
      <vt:lpstr>-apple-system</vt:lpstr>
      <vt:lpstr>等线</vt:lpstr>
      <vt:lpstr>等线 Light</vt:lpstr>
      <vt:lpstr>Adobe Devanagari</vt:lpstr>
      <vt:lpstr>Arial</vt:lpstr>
      <vt:lpstr>Constantia</vt:lpstr>
      <vt:lpstr>Wingdings</vt:lpstr>
      <vt:lpstr>Office 主题​​</vt:lpstr>
      <vt:lpstr>Equation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zhouke</dc:creator>
  <cp:lastModifiedBy>赵 泽儒</cp:lastModifiedBy>
  <cp:revision>2580</cp:revision>
  <dcterms:created xsi:type="dcterms:W3CDTF">2019-02-21T08:55:55Z</dcterms:created>
  <dcterms:modified xsi:type="dcterms:W3CDTF">2024-04-24T10:52:40Z</dcterms:modified>
</cp:coreProperties>
</file>